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3" r:id="rId1"/>
  </p:sldMasterIdLst>
  <p:notesMasterIdLst>
    <p:notesMasterId r:id="rId11"/>
  </p:notesMasterIdLst>
  <p:handoutMasterIdLst>
    <p:handoutMasterId r:id="rId12"/>
  </p:handoutMasterIdLst>
  <p:sldIdLst>
    <p:sldId id="256" r:id="rId2"/>
    <p:sldId id="315" r:id="rId3"/>
    <p:sldId id="316" r:id="rId4"/>
    <p:sldId id="318" r:id="rId5"/>
    <p:sldId id="319" r:id="rId6"/>
    <p:sldId id="372" r:id="rId7"/>
    <p:sldId id="371" r:id="rId8"/>
    <p:sldId id="374" r:id="rId9"/>
    <p:sldId id="368" r:id="rId10"/>
  </p:sldIdLst>
  <p:sldSz cx="9144000" cy="5143500" type="screen16x9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2884">
          <p15:clr>
            <a:srgbClr val="A4A3A4"/>
          </p15:clr>
        </p15:guide>
        <p15:guide id="4" orient="horz" pos="1679">
          <p15:clr>
            <a:srgbClr val="A4A3A4"/>
          </p15:clr>
        </p15:guide>
        <p15:guide id="5" orient="horz" pos="192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00">
          <p15:clr>
            <a:srgbClr val="A4A3A4"/>
          </p15:clr>
        </p15:guide>
        <p15:guide id="3" orient="horz" pos="3109">
          <p15:clr>
            <a:srgbClr val="A4A3A4"/>
          </p15:clr>
        </p15:guide>
        <p15:guide id="4" pos="2140">
          <p15:clr>
            <a:srgbClr val="A4A3A4"/>
          </p15:clr>
        </p15:guide>
        <p15:guide id="5" orient="horz" pos="3143">
          <p15:clr>
            <a:srgbClr val="A4A3A4"/>
          </p15:clr>
        </p15:guide>
        <p15:guide id="6" pos="20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6192"/>
    <a:srgbClr val="2B3D5A"/>
    <a:srgbClr val="F53A71"/>
    <a:srgbClr val="F7D555"/>
    <a:srgbClr val="E88938"/>
    <a:srgbClr val="DA4622"/>
    <a:srgbClr val="752E1E"/>
    <a:srgbClr val="37AFB8"/>
    <a:srgbClr val="283D57"/>
    <a:srgbClr val="242A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28" autoAdjust="0"/>
    <p:restoredTop sz="87838" autoAdjust="0"/>
  </p:normalViewPr>
  <p:slideViewPr>
    <p:cSldViewPr snapToGrid="0" showGuides="1">
      <p:cViewPr>
        <p:scale>
          <a:sx n="112" d="100"/>
          <a:sy n="112" d="100"/>
        </p:scale>
        <p:origin x="-234" y="216"/>
      </p:cViewPr>
      <p:guideLst>
        <p:guide orient="horz" pos="1620"/>
        <p:guide orient="horz" pos="1679"/>
        <p:guide orient="horz" pos="1926"/>
        <p:guide pos="2880"/>
        <p:guide pos="28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954" y="-84"/>
      </p:cViewPr>
      <p:guideLst>
        <p:guide orient="horz" pos="3126"/>
        <p:guide orient="horz" pos="3109"/>
        <p:guide orient="horz" pos="3143"/>
        <p:guide pos="2100"/>
        <p:guide pos="2140"/>
        <p:guide pos="20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saturn\groups\ems\red\DOCS\Projects\MRMR%20-%20Medium%20Term%20Report\Data\Current\TFEC\Chapter_1_graphs.xlsb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saturn\groups\ems\red\DOCS\Projects\MRMR%20-%20Medium%20Term%20Report\Data\Current\TFEC\Chapter_1_graphs.xlsb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AHAR_HE\Desktop\Launch_Biofuels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saturn\groups\ems\red\DOCS\Projects\MRMR%20-%20Medium%20Term%20Report\Data\Current\TFEC\Chapter_1_graphs.xlsb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006943743026253E-2"/>
          <c:y val="0.10158453851345785"/>
          <c:w val="0.92670480269122768"/>
          <c:h val="0.703124684658987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'Figure 1.3 Growth by technology'!$V$29</c:f>
              <c:strCache>
                <c:ptCount val="1"/>
                <c:pt idx="0">
                  <c:v>2012-17</c:v>
                </c:pt>
              </c:strCache>
            </c:strRef>
          </c:tx>
          <c:spPr>
            <a:solidFill>
              <a:srgbClr val="5EBB51"/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FAC3-407E-B663-56796686F7D2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FAC3-407E-B663-56796686F7D2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FAC3-407E-B663-56796686F7D2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FAC3-407E-B663-56796686F7D2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FAC3-407E-B663-56796686F7D2}"/>
              </c:ext>
            </c:extLst>
          </c:dPt>
          <c:cat>
            <c:strRef>
              <c:f>'Figure 1.3 Growth by technology'!$W$28:$AC$28</c:f>
              <c:strCache>
                <c:ptCount val="7"/>
                <c:pt idx="0">
                  <c:v>Modern bioenergy</c:v>
                </c:pt>
                <c:pt idx="2">
                  <c:v>Solar PV</c:v>
                </c:pt>
                <c:pt idx="4">
                  <c:v>Wind</c:v>
                </c:pt>
                <c:pt idx="6">
                  <c:v>Hydropower</c:v>
                </c:pt>
              </c:strCache>
            </c:strRef>
          </c:cat>
          <c:val>
            <c:numRef>
              <c:f>'Figure 1.3 Growth by technology'!$W$29:$AC$29</c:f>
              <c:numCache>
                <c:formatCode>General</c:formatCode>
                <c:ptCount val="7"/>
                <c:pt idx="0" formatCode="0.00">
                  <c:v>68.132747309999999</c:v>
                </c:pt>
                <c:pt idx="2" formatCode="0.00">
                  <c:v>29.46671138</c:v>
                </c:pt>
                <c:pt idx="4" formatCode="0.00">
                  <c:v>52.725546199999997</c:v>
                </c:pt>
                <c:pt idx="6" formatCode="0.00">
                  <c:v>31.828995280000001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FAC3-407E-B663-56796686F7D2}"/>
            </c:ext>
          </c:extLst>
        </c:ser>
        <c:ser>
          <c:idx val="0"/>
          <c:order val="1"/>
          <c:tx>
            <c:strRef>
              <c:f>'Figure 1.3 Growth by technology'!$V$30</c:f>
              <c:strCache>
                <c:ptCount val="1"/>
                <c:pt idx="0">
                  <c:v>2018-23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FAC3-407E-B663-56796686F7D2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FAC3-407E-B663-56796686F7D2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FAC3-407E-B663-56796686F7D2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FAC3-407E-B663-56796686F7D2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FAC3-407E-B663-56796686F7D2}"/>
              </c:ext>
            </c:extLst>
          </c:dPt>
          <c:cat>
            <c:strRef>
              <c:f>'Figure 1.3 Growth by technology'!$W$28:$AC$28</c:f>
              <c:strCache>
                <c:ptCount val="7"/>
                <c:pt idx="0">
                  <c:v>Modern bioenergy</c:v>
                </c:pt>
                <c:pt idx="2">
                  <c:v>Solar PV</c:v>
                </c:pt>
                <c:pt idx="4">
                  <c:v>Wind</c:v>
                </c:pt>
                <c:pt idx="6">
                  <c:v>Hydropower</c:v>
                </c:pt>
              </c:strCache>
            </c:strRef>
          </c:cat>
          <c:val>
            <c:numRef>
              <c:f>'Figure 1.3 Growth by technology'!$W$30:$AC$30</c:f>
              <c:numCache>
                <c:formatCode>General</c:formatCode>
                <c:ptCount val="7"/>
                <c:pt idx="0" formatCode="0.00">
                  <c:v>75.861274842586568</c:v>
                </c:pt>
                <c:pt idx="2">
                  <c:v>58.101462026570744</c:v>
                </c:pt>
                <c:pt idx="4">
                  <c:v>58.40042728331639</c:v>
                </c:pt>
                <c:pt idx="6">
                  <c:v>31.407105449858136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FAC3-407E-B663-56796686F7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87329792"/>
        <c:axId val="87352064"/>
      </c:barChart>
      <c:catAx>
        <c:axId val="87329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>
            <a:solidFill>
              <a:schemeClr val="tx1">
                <a:lumMod val="50000"/>
                <a:lumOff val="50000"/>
              </a:schemeClr>
            </a:solidFill>
            <a:prstDash val="solid"/>
          </a:ln>
        </c:spPr>
        <c:crossAx val="87352064"/>
        <c:crossesAt val="0"/>
        <c:auto val="1"/>
        <c:lblAlgn val="ctr"/>
        <c:lblOffset val="0"/>
        <c:noMultiLvlLbl val="0"/>
      </c:catAx>
      <c:valAx>
        <c:axId val="87352064"/>
        <c:scaling>
          <c:orientation val="minMax"/>
        </c:scaling>
        <c:delete val="0"/>
        <c:axPos val="l"/>
        <c:majorGridlines>
          <c:spPr>
            <a:ln w="12700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title>
          <c:tx>
            <c:strRef>
              <c:f>'Figure 1.3 Growth by technology'!$V$27</c:f>
              <c:strCache>
                <c:ptCount val="1"/>
                <c:pt idx="0">
                  <c:v>Mtoe</c:v>
                </c:pt>
              </c:strCache>
            </c:strRef>
          </c:tx>
          <c:layout>
            <c:manualLayout>
              <c:xMode val="edge"/>
              <c:yMode val="edge"/>
              <c:x val="5.9305650368745591E-2"/>
              <c:y val="3.1496398939441657E-3"/>
            </c:manualLayout>
          </c:layout>
          <c:overlay val="0"/>
          <c:txPr>
            <a:bodyPr rot="0" vert="horz"/>
            <a:lstStyle/>
            <a:p>
              <a:pPr>
                <a:defRPr/>
              </a:pPr>
              <a:endParaRPr lang="en-US"/>
            </a:p>
          </c:txPr>
        </c:title>
        <c:numFmt formatCode="#\ ##0" sourceLinked="0"/>
        <c:majorTickMark val="none"/>
        <c:minorTickMark val="none"/>
        <c:tickLblPos val="nextTo"/>
        <c:spPr>
          <a:ln w="12700">
            <a:noFill/>
            <a:prstDash val="solid"/>
          </a:ln>
        </c:spPr>
        <c:crossAx val="8732979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33720815983198044"/>
          <c:y val="0.91441326237708243"/>
          <c:w val="0.38063507052535456"/>
          <c:h val="6.8431522550102458E-2"/>
        </c:manualLayout>
      </c:layout>
      <c:overlay val="0"/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300" b="0" i="0">
          <a:solidFill>
            <a:schemeClr val="tx1"/>
          </a:solidFill>
          <a:latin typeface="Calibri" panose="020F0502020204030204" pitchFamily="34" charset="0"/>
          <a:ea typeface="Gill Sans MT Condensed"/>
          <a:cs typeface="Gill Sans MT Condensed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0562249518978768E-2"/>
          <c:y val="0.10203910585129493"/>
          <c:w val="0.88340488151087881"/>
          <c:h val="0.62318471128608932"/>
        </c:manualLayout>
      </c:layout>
      <c:barChart>
        <c:barDir val="col"/>
        <c:grouping val="stacked"/>
        <c:varyColors val="0"/>
        <c:ser>
          <c:idx val="3"/>
          <c:order val="0"/>
          <c:tx>
            <c:strRef>
              <c:f>'Figure 1.5 Growth by region'!$B$44</c:f>
              <c:strCache>
                <c:ptCount val="1"/>
                <c:pt idx="0">
                  <c:v>Modern bioenergy</c:v>
                </c:pt>
              </c:strCache>
            </c:strRef>
          </c:tx>
          <c:spPr>
            <a:solidFill>
              <a:srgbClr val="5EBB51"/>
            </a:solidFill>
            <a:ln>
              <a:noFill/>
              <a:prstDash val="solid"/>
            </a:ln>
          </c:spPr>
          <c:invertIfNegative val="0"/>
          <c:cat>
            <c:multiLvlStrRef>
              <c:f>'Figure 1.5 Growth by region'!$C$40:$L$41</c:f>
              <c:multiLvlStrCache>
                <c:ptCount val="10"/>
                <c:lvl>
                  <c:pt idx="0">
                    <c:v>2017</c:v>
                  </c:pt>
                  <c:pt idx="1">
                    <c:v>2023</c:v>
                  </c:pt>
                  <c:pt idx="2">
                    <c:v>2017</c:v>
                  </c:pt>
                  <c:pt idx="3">
                    <c:v>2023</c:v>
                  </c:pt>
                  <c:pt idx="4">
                    <c:v>2017</c:v>
                  </c:pt>
                  <c:pt idx="5">
                    <c:v>2023</c:v>
                  </c:pt>
                  <c:pt idx="6">
                    <c:v>2017</c:v>
                  </c:pt>
                  <c:pt idx="7">
                    <c:v>2023</c:v>
                  </c:pt>
                  <c:pt idx="8">
                    <c:v>2017</c:v>
                  </c:pt>
                  <c:pt idx="9">
                    <c:v>2023</c:v>
                  </c:pt>
                </c:lvl>
                <c:lvl>
                  <c:pt idx="0">
                    <c:v>European Union</c:v>
                  </c:pt>
                  <c:pt idx="2">
                    <c:v>China</c:v>
                  </c:pt>
                  <c:pt idx="4">
                    <c:v>United States</c:v>
                  </c:pt>
                  <c:pt idx="6">
                    <c:v>Brazil</c:v>
                  </c:pt>
                  <c:pt idx="8">
                    <c:v>India</c:v>
                  </c:pt>
                </c:lvl>
              </c:multiLvlStrCache>
            </c:multiLvlStrRef>
          </c:cat>
          <c:val>
            <c:numRef>
              <c:f>'Figure 1.5 Growth by region'!$C$44:$L$44</c:f>
              <c:numCache>
                <c:formatCode>0.0</c:formatCode>
                <c:ptCount val="10"/>
                <c:pt idx="0">
                  <c:v>116.33472334849301</c:v>
                </c:pt>
                <c:pt idx="1">
                  <c:v>125.01246621114311</c:v>
                </c:pt>
                <c:pt idx="2">
                  <c:v>15.823613650119233</c:v>
                </c:pt>
                <c:pt idx="3">
                  <c:v>22.523540442262153</c:v>
                </c:pt>
                <c:pt idx="4">
                  <c:v>87.86593760695078</c:v>
                </c:pt>
                <c:pt idx="5">
                  <c:v>93.641693919238136</c:v>
                </c:pt>
                <c:pt idx="6">
                  <c:v>58.605388307303308</c:v>
                </c:pt>
                <c:pt idx="7" formatCode="0.00">
                  <c:v>67.669637193581138</c:v>
                </c:pt>
                <c:pt idx="8" formatCode="0.00">
                  <c:v>42.5989189561042</c:v>
                </c:pt>
                <c:pt idx="9" formatCode="0.00">
                  <c:v>55.032099603232368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6F8-4B22-A10C-E16E6DA12335}"/>
            </c:ext>
          </c:extLst>
        </c:ser>
        <c:ser>
          <c:idx val="1"/>
          <c:order val="1"/>
          <c:tx>
            <c:strRef>
              <c:f>'Figure 1.5 Growth by region'!$B$42</c:f>
              <c:strCache>
                <c:ptCount val="1"/>
                <c:pt idx="0">
                  <c:v>Hydropower</c:v>
                </c:pt>
              </c:strCache>
            </c:strRef>
          </c:tx>
          <c:spPr>
            <a:solidFill>
              <a:srgbClr val="00335A"/>
            </a:solidFill>
            <a:ln>
              <a:noFill/>
              <a:prstDash val="solid"/>
            </a:ln>
          </c:spPr>
          <c:invertIfNegative val="0"/>
          <c:cat>
            <c:multiLvlStrRef>
              <c:f>'Figure 1.5 Growth by region'!$C$40:$L$41</c:f>
              <c:multiLvlStrCache>
                <c:ptCount val="10"/>
                <c:lvl>
                  <c:pt idx="0">
                    <c:v>2017</c:v>
                  </c:pt>
                  <c:pt idx="1">
                    <c:v>2023</c:v>
                  </c:pt>
                  <c:pt idx="2">
                    <c:v>2017</c:v>
                  </c:pt>
                  <c:pt idx="3">
                    <c:v>2023</c:v>
                  </c:pt>
                  <c:pt idx="4">
                    <c:v>2017</c:v>
                  </c:pt>
                  <c:pt idx="5">
                    <c:v>2023</c:v>
                  </c:pt>
                  <c:pt idx="6">
                    <c:v>2017</c:v>
                  </c:pt>
                  <c:pt idx="7">
                    <c:v>2023</c:v>
                  </c:pt>
                  <c:pt idx="8">
                    <c:v>2017</c:v>
                  </c:pt>
                  <c:pt idx="9">
                    <c:v>2023</c:v>
                  </c:pt>
                </c:lvl>
                <c:lvl>
                  <c:pt idx="0">
                    <c:v>European Union</c:v>
                  </c:pt>
                  <c:pt idx="2">
                    <c:v>China</c:v>
                  </c:pt>
                  <c:pt idx="4">
                    <c:v>United States</c:v>
                  </c:pt>
                  <c:pt idx="6">
                    <c:v>Brazil</c:v>
                  </c:pt>
                  <c:pt idx="8">
                    <c:v>India</c:v>
                  </c:pt>
                </c:lvl>
              </c:multiLvlStrCache>
            </c:multiLvlStrRef>
          </c:cat>
          <c:val>
            <c:numRef>
              <c:f>'Figure 1.5 Growth by region'!$C$42:$L$42</c:f>
              <c:numCache>
                <c:formatCode>0.0</c:formatCode>
                <c:ptCount val="10"/>
                <c:pt idx="0">
                  <c:v>22.850652639244178</c:v>
                </c:pt>
                <c:pt idx="1">
                  <c:v>27.043452420694351</c:v>
                </c:pt>
                <c:pt idx="2">
                  <c:v>84.73154738329346</c:v>
                </c:pt>
                <c:pt idx="3">
                  <c:v>92.23539466233315</c:v>
                </c:pt>
                <c:pt idx="4">
                  <c:v>22.957869803071862</c:v>
                </c:pt>
                <c:pt idx="5">
                  <c:v>21.252034227249197</c:v>
                </c:pt>
                <c:pt idx="6">
                  <c:v>26.893383255912848</c:v>
                </c:pt>
                <c:pt idx="7" formatCode="0.00">
                  <c:v>30.278493597230128</c:v>
                </c:pt>
                <c:pt idx="8" formatCode="0.00">
                  <c:v>9.027590191987457</c:v>
                </c:pt>
                <c:pt idx="9" formatCode="0.00">
                  <c:v>10.85383839130855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6F8-4B22-A10C-E16E6DA12335}"/>
            </c:ext>
          </c:extLst>
        </c:ser>
        <c:ser>
          <c:idx val="2"/>
          <c:order val="2"/>
          <c:tx>
            <c:strRef>
              <c:f>'Figure 1.5 Growth by region'!$B$43</c:f>
              <c:strCache>
                <c:ptCount val="1"/>
                <c:pt idx="0">
                  <c:v>Wind</c:v>
                </c:pt>
              </c:strCache>
            </c:strRef>
          </c:tx>
          <c:spPr>
            <a:solidFill>
              <a:srgbClr val="359AC1"/>
            </a:solidFill>
            <a:ln>
              <a:noFill/>
              <a:prstDash val="solid"/>
            </a:ln>
          </c:spPr>
          <c:invertIfNegative val="0"/>
          <c:cat>
            <c:multiLvlStrRef>
              <c:f>'Figure 1.5 Growth by region'!$C$40:$L$41</c:f>
              <c:multiLvlStrCache>
                <c:ptCount val="10"/>
                <c:lvl>
                  <c:pt idx="0">
                    <c:v>2017</c:v>
                  </c:pt>
                  <c:pt idx="1">
                    <c:v>2023</c:v>
                  </c:pt>
                  <c:pt idx="2">
                    <c:v>2017</c:v>
                  </c:pt>
                  <c:pt idx="3">
                    <c:v>2023</c:v>
                  </c:pt>
                  <c:pt idx="4">
                    <c:v>2017</c:v>
                  </c:pt>
                  <c:pt idx="5">
                    <c:v>2023</c:v>
                  </c:pt>
                  <c:pt idx="6">
                    <c:v>2017</c:v>
                  </c:pt>
                  <c:pt idx="7">
                    <c:v>2023</c:v>
                  </c:pt>
                  <c:pt idx="8">
                    <c:v>2017</c:v>
                  </c:pt>
                  <c:pt idx="9">
                    <c:v>2023</c:v>
                  </c:pt>
                </c:lvl>
                <c:lvl>
                  <c:pt idx="0">
                    <c:v>European Union</c:v>
                  </c:pt>
                  <c:pt idx="2">
                    <c:v>China</c:v>
                  </c:pt>
                  <c:pt idx="4">
                    <c:v>United States</c:v>
                  </c:pt>
                  <c:pt idx="6">
                    <c:v>Brazil</c:v>
                  </c:pt>
                  <c:pt idx="8">
                    <c:v>India</c:v>
                  </c:pt>
                </c:lvl>
              </c:multiLvlStrCache>
            </c:multiLvlStrRef>
          </c:cat>
          <c:val>
            <c:numRef>
              <c:f>'Figure 1.5 Growth by region'!$C$43:$L$43</c:f>
              <c:numCache>
                <c:formatCode>0.0</c:formatCode>
                <c:ptCount val="10"/>
                <c:pt idx="0">
                  <c:v>27.443693872120818</c:v>
                </c:pt>
                <c:pt idx="1">
                  <c:v>38.699487518279234</c:v>
                </c:pt>
                <c:pt idx="2">
                  <c:v>21.803899867139883</c:v>
                </c:pt>
                <c:pt idx="3">
                  <c:v>39.552546638263379</c:v>
                </c:pt>
                <c:pt idx="4">
                  <c:v>19.527441981371162</c:v>
                </c:pt>
                <c:pt idx="5">
                  <c:v>28.773044978228491</c:v>
                </c:pt>
                <c:pt idx="6">
                  <c:v>3.073342033543871</c:v>
                </c:pt>
                <c:pt idx="7" formatCode="0.00">
                  <c:v>4.5061346219571341</c:v>
                </c:pt>
                <c:pt idx="8" formatCode="0.00">
                  <c:v>3.8206825852425457</c:v>
                </c:pt>
                <c:pt idx="9" formatCode="0.00">
                  <c:v>6.8628817899397276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6F8-4B22-A10C-E16E6DA12335}"/>
            </c:ext>
          </c:extLst>
        </c:ser>
        <c:ser>
          <c:idx val="4"/>
          <c:order val="3"/>
          <c:tx>
            <c:strRef>
              <c:f>'Figure 1.5 Growth by region'!$B$45</c:f>
              <c:strCache>
                <c:ptCount val="1"/>
                <c:pt idx="0">
                  <c:v>Solar PV</c:v>
                </c:pt>
              </c:strCache>
            </c:strRef>
          </c:tx>
          <c:spPr>
            <a:solidFill>
              <a:srgbClr val="FDDE23"/>
            </a:solidFill>
            <a:ln>
              <a:noFill/>
              <a:prstDash val="solid"/>
            </a:ln>
          </c:spPr>
          <c:invertIfNegative val="0"/>
          <c:cat>
            <c:multiLvlStrRef>
              <c:f>'Figure 1.5 Growth by region'!$C$40:$L$41</c:f>
              <c:multiLvlStrCache>
                <c:ptCount val="10"/>
                <c:lvl>
                  <c:pt idx="0">
                    <c:v>2017</c:v>
                  </c:pt>
                  <c:pt idx="1">
                    <c:v>2023</c:v>
                  </c:pt>
                  <c:pt idx="2">
                    <c:v>2017</c:v>
                  </c:pt>
                  <c:pt idx="3">
                    <c:v>2023</c:v>
                  </c:pt>
                  <c:pt idx="4">
                    <c:v>2017</c:v>
                  </c:pt>
                  <c:pt idx="5">
                    <c:v>2023</c:v>
                  </c:pt>
                  <c:pt idx="6">
                    <c:v>2017</c:v>
                  </c:pt>
                  <c:pt idx="7">
                    <c:v>2023</c:v>
                  </c:pt>
                  <c:pt idx="8">
                    <c:v>2017</c:v>
                  </c:pt>
                  <c:pt idx="9">
                    <c:v>2023</c:v>
                  </c:pt>
                </c:lvl>
                <c:lvl>
                  <c:pt idx="0">
                    <c:v>European Union</c:v>
                  </c:pt>
                  <c:pt idx="2">
                    <c:v>China</c:v>
                  </c:pt>
                  <c:pt idx="4">
                    <c:v>United States</c:v>
                  </c:pt>
                  <c:pt idx="6">
                    <c:v>Brazil</c:v>
                  </c:pt>
                  <c:pt idx="8">
                    <c:v>India</c:v>
                  </c:pt>
                </c:lvl>
              </c:multiLvlStrCache>
            </c:multiLvlStrRef>
          </c:cat>
          <c:val>
            <c:numRef>
              <c:f>'Figure 1.5 Growth by region'!$C$45:$L$45</c:f>
              <c:numCache>
                <c:formatCode>0.0</c:formatCode>
                <c:ptCount val="10"/>
                <c:pt idx="0">
                  <c:v>8.7038989906036175</c:v>
                </c:pt>
                <c:pt idx="1">
                  <c:v>13.173140157281914</c:v>
                </c:pt>
                <c:pt idx="2">
                  <c:v>9.4798608730068867</c:v>
                </c:pt>
                <c:pt idx="3">
                  <c:v>33.043647247575841</c:v>
                </c:pt>
                <c:pt idx="4">
                  <c:v>5.1968494966271255</c:v>
                </c:pt>
                <c:pt idx="5">
                  <c:v>12.693392707122076</c:v>
                </c:pt>
                <c:pt idx="6">
                  <c:v>6.0345516529594335E-2</c:v>
                </c:pt>
                <c:pt idx="7" formatCode="0.00">
                  <c:v>0.63991259222080532</c:v>
                </c:pt>
                <c:pt idx="8" formatCode="0.00">
                  <c:v>2.1456520066064715</c:v>
                </c:pt>
                <c:pt idx="9" formatCode="0.00">
                  <c:v>11.418397190821182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6F8-4B22-A10C-E16E6DA12335}"/>
            </c:ext>
          </c:extLst>
        </c:ser>
        <c:ser>
          <c:idx val="5"/>
          <c:order val="4"/>
          <c:tx>
            <c:strRef>
              <c:f>'Figure 1.5 Growth by region'!$B$46</c:f>
              <c:strCache>
                <c:ptCount val="1"/>
                <c:pt idx="0">
                  <c:v>Others</c:v>
                </c:pt>
              </c:strCache>
            </c:strRef>
          </c:tx>
          <c:spPr>
            <a:solidFill>
              <a:srgbClr val="9E9FCB"/>
            </a:solidFill>
            <a:ln>
              <a:noFill/>
              <a:prstDash val="solid"/>
            </a:ln>
          </c:spPr>
          <c:invertIfNegative val="0"/>
          <c:cat>
            <c:multiLvlStrRef>
              <c:f>'Figure 1.5 Growth by region'!$C$40:$L$41</c:f>
              <c:multiLvlStrCache>
                <c:ptCount val="10"/>
                <c:lvl>
                  <c:pt idx="0">
                    <c:v>2017</c:v>
                  </c:pt>
                  <c:pt idx="1">
                    <c:v>2023</c:v>
                  </c:pt>
                  <c:pt idx="2">
                    <c:v>2017</c:v>
                  </c:pt>
                  <c:pt idx="3">
                    <c:v>2023</c:v>
                  </c:pt>
                  <c:pt idx="4">
                    <c:v>2017</c:v>
                  </c:pt>
                  <c:pt idx="5">
                    <c:v>2023</c:v>
                  </c:pt>
                  <c:pt idx="6">
                    <c:v>2017</c:v>
                  </c:pt>
                  <c:pt idx="7">
                    <c:v>2023</c:v>
                  </c:pt>
                  <c:pt idx="8">
                    <c:v>2017</c:v>
                  </c:pt>
                  <c:pt idx="9">
                    <c:v>2023</c:v>
                  </c:pt>
                </c:lvl>
                <c:lvl>
                  <c:pt idx="0">
                    <c:v>European Union</c:v>
                  </c:pt>
                  <c:pt idx="2">
                    <c:v>China</c:v>
                  </c:pt>
                  <c:pt idx="4">
                    <c:v>United States</c:v>
                  </c:pt>
                  <c:pt idx="6">
                    <c:v>Brazil</c:v>
                  </c:pt>
                  <c:pt idx="8">
                    <c:v>India</c:v>
                  </c:pt>
                </c:lvl>
              </c:multiLvlStrCache>
            </c:multiLvlStrRef>
          </c:cat>
          <c:val>
            <c:numRef>
              <c:f>'Figure 1.5 Growth by region'!$C$46:$L$46</c:f>
              <c:numCache>
                <c:formatCode>0.0</c:formatCode>
                <c:ptCount val="10"/>
                <c:pt idx="0">
                  <c:v>4.0708189903808121</c:v>
                </c:pt>
                <c:pt idx="1">
                  <c:v>7.0851900827203211</c:v>
                </c:pt>
                <c:pt idx="2">
                  <c:v>33.507089554083173</c:v>
                </c:pt>
                <c:pt idx="3">
                  <c:v>42.536575059628291</c:v>
                </c:pt>
                <c:pt idx="4">
                  <c:v>4.8502323022910332</c:v>
                </c:pt>
                <c:pt idx="5">
                  <c:v>8.2559185629597298</c:v>
                </c:pt>
                <c:pt idx="6">
                  <c:v>0.76584135368659623</c:v>
                </c:pt>
                <c:pt idx="7" formatCode="0.00">
                  <c:v>1.2116673536865963</c:v>
                </c:pt>
                <c:pt idx="8" formatCode="0.00">
                  <c:v>0.88167581713116805</c:v>
                </c:pt>
                <c:pt idx="9" formatCode="0.00">
                  <c:v>1.7801437984210247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6F8-4B22-A10C-E16E6DA123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9"/>
        <c:overlap val="100"/>
        <c:axId val="86950656"/>
        <c:axId val="86952576"/>
      </c:barChart>
      <c:scatterChart>
        <c:scatterStyle val="lineMarker"/>
        <c:varyColors val="0"/>
        <c:ser>
          <c:idx val="6"/>
          <c:order val="5"/>
          <c:tx>
            <c:strRef>
              <c:f>'Figure 1.5 Growth by region'!$B$47</c:f>
              <c:strCache>
                <c:ptCount val="1"/>
                <c:pt idx="0">
                  <c:v>% of renewables (right axis)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marker>
          <c:yVal>
            <c:numRef>
              <c:f>'Figure 1.5 Growth by region'!$C$47:$L$47</c:f>
              <c:numCache>
                <c:formatCode>0.0%</c:formatCode>
                <c:ptCount val="10"/>
                <c:pt idx="0">
                  <c:v>0.16963859104322204</c:v>
                </c:pt>
                <c:pt idx="1">
                  <c:v>0.20503164108218844</c:v>
                </c:pt>
                <c:pt idx="2">
                  <c:v>8.9209802288183621E-2</c:v>
                </c:pt>
                <c:pt idx="3">
                  <c:v>0.11590325932268553</c:v>
                </c:pt>
                <c:pt idx="4">
                  <c:v>0.10180684769691432</c:v>
                </c:pt>
                <c:pt idx="5">
                  <c:v>0.11886858122888751</c:v>
                </c:pt>
                <c:pt idx="6">
                  <c:v>0.42143240066816989</c:v>
                </c:pt>
                <c:pt idx="7">
                  <c:v>0.44251742061866328</c:v>
                </c:pt>
                <c:pt idx="8">
                  <c:v>0.1082554833055123</c:v>
                </c:pt>
                <c:pt idx="9">
                  <c:v>0.12127262309530343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16F8-4B22-A10C-E16E6DA123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6960384"/>
        <c:axId val="86958848"/>
      </c:scatterChart>
      <c:catAx>
        <c:axId val="86950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>
            <a:solidFill>
              <a:schemeClr val="tx1">
                <a:lumMod val="50000"/>
                <a:lumOff val="50000"/>
              </a:schemeClr>
            </a:solidFill>
            <a:prstDash val="solid"/>
          </a:ln>
        </c:spPr>
        <c:crossAx val="86952576"/>
        <c:crossesAt val="0"/>
        <c:auto val="1"/>
        <c:lblAlgn val="ctr"/>
        <c:lblOffset val="0"/>
        <c:noMultiLvlLbl val="0"/>
      </c:catAx>
      <c:valAx>
        <c:axId val="86952576"/>
        <c:scaling>
          <c:orientation val="minMax"/>
          <c:max val="250"/>
        </c:scaling>
        <c:delete val="0"/>
        <c:axPos val="l"/>
        <c:majorGridlines>
          <c:spPr>
            <a:ln w="12700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title>
          <c:tx>
            <c:strRef>
              <c:f>'Figure 1.5 Growth by region'!$C$11</c:f>
              <c:strCache>
                <c:ptCount val="1"/>
                <c:pt idx="0">
                  <c:v>Mtoe</c:v>
                </c:pt>
              </c:strCache>
            </c:strRef>
          </c:tx>
          <c:layout>
            <c:manualLayout>
              <c:xMode val="edge"/>
              <c:yMode val="edge"/>
              <c:x val="6.1302490437088297E-2"/>
              <c:y val="1.0755905511811024E-2"/>
            </c:manualLayout>
          </c:layout>
          <c:overlay val="0"/>
          <c:txPr>
            <a:bodyPr rot="0" vert="horz"/>
            <a:lstStyle/>
            <a:p>
              <a:pPr>
                <a:defRPr/>
              </a:pPr>
              <a:endParaRPr lang="en-US"/>
            </a:p>
          </c:txPr>
        </c:title>
        <c:numFmt formatCode="#\ ##0" sourceLinked="0"/>
        <c:majorTickMark val="none"/>
        <c:minorTickMark val="none"/>
        <c:tickLblPos val="nextTo"/>
        <c:spPr>
          <a:ln w="12700">
            <a:noFill/>
            <a:prstDash val="solid"/>
          </a:ln>
        </c:spPr>
        <c:crossAx val="86950656"/>
        <c:crosses val="autoZero"/>
        <c:crossBetween val="between"/>
      </c:valAx>
      <c:valAx>
        <c:axId val="86958848"/>
        <c:scaling>
          <c:orientation val="minMax"/>
          <c:max val="0.5"/>
        </c:scaling>
        <c:delete val="0"/>
        <c:axPos val="r"/>
        <c:numFmt formatCode="0%" sourceLinked="0"/>
        <c:majorTickMark val="out"/>
        <c:minorTickMark val="none"/>
        <c:tickLblPos val="nextTo"/>
        <c:spPr>
          <a:ln>
            <a:noFill/>
          </a:ln>
        </c:spPr>
        <c:crossAx val="86960384"/>
        <c:crosses val="max"/>
        <c:crossBetween val="midCat"/>
        <c:majorUnit val="0.1"/>
        <c:minorUnit val="1.0000000000000002E-2"/>
      </c:valAx>
      <c:valAx>
        <c:axId val="86960384"/>
        <c:scaling>
          <c:orientation val="minMax"/>
        </c:scaling>
        <c:delete val="1"/>
        <c:axPos val="b"/>
        <c:majorTickMark val="out"/>
        <c:minorTickMark val="none"/>
        <c:tickLblPos val="nextTo"/>
        <c:crossAx val="86958848"/>
        <c:crosses val="autoZero"/>
        <c:crossBetween val="midCat"/>
      </c:valAx>
      <c:spPr>
        <a:noFill/>
        <a:ln w="12700">
          <a:noFill/>
          <a:prstDash val="solid"/>
        </a:ln>
      </c:spPr>
    </c:plotArea>
    <c:legend>
      <c:legendPos val="b"/>
      <c:layout>
        <c:manualLayout>
          <c:xMode val="edge"/>
          <c:yMode val="edge"/>
          <c:x val="0"/>
          <c:y val="0.91628280839894949"/>
          <c:w val="0.98951665933529398"/>
          <c:h val="8.3717446242984869E-2"/>
        </c:manualLayout>
      </c:layout>
      <c:overlay val="0"/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300" b="0" i="0">
          <a:solidFill>
            <a:schemeClr val="tx1"/>
          </a:solidFill>
          <a:latin typeface="Calibri" panose="020F0502020204030204" pitchFamily="34" charset="0"/>
          <a:ea typeface="Gill Sans MT Condensed"/>
          <a:cs typeface="Gill Sans MT Condensed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5217434985171241E-2"/>
          <c:y val="8.9691520041476291E-2"/>
          <c:w val="0.92530192856327742"/>
          <c:h val="0.66781695766290095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Sheet1!$C$49</c:f>
              <c:strCache>
                <c:ptCount val="1"/>
                <c:pt idx="0">
                  <c:v>Ethanol</c:v>
                </c:pt>
              </c:strCache>
            </c:strRef>
          </c:tx>
          <c:spPr>
            <a:solidFill>
              <a:srgbClr val="00B050"/>
            </a:solidFill>
            <a:ln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5F4E-4CFD-94A7-E28C408B7F47}"/>
              </c:ext>
            </c:extLst>
          </c:dPt>
          <c:cat>
            <c:strRef>
              <c:f>Sheet1!$B$50:$B$55</c:f>
              <c:strCache>
                <c:ptCount val="6"/>
                <c:pt idx="0">
                  <c:v>Brazil</c:v>
                </c:pt>
                <c:pt idx="1">
                  <c:v>United States</c:v>
                </c:pt>
                <c:pt idx="2">
                  <c:v>EU</c:v>
                </c:pt>
                <c:pt idx="3">
                  <c:v>China</c:v>
                </c:pt>
                <c:pt idx="4">
                  <c:v>India</c:v>
                </c:pt>
                <c:pt idx="5">
                  <c:v>ASEAN</c:v>
                </c:pt>
              </c:strCache>
            </c:strRef>
          </c:cat>
          <c:val>
            <c:numRef>
              <c:f>Sheet1!$C$50:$C$55</c:f>
              <c:numCache>
                <c:formatCode>#,##0.00</c:formatCode>
                <c:ptCount val="6"/>
                <c:pt idx="0">
                  <c:v>8.7619314035578633</c:v>
                </c:pt>
                <c:pt idx="1">
                  <c:v>-1.7695983612560298</c:v>
                </c:pt>
                <c:pt idx="2">
                  <c:v>-0.18018279883863997</c:v>
                </c:pt>
                <c:pt idx="3">
                  <c:v>3.5458961934054134</c:v>
                </c:pt>
                <c:pt idx="4">
                  <c:v>1.5458027092323352</c:v>
                </c:pt>
                <c:pt idx="5">
                  <c:v>1.1253476708852692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F4E-4CFD-94A7-E28C408B7F47}"/>
            </c:ext>
          </c:extLst>
        </c:ser>
        <c:ser>
          <c:idx val="2"/>
          <c:order val="1"/>
          <c:tx>
            <c:strRef>
              <c:f>Sheet1!$D$49</c:f>
              <c:strCache>
                <c:ptCount val="1"/>
                <c:pt idx="0">
                  <c:v>Biodiesel</c:v>
                </c:pt>
              </c:strCache>
            </c:strRef>
          </c:tx>
          <c:spPr>
            <a:solidFill>
              <a:srgbClr val="002060"/>
            </a:solidFill>
            <a:ln>
              <a:noFill/>
              <a:prstDash val="solid"/>
            </a:ln>
          </c:spPr>
          <c:invertIfNegative val="0"/>
          <c:cat>
            <c:strRef>
              <c:f>Sheet1!$B$50:$B$55</c:f>
              <c:strCache>
                <c:ptCount val="6"/>
                <c:pt idx="0">
                  <c:v>Brazil</c:v>
                </c:pt>
                <c:pt idx="1">
                  <c:v>United States</c:v>
                </c:pt>
                <c:pt idx="2">
                  <c:v>EU</c:v>
                </c:pt>
                <c:pt idx="3">
                  <c:v>China</c:v>
                </c:pt>
                <c:pt idx="4">
                  <c:v>India</c:v>
                </c:pt>
                <c:pt idx="5">
                  <c:v>ASEAN</c:v>
                </c:pt>
              </c:strCache>
            </c:strRef>
          </c:cat>
          <c:val>
            <c:numRef>
              <c:f>Sheet1!$D$50:$D$55</c:f>
              <c:numCache>
                <c:formatCode>#,##0.00</c:formatCode>
                <c:ptCount val="6"/>
                <c:pt idx="0">
                  <c:v>1.8314973868905264</c:v>
                </c:pt>
                <c:pt idx="1">
                  <c:v>1.625719801493803</c:v>
                </c:pt>
                <c:pt idx="2">
                  <c:v>-1.8649216074233355</c:v>
                </c:pt>
                <c:pt idx="3">
                  <c:v>1.01389030653</c:v>
                </c:pt>
                <c:pt idx="4" formatCode="General">
                  <c:v>8.7186562955999997E-2</c:v>
                </c:pt>
                <c:pt idx="5">
                  <c:v>3.8403754364584097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F4E-4CFD-94A7-E28C408B7F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87616896"/>
        <c:axId val="87622784"/>
      </c:barChart>
      <c:catAx>
        <c:axId val="87616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crossAx val="87622784"/>
        <c:crosses val="autoZero"/>
        <c:auto val="1"/>
        <c:lblAlgn val="ctr"/>
        <c:lblOffset val="0"/>
        <c:noMultiLvlLbl val="0"/>
      </c:catAx>
      <c:valAx>
        <c:axId val="87622784"/>
        <c:scaling>
          <c:orientation val="minMax"/>
          <c:min val="-2"/>
        </c:scaling>
        <c:delete val="0"/>
        <c:axPos val="l"/>
        <c:majorGridlines>
          <c:spPr>
            <a:ln w="12700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Billion L</a:t>
                </a:r>
              </a:p>
            </c:rich>
          </c:tx>
          <c:layout>
            <c:manualLayout>
              <c:xMode val="edge"/>
              <c:yMode val="edge"/>
              <c:x val="8.9164876722978709E-2"/>
              <c:y val="1.7156551083288502E-3"/>
            </c:manualLayout>
          </c:layout>
          <c:overlay val="0"/>
        </c:title>
        <c:numFmt formatCode="#\ ##0" sourceLinked="0"/>
        <c:majorTickMark val="none"/>
        <c:minorTickMark val="none"/>
        <c:tickLblPos val="low"/>
        <c:spPr>
          <a:ln>
            <a:noFill/>
          </a:ln>
        </c:spPr>
        <c:crossAx val="87616896"/>
        <c:crosses val="autoZero"/>
        <c:crossBetween val="between"/>
      </c:valAx>
      <c:spPr>
        <a:noFill/>
        <a:ln w="12700">
          <a:noFill/>
          <a:prstDash val="solid"/>
        </a:ln>
      </c:spPr>
    </c:plotArea>
    <c:legend>
      <c:legendPos val="b"/>
      <c:layout>
        <c:manualLayout>
          <c:xMode val="edge"/>
          <c:yMode val="edge"/>
          <c:x val="8.0708679678857635E-3"/>
          <c:y val="0.91944474332012849"/>
          <c:w val="0.97726581076699492"/>
          <c:h val="8.055525667987154E-2"/>
        </c:manualLayout>
      </c:layout>
      <c:overlay val="0"/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400" b="0" i="0">
          <a:solidFill>
            <a:schemeClr val="tx1"/>
          </a:solidFill>
          <a:latin typeface="Calibri" panose="020F0502020204030204" pitchFamily="34" charset="0"/>
          <a:ea typeface="Gill Sans MT Condensed"/>
          <a:cs typeface="Gill Sans MT Condensed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1139011249440137E-2"/>
          <c:y val="8.8131049401197106E-2"/>
          <c:w val="0.69041093957230004"/>
          <c:h val="0.8029479373083525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'stacked area (double)'!$T$41</c:f>
              <c:strCache>
                <c:ptCount val="1"/>
                <c:pt idx="0">
                  <c:v>Bioenergy</c:v>
                </c:pt>
              </c:strCache>
            </c:strRef>
          </c:tx>
          <c:spPr>
            <a:solidFill>
              <a:srgbClr val="4E670C"/>
            </a:solidFill>
          </c:spPr>
          <c:invertIfNegative val="0"/>
          <c:cat>
            <c:strRef>
              <c:f>'stacked area (double)'!$U$40:$X$40</c:f>
              <c:strCache>
                <c:ptCount val="4"/>
                <c:pt idx="0">
                  <c:v>2017 buildings</c:v>
                </c:pt>
                <c:pt idx="1">
                  <c:v>2023 buildings </c:v>
                </c:pt>
                <c:pt idx="2">
                  <c:v>2017 industry</c:v>
                </c:pt>
                <c:pt idx="3">
                  <c:v>2023 industry</c:v>
                </c:pt>
              </c:strCache>
            </c:strRef>
          </c:cat>
          <c:val>
            <c:numRef>
              <c:f>'stacked area (double)'!$U$41:$X$41</c:f>
              <c:numCache>
                <c:formatCode>0</c:formatCode>
                <c:ptCount val="4"/>
                <c:pt idx="0" formatCode="0.00">
                  <c:v>107.9651198</c:v>
                </c:pt>
                <c:pt idx="1">
                  <c:v>117.22245768999998</c:v>
                </c:pt>
                <c:pt idx="2" formatCode="0.00">
                  <c:v>204.37907005529999</c:v>
                </c:pt>
                <c:pt idx="3" formatCode="0.00">
                  <c:v>231.90604280999997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97-4850-BFF4-E0B3EAF08C12}"/>
            </c:ext>
          </c:extLst>
        </c:ser>
        <c:ser>
          <c:idx val="1"/>
          <c:order val="1"/>
          <c:tx>
            <c:strRef>
              <c:f>'stacked area (double)'!$T$42</c:f>
              <c:strCache>
                <c:ptCount val="1"/>
                <c:pt idx="0">
                  <c:v>Solar thermal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'stacked area (double)'!$U$40:$X$40</c:f>
              <c:strCache>
                <c:ptCount val="4"/>
                <c:pt idx="0">
                  <c:v>2017 buildings</c:v>
                </c:pt>
                <c:pt idx="1">
                  <c:v>2023 buildings </c:v>
                </c:pt>
                <c:pt idx="2">
                  <c:v>2017 industry</c:v>
                </c:pt>
                <c:pt idx="3">
                  <c:v>2023 industry</c:v>
                </c:pt>
              </c:strCache>
            </c:strRef>
          </c:cat>
          <c:val>
            <c:numRef>
              <c:f>'stacked area (double)'!$U$42:$X$42</c:f>
              <c:numCache>
                <c:formatCode>0</c:formatCode>
                <c:ptCount val="4"/>
                <c:pt idx="0" formatCode="0.00">
                  <c:v>32.797037750000008</c:v>
                </c:pt>
                <c:pt idx="1">
                  <c:v>46.351583694999988</c:v>
                </c:pt>
                <c:pt idx="2" formatCode="0.00">
                  <c:v>0.41183327850000001</c:v>
                </c:pt>
                <c:pt idx="3" formatCode="0.00">
                  <c:v>1.3397531652900005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297-4850-BFF4-E0B3EAF08C12}"/>
            </c:ext>
          </c:extLst>
        </c:ser>
        <c:ser>
          <c:idx val="2"/>
          <c:order val="2"/>
          <c:tx>
            <c:strRef>
              <c:f>'stacked area (double)'!$T$43</c:f>
              <c:strCache>
                <c:ptCount val="1"/>
                <c:pt idx="0">
                  <c:v>Geothermal</c:v>
                </c:pt>
              </c:strCache>
            </c:strRef>
          </c:tx>
          <c:spPr>
            <a:solidFill>
              <a:srgbClr val="8BC669"/>
            </a:solidFill>
          </c:spPr>
          <c:invertIfNegative val="0"/>
          <c:cat>
            <c:strRef>
              <c:f>'stacked area (double)'!$U$40:$X$40</c:f>
              <c:strCache>
                <c:ptCount val="4"/>
                <c:pt idx="0">
                  <c:v>2017 buildings</c:v>
                </c:pt>
                <c:pt idx="1">
                  <c:v>2023 buildings </c:v>
                </c:pt>
                <c:pt idx="2">
                  <c:v>2017 industry</c:v>
                </c:pt>
                <c:pt idx="3">
                  <c:v>2023 industry</c:v>
                </c:pt>
              </c:strCache>
            </c:strRef>
          </c:cat>
          <c:val>
            <c:numRef>
              <c:f>'stacked area (double)'!$U$43:$X$43</c:f>
              <c:numCache>
                <c:formatCode>0</c:formatCode>
                <c:ptCount val="4"/>
                <c:pt idx="0" formatCode="0.00">
                  <c:v>10.85640714</c:v>
                </c:pt>
                <c:pt idx="1">
                  <c:v>16.688016271000002</c:v>
                </c:pt>
                <c:pt idx="2" formatCode="0.00">
                  <c:v>0.62292197000000005</c:v>
                </c:pt>
                <c:pt idx="3" formatCode="0.00">
                  <c:v>0.76732752682700001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297-4850-BFF4-E0B3EAF08C12}"/>
            </c:ext>
          </c:extLst>
        </c:ser>
        <c:ser>
          <c:idx val="3"/>
          <c:order val="3"/>
          <c:tx>
            <c:strRef>
              <c:f>'stacked area (double)'!$T$44</c:f>
              <c:strCache>
                <c:ptCount val="1"/>
                <c:pt idx="0">
                  <c:v>Renewable district heat</c:v>
                </c:pt>
              </c:strCache>
            </c:strRef>
          </c:tx>
          <c:spPr>
            <a:solidFill>
              <a:schemeClr val="tx2">
                <a:lumMod val="75000"/>
                <a:lumOff val="25000"/>
              </a:schemeClr>
            </a:solidFill>
          </c:spPr>
          <c:invertIfNegative val="0"/>
          <c:cat>
            <c:strRef>
              <c:f>'stacked area (double)'!$U$40:$X$40</c:f>
              <c:strCache>
                <c:ptCount val="4"/>
                <c:pt idx="0">
                  <c:v>2017 buildings</c:v>
                </c:pt>
                <c:pt idx="1">
                  <c:v>2023 buildings </c:v>
                </c:pt>
                <c:pt idx="2">
                  <c:v>2017 industry</c:v>
                </c:pt>
                <c:pt idx="3">
                  <c:v>2023 industry</c:v>
                </c:pt>
              </c:strCache>
            </c:strRef>
          </c:cat>
          <c:val>
            <c:numRef>
              <c:f>'stacked area (double)'!$U$44:$X$44</c:f>
              <c:numCache>
                <c:formatCode>0</c:formatCode>
                <c:ptCount val="4"/>
                <c:pt idx="0" formatCode="0.00">
                  <c:v>13.075363399999999</c:v>
                </c:pt>
                <c:pt idx="1">
                  <c:v>14.416616612</c:v>
                </c:pt>
                <c:pt idx="2" formatCode="0.00">
                  <c:v>8.2811960000000013</c:v>
                </c:pt>
                <c:pt idx="3" formatCode="0.00">
                  <c:v>9.209078958000001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297-4850-BFF4-E0B3EAF08C12}"/>
            </c:ext>
          </c:extLst>
        </c:ser>
        <c:ser>
          <c:idx val="4"/>
          <c:order val="4"/>
          <c:tx>
            <c:strRef>
              <c:f>'stacked area (double)'!$T$45</c:f>
              <c:strCache>
                <c:ptCount val="1"/>
                <c:pt idx="0">
                  <c:v>Renewable electricity for heat</c:v>
                </c:pt>
              </c:strCache>
            </c:strRef>
          </c:tx>
          <c:spPr>
            <a:solidFill>
              <a:schemeClr val="tx2">
                <a:lumMod val="50000"/>
                <a:lumOff val="50000"/>
              </a:schemeClr>
            </a:solidFill>
          </c:spPr>
          <c:invertIfNegative val="0"/>
          <c:cat>
            <c:strRef>
              <c:f>'stacked area (double)'!$U$40:$X$40</c:f>
              <c:strCache>
                <c:ptCount val="4"/>
                <c:pt idx="0">
                  <c:v>2017 buildings</c:v>
                </c:pt>
                <c:pt idx="1">
                  <c:v>2023 buildings </c:v>
                </c:pt>
                <c:pt idx="2">
                  <c:v>2017 industry</c:v>
                </c:pt>
                <c:pt idx="3">
                  <c:v>2023 industry</c:v>
                </c:pt>
              </c:strCache>
            </c:strRef>
          </c:cat>
          <c:val>
            <c:numRef>
              <c:f>'stacked area (double)'!$U$45:$X$45</c:f>
              <c:numCache>
                <c:formatCode>0</c:formatCode>
                <c:ptCount val="4"/>
                <c:pt idx="0" formatCode="0.00">
                  <c:v>64.258783199999996</c:v>
                </c:pt>
                <c:pt idx="1">
                  <c:v>86.949839999999995</c:v>
                </c:pt>
                <c:pt idx="2" formatCode="0.00">
                  <c:v>22.040466800000001</c:v>
                </c:pt>
                <c:pt idx="3" formatCode="0.00">
                  <c:v>32.120500899999996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297-4850-BFF4-E0B3EAF08C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7830528"/>
        <c:axId val="87832064"/>
      </c:barChart>
      <c:catAx>
        <c:axId val="87830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7832064"/>
        <c:crosses val="autoZero"/>
        <c:auto val="1"/>
        <c:lblAlgn val="ctr"/>
        <c:lblOffset val="100"/>
        <c:noMultiLvlLbl val="0"/>
      </c:catAx>
      <c:valAx>
        <c:axId val="8783206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en-GB" b="0" dirty="0" err="1" smtClean="0"/>
                  <a:t>Mtoe</a:t>
                </a:r>
                <a:endParaRPr lang="en-GB" b="0" dirty="0"/>
              </a:p>
            </c:rich>
          </c:tx>
          <c:layout>
            <c:manualLayout>
              <c:xMode val="edge"/>
              <c:yMode val="edge"/>
              <c:x val="7.4917203428157289E-2"/>
              <c:y val="0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>
            <a:noFill/>
          </a:ln>
        </c:spPr>
        <c:crossAx val="87830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113893094115504"/>
          <c:y val="0.1092078740176033"/>
          <c:w val="0.22326626523393497"/>
          <c:h val="0.7217359572204609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Calibri" panose="020F0502020204030204" pitchFamily="34" charset="0"/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2324428485459653E-2"/>
          <c:y val="8.3807961479440349E-2"/>
          <c:w val="0.89150587741196907"/>
          <c:h val="0.65158803283370648"/>
        </c:manualLayout>
      </c:layout>
      <c:lineChart>
        <c:grouping val="standard"/>
        <c:varyColors val="0"/>
        <c:ser>
          <c:idx val="1"/>
          <c:order val="0"/>
          <c:tx>
            <c:strRef>
              <c:f>'Figure 1.4 Growth by sector'!$B$41</c:f>
              <c:strCache>
                <c:ptCount val="1"/>
                <c:pt idx="0">
                  <c:v>Renewable electricity</c:v>
                </c:pt>
              </c:strCache>
            </c:strRef>
          </c:tx>
          <c:spPr>
            <a:ln>
              <a:solidFill>
                <a:srgbClr val="00335A"/>
              </a:solidFill>
              <a:prstDash val="solid"/>
            </a:ln>
          </c:spPr>
          <c:marker>
            <c:symbol val="none"/>
          </c:marker>
          <c:cat>
            <c:numRef>
              <c:f>'Figure 1.4 Growth by sector'!$C$40:$O$40</c:f>
              <c:numCache>
                <c:formatCode>0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'Figure 1.4 Growth by sector'!$C$41:$I$41</c:f>
              <c:numCache>
                <c:formatCode>0.0%</c:formatCode>
                <c:ptCount val="7"/>
                <c:pt idx="0">
                  <c:v>0.1933038940973649</c:v>
                </c:pt>
                <c:pt idx="1">
                  <c:v>0.20272357062806531</c:v>
                </c:pt>
                <c:pt idx="2">
                  <c:v>0.21020446179362581</c:v>
                </c:pt>
                <c:pt idx="3">
                  <c:v>0.21714606892886654</c:v>
                </c:pt>
                <c:pt idx="4">
                  <c:v>0.2212102383578313</c:v>
                </c:pt>
                <c:pt idx="5">
                  <c:v>0.23089170549513671</c:v>
                </c:pt>
                <c:pt idx="6">
                  <c:v>0.23945896560078445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CEB-4139-B4D7-E247F9F1D42E}"/>
            </c:ext>
          </c:extLst>
        </c:ser>
        <c:ser>
          <c:idx val="4"/>
          <c:order val="1"/>
          <c:tx>
            <c:strRef>
              <c:f>'Figure 1.4 Growth by sector'!$B$42</c:f>
              <c:strCache>
                <c:ptCount val="1"/>
                <c:pt idx="0">
                  <c:v>RES-E forecast</c:v>
                </c:pt>
              </c:strCache>
            </c:strRef>
          </c:tx>
          <c:spPr>
            <a:ln>
              <a:solidFill>
                <a:schemeClr val="tx2"/>
              </a:solidFill>
              <a:prstDash val="sysDash"/>
            </a:ln>
          </c:spPr>
          <c:marker>
            <c:symbol val="none"/>
          </c:marker>
          <c:cat>
            <c:numRef>
              <c:f>'Figure 1.4 Growth by sector'!$C$40:$O$40</c:f>
              <c:numCache>
                <c:formatCode>0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'Figure 1.4 Growth by sector'!$C$42:$O$42</c:f>
              <c:numCache>
                <c:formatCode>0.0%</c:formatCode>
                <c:ptCount val="13"/>
                <c:pt idx="0">
                  <c:v>0.1933038940973649</c:v>
                </c:pt>
                <c:pt idx="1">
                  <c:v>0.20272357062806531</c:v>
                </c:pt>
                <c:pt idx="2">
                  <c:v>0.21020446179362581</c:v>
                </c:pt>
                <c:pt idx="3">
                  <c:v>0.21714606892886654</c:v>
                </c:pt>
                <c:pt idx="4">
                  <c:v>0.2212102383578313</c:v>
                </c:pt>
                <c:pt idx="5">
                  <c:v>0.23089170549513671</c:v>
                </c:pt>
                <c:pt idx="6">
                  <c:v>0.23945896560078445</c:v>
                </c:pt>
                <c:pt idx="7">
                  <c:v>0.2493730950259786</c:v>
                </c:pt>
                <c:pt idx="8">
                  <c:v>0.25891480090074148</c:v>
                </c:pt>
                <c:pt idx="9">
                  <c:v>0.26810468143529642</c:v>
                </c:pt>
                <c:pt idx="10">
                  <c:v>0.27696184332787011</c:v>
                </c:pt>
                <c:pt idx="11">
                  <c:v>0.28550403436439414</c:v>
                </c:pt>
                <c:pt idx="12">
                  <c:v>0.29374776211914827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CEB-4139-B4D7-E247F9F1D42E}"/>
            </c:ext>
          </c:extLst>
        </c:ser>
        <c:ser>
          <c:idx val="2"/>
          <c:order val="2"/>
          <c:tx>
            <c:strRef>
              <c:f>'Figure 1.4 Growth by sector'!$B$43</c:f>
              <c:strCache>
                <c:ptCount val="1"/>
                <c:pt idx="0">
                  <c:v>Renewable heat</c:v>
                </c:pt>
              </c:strCache>
            </c:strRef>
          </c:tx>
          <c:spPr>
            <a:ln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numRef>
              <c:f>'Figure 1.4 Growth by sector'!$C$40:$O$40</c:f>
              <c:numCache>
                <c:formatCode>0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'Figure 1.4 Growth by sector'!$C$43:$I$43</c:f>
              <c:numCache>
                <c:formatCode>0.0%</c:formatCode>
                <c:ptCount val="7"/>
                <c:pt idx="0">
                  <c:v>8.9588187516003087E-2</c:v>
                </c:pt>
                <c:pt idx="1">
                  <c:v>9.2008143902993028E-2</c:v>
                </c:pt>
                <c:pt idx="2">
                  <c:v>9.6100696260656149E-2</c:v>
                </c:pt>
                <c:pt idx="3">
                  <c:v>9.6190559432185782E-2</c:v>
                </c:pt>
                <c:pt idx="4">
                  <c:v>9.8290439751193406E-2</c:v>
                </c:pt>
                <c:pt idx="5">
                  <c:v>0.10069690490096084</c:v>
                </c:pt>
                <c:pt idx="6">
                  <c:v>0.10310887729162327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CEB-4139-B4D7-E247F9F1D42E}"/>
            </c:ext>
          </c:extLst>
        </c:ser>
        <c:ser>
          <c:idx val="3"/>
          <c:order val="3"/>
          <c:tx>
            <c:strRef>
              <c:f>'Figure 1.4 Growth by sector'!$B$44</c:f>
              <c:strCache>
                <c:ptCount val="1"/>
                <c:pt idx="0">
                  <c:v>RES-H forecast</c:v>
                </c:pt>
              </c:strCache>
            </c:strRef>
          </c:tx>
          <c:spPr>
            <a:ln>
              <a:solidFill>
                <a:schemeClr val="accent2"/>
              </a:solidFill>
              <a:prstDash val="sysDash"/>
            </a:ln>
          </c:spPr>
          <c:marker>
            <c:symbol val="none"/>
          </c:marker>
          <c:cat>
            <c:numRef>
              <c:f>'Figure 1.4 Growth by sector'!$C$40:$O$40</c:f>
              <c:numCache>
                <c:formatCode>0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'Figure 1.4 Growth by sector'!$C$44:$O$44</c:f>
              <c:numCache>
                <c:formatCode>0.0%</c:formatCode>
                <c:ptCount val="13"/>
                <c:pt idx="0">
                  <c:v>8.9588187516003087E-2</c:v>
                </c:pt>
                <c:pt idx="1">
                  <c:v>9.2008143902993028E-2</c:v>
                </c:pt>
                <c:pt idx="2">
                  <c:v>9.6100696260656149E-2</c:v>
                </c:pt>
                <c:pt idx="3">
                  <c:v>9.6190559432185782E-2</c:v>
                </c:pt>
                <c:pt idx="4">
                  <c:v>9.8290439751193406E-2</c:v>
                </c:pt>
                <c:pt idx="5">
                  <c:v>0.10069690490096084</c:v>
                </c:pt>
                <c:pt idx="6">
                  <c:v>0.10310887729162327</c:v>
                </c:pt>
                <c:pt idx="7">
                  <c:v>0.10574363568218513</c:v>
                </c:pt>
                <c:pt idx="8">
                  <c:v>0.10832753050067531</c:v>
                </c:pt>
                <c:pt idx="9">
                  <c:v>0.11086202053544662</c:v>
                </c:pt>
                <c:pt idx="10">
                  <c:v>0.11334850931823899</c:v>
                </c:pt>
                <c:pt idx="11">
                  <c:v>0.11578834771592889</c:v>
                </c:pt>
                <c:pt idx="12">
                  <c:v>0.11818283637775853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ACEB-4139-B4D7-E247F9F1D42E}"/>
            </c:ext>
          </c:extLst>
        </c:ser>
        <c:ser>
          <c:idx val="11"/>
          <c:order val="4"/>
          <c:tx>
            <c:strRef>
              <c:f>'Figure 1.4 Growth by sector'!$B$45</c:f>
              <c:strCache>
                <c:ptCount val="1"/>
                <c:pt idx="0">
                  <c:v>Renewable transport</c:v>
                </c:pt>
              </c:strCache>
            </c:strRef>
          </c:tx>
          <c:spPr>
            <a:ln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'Figure 1.4 Growth by sector'!$C$40:$O$40</c:f>
              <c:numCache>
                <c:formatCode>0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'Figure 1.4 Growth by sector'!$C$45:$I$45</c:f>
              <c:numCache>
                <c:formatCode>0.0%</c:formatCode>
                <c:ptCount val="7"/>
                <c:pt idx="0">
                  <c:v>2.60713014153659E-2</c:v>
                </c:pt>
                <c:pt idx="1">
                  <c:v>2.8674481751297314E-2</c:v>
                </c:pt>
                <c:pt idx="2">
                  <c:v>3.016084462827712E-2</c:v>
                </c:pt>
                <c:pt idx="3">
                  <c:v>3.1083239298678327E-2</c:v>
                </c:pt>
                <c:pt idx="4">
                  <c:v>3.1689726795121095E-2</c:v>
                </c:pt>
                <c:pt idx="5">
                  <c:v>3.2432856619334198E-2</c:v>
                </c:pt>
                <c:pt idx="6">
                  <c:v>3.3560163814922196E-2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ACEB-4139-B4D7-E247F9F1D42E}"/>
            </c:ext>
          </c:extLst>
        </c:ser>
        <c:ser>
          <c:idx val="12"/>
          <c:order val="5"/>
          <c:tx>
            <c:strRef>
              <c:f>'Figure 1.4 Growth by sector'!$B$46</c:f>
              <c:strCache>
                <c:ptCount val="1"/>
                <c:pt idx="0">
                  <c:v>RES-T forecast</c:v>
                </c:pt>
              </c:strCache>
            </c:strRef>
          </c:tx>
          <c:spPr>
            <a:ln>
              <a:solidFill>
                <a:schemeClr val="accent1"/>
              </a:solidFill>
              <a:prstDash val="sysDash"/>
            </a:ln>
          </c:spPr>
          <c:marker>
            <c:symbol val="none"/>
          </c:marker>
          <c:cat>
            <c:numRef>
              <c:f>'Figure 1.4 Growth by sector'!$C$40:$O$40</c:f>
              <c:numCache>
                <c:formatCode>0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'Figure 1.4 Growth by sector'!$C$46:$O$46</c:f>
              <c:numCache>
                <c:formatCode>0.0%</c:formatCode>
                <c:ptCount val="13"/>
                <c:pt idx="0">
                  <c:v>2.60713014153659E-2</c:v>
                </c:pt>
                <c:pt idx="1">
                  <c:v>2.8674481751297314E-2</c:v>
                </c:pt>
                <c:pt idx="2">
                  <c:v>3.016084462827712E-2</c:v>
                </c:pt>
                <c:pt idx="3">
                  <c:v>3.1083239298678327E-2</c:v>
                </c:pt>
                <c:pt idx="4">
                  <c:v>3.1689726795121095E-2</c:v>
                </c:pt>
                <c:pt idx="5">
                  <c:v>3.2432856619334198E-2</c:v>
                </c:pt>
                <c:pt idx="6">
                  <c:v>3.3560163814922196E-2</c:v>
                </c:pt>
                <c:pt idx="7">
                  <c:v>3.4311930747680651E-2</c:v>
                </c:pt>
                <c:pt idx="8">
                  <c:v>3.5049549407145872E-2</c:v>
                </c:pt>
                <c:pt idx="9">
                  <c:v>3.5773415476245268E-2</c:v>
                </c:pt>
                <c:pt idx="10">
                  <c:v>3.6483910019498987E-2</c:v>
                </c:pt>
                <c:pt idx="11">
                  <c:v>3.7181400151933518E-2</c:v>
                </c:pt>
                <c:pt idx="12">
                  <c:v>3.7866239671598287E-2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ACEB-4139-B4D7-E247F9F1D42E}"/>
            </c:ext>
          </c:extLst>
        </c:ser>
        <c:ser>
          <c:idx val="0"/>
          <c:order val="6"/>
          <c:tx>
            <c:strRef>
              <c:f>'Figure 1.4 Growth by sector'!$B$47</c:f>
              <c:strCache>
                <c:ptCount val="1"/>
                <c:pt idx="0">
                  <c:v>% of renewables in total energy consumption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dPt>
            <c:idx val="7"/>
            <c:bubble3D val="0"/>
            <c:spPr>
              <a:ln w="38100">
                <a:solidFill>
                  <a:srgbClr val="FF0000"/>
                </a:solidFill>
                <a:prstDash val="sysDash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CEB-4139-B4D7-E247F9F1D42E}"/>
              </c:ext>
            </c:extLst>
          </c:dPt>
          <c:dPt>
            <c:idx val="8"/>
            <c:bubble3D val="0"/>
            <c:spPr>
              <a:ln w="38100">
                <a:solidFill>
                  <a:srgbClr val="FF0000"/>
                </a:solidFill>
                <a:prstDash val="sysDash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CEB-4139-B4D7-E247F9F1D42E}"/>
              </c:ext>
            </c:extLst>
          </c:dPt>
          <c:dPt>
            <c:idx val="9"/>
            <c:bubble3D val="0"/>
            <c:spPr>
              <a:ln w="38100">
                <a:solidFill>
                  <a:srgbClr val="FF0000"/>
                </a:solidFill>
                <a:prstDash val="sysDash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CEB-4139-B4D7-E247F9F1D42E}"/>
              </c:ext>
            </c:extLst>
          </c:dPt>
          <c:dPt>
            <c:idx val="10"/>
            <c:bubble3D val="0"/>
            <c:spPr>
              <a:ln w="38100">
                <a:solidFill>
                  <a:srgbClr val="FF0000"/>
                </a:solidFill>
                <a:prstDash val="sysDash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CEB-4139-B4D7-E247F9F1D42E}"/>
              </c:ext>
            </c:extLst>
          </c:dPt>
          <c:dPt>
            <c:idx val="11"/>
            <c:bubble3D val="0"/>
            <c:spPr>
              <a:ln w="38100">
                <a:solidFill>
                  <a:srgbClr val="FF0000"/>
                </a:solidFill>
                <a:prstDash val="sysDash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ACEB-4139-B4D7-E247F9F1D42E}"/>
              </c:ext>
            </c:extLst>
          </c:dPt>
          <c:dPt>
            <c:idx val="12"/>
            <c:bubble3D val="0"/>
            <c:spPr>
              <a:ln w="38100">
                <a:solidFill>
                  <a:srgbClr val="FF0000"/>
                </a:solidFill>
                <a:prstDash val="sysDash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ACEB-4139-B4D7-E247F9F1D42E}"/>
              </c:ext>
            </c:extLst>
          </c:dPt>
          <c:val>
            <c:numRef>
              <c:f>'Figure 1.4 Growth by sector'!$C$47:$O$47</c:f>
              <c:numCache>
                <c:formatCode>0.0%</c:formatCode>
                <c:ptCount val="13"/>
                <c:pt idx="0">
                  <c:v>8.6539494908327422E-2</c:v>
                </c:pt>
                <c:pt idx="1">
                  <c:v>9.0359638472939846E-2</c:v>
                </c:pt>
                <c:pt idx="2">
                  <c:v>9.41882956209915E-2</c:v>
                </c:pt>
                <c:pt idx="3">
                  <c:v>9.5708621181669229E-2</c:v>
                </c:pt>
                <c:pt idx="4">
                  <c:v>9.7432118452592392E-2</c:v>
                </c:pt>
                <c:pt idx="5">
                  <c:v>0.10070803950870859</c:v>
                </c:pt>
                <c:pt idx="6">
                  <c:v>0.10401700463745846</c:v>
                </c:pt>
                <c:pt idx="7">
                  <c:v>0.10751447092188329</c:v>
                </c:pt>
                <c:pt idx="8">
                  <c:v>0.11093403777807402</c:v>
                </c:pt>
                <c:pt idx="9">
                  <c:v>0.11427827913437574</c:v>
                </c:pt>
                <c:pt idx="10">
                  <c:v>0.1175496567585534</c:v>
                </c:pt>
                <c:pt idx="11">
                  <c:v>0.12075052630129095</c:v>
                </c:pt>
                <c:pt idx="12">
                  <c:v>0.1238831429530899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2-ACEB-4139-B4D7-E247F9F1D4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021440"/>
        <c:axId val="85022976"/>
      </c:lineChart>
      <c:catAx>
        <c:axId val="85021440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ln w="12700">
            <a:solidFill>
              <a:schemeClr val="tx1">
                <a:lumMod val="50000"/>
                <a:lumOff val="50000"/>
              </a:schemeClr>
            </a:solidFill>
            <a:prstDash val="solid"/>
          </a:ln>
        </c:spPr>
        <c:crossAx val="85022976"/>
        <c:crossesAt val="0"/>
        <c:auto val="1"/>
        <c:lblAlgn val="ctr"/>
        <c:lblOffset val="100"/>
        <c:tickLblSkip val="3"/>
        <c:noMultiLvlLbl val="0"/>
      </c:catAx>
      <c:valAx>
        <c:axId val="85022976"/>
        <c:scaling>
          <c:orientation val="minMax"/>
          <c:max val="0.30000000000000004"/>
        </c:scaling>
        <c:delete val="0"/>
        <c:axPos val="l"/>
        <c:majorGridlines>
          <c:spPr>
            <a:ln w="12700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title>
          <c:tx>
            <c:strRef>
              <c:f>'Figure 1.4 Growth by sector'!$C$11</c:f>
              <c:strCache>
                <c:ptCount val="1"/>
                <c:pt idx="0">
                  <c:v>%</c:v>
                </c:pt>
              </c:strCache>
            </c:strRef>
          </c:tx>
          <c:layout>
            <c:manualLayout>
              <c:xMode val="edge"/>
              <c:yMode val="edge"/>
              <c:x val="6.6362613764188561E-2"/>
              <c:y val="1.3531721123265169E-3"/>
            </c:manualLayout>
          </c:layout>
          <c:overlay val="0"/>
          <c:txPr>
            <a:bodyPr rot="0" vert="horz"/>
            <a:lstStyle/>
            <a:p>
              <a:pPr>
                <a:defRPr/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ln w="12700">
            <a:noFill/>
            <a:prstDash val="solid"/>
          </a:ln>
        </c:spPr>
        <c:crossAx val="85021440"/>
        <c:crosses val="autoZero"/>
        <c:crossBetween val="midCat"/>
        <c:majorUnit val="5.000000000000001E-2"/>
      </c:valAx>
      <c:spPr>
        <a:noFill/>
        <a:ln w="12700">
          <a:noFill/>
          <a:prstDash val="solid"/>
        </a:ln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"/>
          <c:y val="0.85074181189271392"/>
          <c:w val="0.99761574074074078"/>
          <c:h val="0.14925818810728611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300" b="0" i="0">
          <a:solidFill>
            <a:schemeClr val="tx1"/>
          </a:solidFill>
          <a:latin typeface="Calibri" panose="020F0502020204030204" pitchFamily="34" charset="0"/>
          <a:ea typeface="Gill Sans MT Condensed"/>
          <a:cs typeface="Gill Sans MT Condensed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B6714-7BAF-4DAF-8232-AA0EFD3D7F80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C4779-9F3B-4023-9A64-72230967F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144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72E4AE-A23F-4D9F-B4EF-A6ED45CEC049}" type="datetimeFigureOut">
              <a:rPr lang="en-GB" smtClean="0"/>
              <a:t>06-12-2018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49404-AEEE-4B4E-B616-1BC6E4EEE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6537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76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81025" y="500063"/>
            <a:ext cx="5641975" cy="3175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76941" y="3865582"/>
            <a:ext cx="5870914" cy="5921946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168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0950" y="447675"/>
            <a:ext cx="4083050" cy="2297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6913" y="3080085"/>
            <a:ext cx="5505291" cy="6102056"/>
          </a:xfrm>
        </p:spPr>
        <p:txBody>
          <a:bodyPr/>
          <a:lstStyle/>
          <a:p>
            <a:pPr marL="628650" lvl="1" indent="-171450">
              <a:buFontTx/>
              <a:buChar char="-"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B5674-2F74-4782-996D-40F25906E44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010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0950" y="447675"/>
            <a:ext cx="4083050" cy="2297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6913" y="3080085"/>
            <a:ext cx="5505291" cy="6102056"/>
          </a:xfrm>
        </p:spPr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B5674-2F74-4782-996D-40F25906E44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010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0950" y="447675"/>
            <a:ext cx="4083050" cy="2297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6913" y="3080085"/>
            <a:ext cx="5505291" cy="6102056"/>
          </a:xfrm>
        </p:spPr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B5674-2F74-4782-996D-40F25906E44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010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856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0950" y="447675"/>
            <a:ext cx="4083050" cy="2297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6913" y="3080085"/>
            <a:ext cx="5505291" cy="6102056"/>
          </a:xfrm>
        </p:spPr>
        <p:txBody>
          <a:bodyPr/>
          <a:lstStyle/>
          <a:p>
            <a:pPr marL="171450" indent="-171450">
              <a:buFontTx/>
              <a:buChar char="-"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B5674-2F74-4782-996D-40F25906E44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7670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0950" y="447675"/>
            <a:ext cx="4083050" cy="2297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6910" y="3080086"/>
            <a:ext cx="5505291" cy="6102056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B5674-2F74-4782-996D-40F25906E449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1314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9463" y="649288"/>
            <a:ext cx="5119687" cy="28813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63384" y="3679374"/>
            <a:ext cx="5627440" cy="589867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73D3C-7F86-4846-9EB7-8F205416B76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436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55600" y="3384927"/>
            <a:ext cx="80518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IEA-green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43" y="1111577"/>
            <a:ext cx="886270" cy="878064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51526" y="2080996"/>
            <a:ext cx="8208262" cy="1225550"/>
          </a:xfrm>
        </p:spPr>
        <p:txBody>
          <a:bodyPr anchor="b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 lang="en-US" sz="3600" b="1" kern="1200" dirty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pPr marL="216000" marR="0" lvl="0" indent="-2160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en-US" dirty="0" smtClean="0"/>
              <a:t>Presentation Title – 1 or 2 lines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3504087"/>
            <a:ext cx="8208963" cy="356823"/>
          </a:xfrm>
        </p:spPr>
        <p:txBody>
          <a:bodyPr/>
          <a:lstStyle>
            <a:lvl1pPr marL="216000" marR="0" indent="-2160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 lang="en-US" sz="1800" kern="1200" baseline="0" dirty="0" smtClean="0">
                <a:solidFill>
                  <a:schemeClr val="bg1">
                    <a:lumMod val="50000"/>
                  </a:schemeClr>
                </a:solidFill>
                <a:latin typeface="Century Gothic"/>
                <a:ea typeface="+mn-ea"/>
                <a:cs typeface="Century Gothic"/>
              </a:defRPr>
            </a:lvl1pPr>
          </a:lstStyle>
          <a:p>
            <a:pPr marL="216000" marR="0" lvl="0" indent="-2160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en-US" dirty="0" smtClean="0"/>
              <a:t>Name of presenter</a:t>
            </a:r>
            <a:endParaRPr lang="en-US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250825" y="3860910"/>
            <a:ext cx="8208963" cy="353960"/>
          </a:xfrm>
        </p:spPr>
        <p:txBody>
          <a:bodyPr/>
          <a:lstStyle>
            <a:lvl1pPr marL="216000" marR="0" indent="-2160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 lang="en-US" sz="1800" kern="1200" baseline="0" dirty="0" smtClean="0">
                <a:solidFill>
                  <a:schemeClr val="bg1">
                    <a:lumMod val="50000"/>
                  </a:schemeClr>
                </a:solidFill>
                <a:latin typeface="Century Gothic"/>
                <a:ea typeface="+mn-ea"/>
                <a:cs typeface="Century Gothic"/>
              </a:defRPr>
            </a:lvl1pPr>
          </a:lstStyle>
          <a:p>
            <a:pPr lvl="0"/>
            <a:r>
              <a:rPr lang="en-US" dirty="0" smtClean="0"/>
              <a:t>Location and date of presentation</a:t>
            </a:r>
            <a:endParaRPr lang="en-GB" dirty="0"/>
          </a:p>
        </p:txBody>
      </p:sp>
      <p:sp>
        <p:nvSpPr>
          <p:cNvPr id="20" name="Footer Placeholder 11"/>
          <p:cNvSpPr txBox="1">
            <a:spLocks/>
          </p:cNvSpPr>
          <p:nvPr userDrawn="1"/>
        </p:nvSpPr>
        <p:spPr>
          <a:xfrm>
            <a:off x="-182880" y="4897414"/>
            <a:ext cx="877145" cy="249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600" dirty="0" smtClean="0">
                <a:solidFill>
                  <a:srgbClr val="000000">
                    <a:tint val="75000"/>
                  </a:srgb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OECD/IEA</a:t>
            </a:r>
            <a:endParaRPr lang="en-GB" sz="600" dirty="0">
              <a:solidFill>
                <a:srgbClr val="000000">
                  <a:tint val="75000"/>
                </a:srgb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534617" y="4932468"/>
            <a:ext cx="351378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" dirty="0" smtClean="0">
                <a:solidFill>
                  <a:srgbClr val="000000">
                    <a:tint val="75000"/>
                  </a:srgb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2018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1753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Graph &amp; Key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 noRot="1" noMove="1" noResize="1" noEditPoints="1" noAdjustHandles="1" noChangeArrowheads="1" noChangeShapeType="1"/>
          </p:cNvSpPr>
          <p:nvPr>
            <p:ph type="body" sz="quarter" idx="11" hasCustomPrompt="1"/>
            <p:custDataLst>
              <p:tags r:id="rId1"/>
            </p:custDataLst>
          </p:nvPr>
        </p:nvSpPr>
        <p:spPr>
          <a:xfrm>
            <a:off x="127291" y="4369861"/>
            <a:ext cx="8874208" cy="557733"/>
          </a:xfrm>
          <a:blipFill>
            <a:blip r:embed="rId4"/>
            <a:stretch>
              <a:fillRect/>
            </a:stretch>
          </a:blipFill>
        </p:spPr>
        <p:txBody>
          <a:bodyPr anchor="ctr">
            <a:normAutofit/>
          </a:bodyPr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5EBB51"/>
              </a:buClr>
              <a:buSzTx/>
              <a:buFontTx/>
              <a:buNone/>
              <a:tabLst/>
              <a:defRPr lang="en-US" sz="1400" b="1" i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/>
                <a:ea typeface="+mn-ea"/>
                <a:cs typeface="Segoe UI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5EBB51"/>
              </a:buClr>
              <a:buSzTx/>
              <a:buFontTx/>
              <a:buNone/>
              <a:tabLst/>
              <a:defRPr/>
            </a:pPr>
            <a:r>
              <a:rPr lang="en-US" sz="140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"/>
              </a:rPr>
              <a:t>Key point – centered</a:t>
            </a:r>
            <a:r>
              <a:rPr lang="en-US" sz="140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"/>
              </a:rPr>
              <a:t>, 1 or 2 lines, size 14, bold </a:t>
            </a:r>
            <a:endParaRPr lang="en-US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Segoe UI"/>
            </a:endParaRPr>
          </a:p>
        </p:txBody>
      </p:sp>
      <p:sp>
        <p:nvSpPr>
          <p:cNvPr id="16" name="Text Placeholder 15"/>
          <p:cNvSpPr>
            <a:spLocks noGrp="1" noRot="1" noMove="1" noResize="1"/>
          </p:cNvSpPr>
          <p:nvPr>
            <p:ph type="body" sz="quarter" idx="10" hasCustomPrompt="1"/>
            <p:custDataLst>
              <p:tags r:id="rId2"/>
            </p:custDataLst>
          </p:nvPr>
        </p:nvSpPr>
        <p:spPr>
          <a:xfrm>
            <a:off x="66334" y="114233"/>
            <a:ext cx="8299450" cy="441325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en-US" sz="2000" b="1" kern="1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tx2"/>
                  </a:solidFill>
                </a:uFill>
                <a:latin typeface="Century Gothic"/>
                <a:ea typeface="+mj-ea"/>
                <a:cs typeface="Century Gothic"/>
              </a:defRPr>
            </a:lvl1pPr>
          </a:lstStyle>
          <a:p>
            <a:pPr lvl="0"/>
            <a:r>
              <a:rPr lang="en-US" dirty="0" smtClean="0"/>
              <a:t>Title – one line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4383" y="569104"/>
            <a:ext cx="8847116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IEA-green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1184" y="159388"/>
            <a:ext cx="323383" cy="32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05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 noRot="1" noMove="1" noResize="1"/>
          </p:cNvSpPr>
          <p:nvPr>
            <p:ph type="body" sz="quarter" idx="10" hasCustomPrompt="1"/>
            <p:custDataLst>
              <p:tags r:id="rId1"/>
            </p:custDataLst>
          </p:nvPr>
        </p:nvSpPr>
        <p:spPr>
          <a:xfrm>
            <a:off x="66334" y="114233"/>
            <a:ext cx="8299450" cy="441325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en-US" sz="2000" b="1" kern="1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tx2"/>
                  </a:solidFill>
                </a:uFill>
                <a:latin typeface="Century Gothic"/>
                <a:ea typeface="+mj-ea"/>
                <a:cs typeface="Century Gothic"/>
              </a:defRPr>
            </a:lvl1pPr>
          </a:lstStyle>
          <a:p>
            <a:pPr lvl="0"/>
            <a:r>
              <a:rPr lang="en-US" dirty="0" smtClean="0"/>
              <a:t>Title – one line</a:t>
            </a:r>
          </a:p>
        </p:txBody>
      </p:sp>
      <p:sp>
        <p:nvSpPr>
          <p:cNvPr id="7" name="Text Placeholder 6"/>
          <p:cNvSpPr>
            <a:spLocks noGrp="1" noRot="1" noMove="1" noResize="1"/>
          </p:cNvSpPr>
          <p:nvPr>
            <p:ph type="body" sz="quarter" idx="11" hasCustomPrompt="1"/>
            <p:custDataLst>
              <p:tags r:id="rId2"/>
            </p:custDataLst>
          </p:nvPr>
        </p:nvSpPr>
        <p:spPr>
          <a:xfrm>
            <a:off x="211863" y="787000"/>
            <a:ext cx="8604250" cy="4109091"/>
          </a:xfrm>
        </p:spPr>
        <p:txBody>
          <a:bodyPr/>
          <a:lstStyle>
            <a:lvl1pPr>
              <a:defRPr baseline="0"/>
            </a:lvl1pPr>
            <a:lvl2pPr>
              <a:defRPr/>
            </a:lvl2pPr>
          </a:lstStyle>
          <a:p>
            <a:pPr lvl="0"/>
            <a:r>
              <a:rPr lang="en-US" dirty="0" smtClean="0"/>
              <a:t>Insert text/bulleted list here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4383" y="569104"/>
            <a:ext cx="8847116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IEA-green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1184" y="159388"/>
            <a:ext cx="323383" cy="32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663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1371600" y="2099775"/>
            <a:ext cx="68072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IEA-green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1184" y="159388"/>
            <a:ext cx="323383" cy="320389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23894" y="882503"/>
            <a:ext cx="6854906" cy="1225224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latin typeface="+mj-lt"/>
              </a:defRPr>
            </a:lvl1pPr>
          </a:lstStyle>
          <a:p>
            <a:pPr lvl="0"/>
            <a:r>
              <a:rPr lang="en-US" dirty="0" smtClean="0"/>
              <a:t>Transition title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493044" y="2217711"/>
            <a:ext cx="6685756" cy="165760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Line one</a:t>
            </a:r>
            <a:endParaRPr lang="en-US" dirty="0"/>
          </a:p>
        </p:txBody>
      </p:sp>
      <p:sp>
        <p:nvSpPr>
          <p:cNvPr id="27" name="TextBox 26"/>
          <p:cNvSpPr txBox="1"/>
          <p:nvPr userDrawn="1"/>
        </p:nvSpPr>
        <p:spPr>
          <a:xfrm>
            <a:off x="8705089" y="4899299"/>
            <a:ext cx="393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64799F3-3F86-C642-B304-67475E311803}" type="slidenum">
              <a:rPr lang="en-US" sz="1000" smtClean="0">
                <a:solidFill>
                  <a:schemeClr val="bg1">
                    <a:lumMod val="65000"/>
                  </a:schemeClr>
                </a:solidFill>
              </a:rPr>
              <a:pPr algn="r"/>
              <a:t>‹#›</a:t>
            </a:fld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Footer Placeholder 11"/>
          <p:cNvSpPr txBox="1">
            <a:spLocks/>
          </p:cNvSpPr>
          <p:nvPr userDrawn="1"/>
        </p:nvSpPr>
        <p:spPr>
          <a:xfrm>
            <a:off x="-182880" y="4897414"/>
            <a:ext cx="877145" cy="249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600" dirty="0" smtClean="0">
                <a:solidFill>
                  <a:srgbClr val="000000">
                    <a:tint val="75000"/>
                  </a:srgb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OECD/IEA</a:t>
            </a:r>
            <a:endParaRPr lang="en-GB" sz="600" dirty="0">
              <a:solidFill>
                <a:srgbClr val="000000">
                  <a:tint val="75000"/>
                </a:srgb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9" name="Rectangle 28"/>
          <p:cNvSpPr/>
          <p:nvPr userDrawn="1"/>
        </p:nvSpPr>
        <p:spPr>
          <a:xfrm>
            <a:off x="534617" y="4932468"/>
            <a:ext cx="351378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" dirty="0" smtClean="0">
                <a:solidFill>
                  <a:srgbClr val="000000">
                    <a:tint val="75000"/>
                  </a:srgb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2018</a:t>
            </a:r>
            <a:endParaRPr lang="en-US" sz="1400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60559"/>
            <a:ext cx="8278813" cy="53289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effectLst/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8902" y="800100"/>
            <a:ext cx="8983663" cy="4070350"/>
          </a:xfrm>
          <a:prstGeom prst="rect">
            <a:avLst/>
          </a:prstGeom>
        </p:spPr>
        <p:txBody>
          <a:bodyPr lIns="91436" tIns="45718" rIns="91436" bIns="45718"/>
          <a:lstStyle>
            <a:lvl1pPr marL="215990" indent="-215990" algn="l" rtl="0" eaLnBrk="1" fontAlgn="base" hangingPunct="1">
              <a:spcBef>
                <a:spcPts val="220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" pitchFamily="2" charset="2"/>
              <a:buChar char="n"/>
              <a:defRPr lang="en-US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" charset="0"/>
                <a:ea typeface="Segoe UI" charset="0"/>
                <a:cs typeface="Segoe UI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pic>
        <p:nvPicPr>
          <p:cNvPr id="5" name="Picture 4" descr="IEA-green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1184" y="159388"/>
            <a:ext cx="323383" cy="32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859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96187"/>
            <a:ext cx="8278813" cy="53289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effectLst/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0" y="817525"/>
            <a:ext cx="9144000" cy="299700"/>
          </a:xfrm>
          <a:prstGeom prst="rect">
            <a:avLst/>
          </a:prstGeom>
        </p:spPr>
        <p:txBody>
          <a:bodyPr lIns="107994" tIns="45718" rIns="107994" bIns="45718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  <a:defRPr lang="en-GB" sz="1600" b="0" kern="1200" dirty="0" smtClean="0">
                <a:solidFill>
                  <a:srgbClr val="5F5F5F"/>
                </a:solidFill>
                <a:latin typeface="Segoe UI" charset="0"/>
                <a:ea typeface="Segoe UI" charset="0"/>
                <a:cs typeface="Segoe UI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0" y="4374782"/>
            <a:ext cx="9144000" cy="546355"/>
          </a:xfrm>
          <a:prstGeom prst="rect">
            <a:avLst/>
          </a:prstGeom>
        </p:spPr>
        <p:txBody>
          <a:bodyPr lIns="107994" tIns="45718" rIns="107994" bIns="4571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  <a:defRPr lang="en-GB" sz="1800" b="0" i="1" kern="1200" dirty="0" smtClean="0">
                <a:solidFill>
                  <a:srgbClr val="C00000"/>
                </a:solidFill>
                <a:latin typeface="Segoe UI" charset="0"/>
                <a:ea typeface="Segoe UI" charset="0"/>
                <a:cs typeface="Segoe UI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707925" y="1238865"/>
            <a:ext cx="7651463" cy="2947308"/>
          </a:xfrm>
          <a:prstGeom prst="rect">
            <a:avLst/>
          </a:prstGeom>
        </p:spPr>
        <p:txBody>
          <a:bodyPr lIns="91436" tIns="45718" rIns="91436" bIns="45718"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83529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874517"/>
            <a:ext cx="8780338" cy="3857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  <a:p>
            <a:pPr lvl="0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705089" y="4899299"/>
            <a:ext cx="393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64799F3-3F86-C642-B304-67475E311803}" type="slidenum">
              <a:rPr lang="en-US" sz="1000" smtClean="0">
                <a:solidFill>
                  <a:schemeClr val="bg1">
                    <a:lumMod val="65000"/>
                  </a:schemeClr>
                </a:solidFill>
              </a:rPr>
              <a:pPr algn="r"/>
              <a:t>‹#›</a:t>
            </a:fld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Footer Placeholder 11"/>
          <p:cNvSpPr txBox="1">
            <a:spLocks/>
          </p:cNvSpPr>
          <p:nvPr/>
        </p:nvSpPr>
        <p:spPr>
          <a:xfrm>
            <a:off x="-182880" y="4897414"/>
            <a:ext cx="877145" cy="249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600" dirty="0" smtClean="0">
                <a:solidFill>
                  <a:srgbClr val="000000">
                    <a:tint val="75000"/>
                  </a:srgb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OECD/IEA</a:t>
            </a:r>
            <a:endParaRPr lang="en-GB" sz="600" dirty="0">
              <a:solidFill>
                <a:srgbClr val="000000">
                  <a:tint val="75000"/>
                </a:srgb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4617" y="4932468"/>
            <a:ext cx="351378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" dirty="0" smtClean="0">
                <a:solidFill>
                  <a:srgbClr val="000000">
                    <a:tint val="75000"/>
                  </a:srgb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2018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4173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703" r:id="rId2"/>
    <p:sldLayoutId id="2147483704" r:id="rId3"/>
    <p:sldLayoutId id="2147483708" r:id="rId4"/>
    <p:sldLayoutId id="2147483709" r:id="rId5"/>
    <p:sldLayoutId id="2147483710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spcBef>
          <a:spcPts val="2200"/>
        </a:spcBef>
        <a:buClr>
          <a:schemeClr val="bg1">
            <a:lumMod val="65000"/>
          </a:schemeClr>
        </a:buClr>
        <a:buSzPct val="100000"/>
        <a:buFont typeface="Calibri" panose="020F050202020403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spcBef>
          <a:spcPts val="500"/>
        </a:spcBef>
        <a:buClr>
          <a:schemeClr val="bg1">
            <a:lumMod val="65000"/>
          </a:schemeClr>
        </a:buClr>
        <a:buSzPct val="100000"/>
        <a:buFont typeface="Segoe UI" panose="020B0502040204020203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180000" algn="l" defTabSz="914400" rtl="0" eaLnBrk="1" latinLnBrk="0" hangingPunct="1">
        <a:spcBef>
          <a:spcPts val="500"/>
        </a:spcBef>
        <a:buClr>
          <a:schemeClr val="bg1">
            <a:lumMod val="75000"/>
          </a:schemeClr>
        </a:buClr>
        <a:buFont typeface="Segoe UI" panose="020B0502040204020203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∙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▫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chart" Target="../charts/char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chart" Target="../charts/chart2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chart" Target="../charts/chart3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chart" Target="../charts/chart5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image" Target="../media/image5.emf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Renewables 2018</a:t>
            </a:r>
            <a:br>
              <a:rPr lang="en-US" sz="4000" dirty="0" smtClean="0"/>
            </a:br>
            <a:r>
              <a:rPr lang="en-US" sz="1600" i="1" dirty="0" smtClean="0"/>
              <a:t>Analysis and Forecasts to 2023 – A focus on sustainable bioenergy</a:t>
            </a:r>
            <a:endParaRPr lang="en-US" sz="2800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Mechthild </a:t>
            </a:r>
            <a:r>
              <a:rPr lang="en-US" dirty="0" err="1" smtClean="0"/>
              <a:t>Wörsdörfer</a:t>
            </a:r>
            <a:r>
              <a:rPr lang="en-US" dirty="0" smtClean="0"/>
              <a:t>, Director, Sustainability, Technology and Outlooks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50825" y="3860910"/>
            <a:ext cx="8208963" cy="61959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600" dirty="0" smtClean="0"/>
              <a:t>COP24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Katowice, </a:t>
            </a:r>
            <a:r>
              <a:rPr lang="en-US" sz="1600" dirty="0" smtClean="0"/>
              <a:t>December 2018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07444" y="4439214"/>
            <a:ext cx="3479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 baseline="0" dirty="0" smtClean="0">
                <a:solidFill>
                  <a:schemeClr val="bg1">
                    <a:lumMod val="50000"/>
                  </a:schemeClr>
                </a:solidFill>
                <a:latin typeface="Century Gothic"/>
                <a:ea typeface="+mn-ea"/>
                <a:cs typeface="Century Gothic"/>
              </a:rPr>
              <a:t>IEA</a:t>
            </a:r>
            <a:endParaRPr lang="en-US" sz="1800" kern="1200" baseline="0" dirty="0">
              <a:solidFill>
                <a:schemeClr val="bg1">
                  <a:lumMod val="50000"/>
                </a:schemeClr>
              </a:solidFill>
              <a:latin typeface="Century Gothic"/>
              <a:ea typeface="+mn-ea"/>
              <a:cs typeface="Century Gothic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08" y="4480503"/>
            <a:ext cx="294930" cy="294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55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6099698" y="1626081"/>
            <a:ext cx="2103438" cy="2558169"/>
            <a:chOff x="5527226" y="1626081"/>
            <a:chExt cx="2103438" cy="2558169"/>
          </a:xfrm>
        </p:grpSpPr>
        <p:sp>
          <p:nvSpPr>
            <p:cNvPr id="1140" name="Line 145"/>
            <p:cNvSpPr>
              <a:spLocks noChangeShapeType="1"/>
            </p:cNvSpPr>
            <p:nvPr/>
          </p:nvSpPr>
          <p:spPr bwMode="auto">
            <a:xfrm rot="5400000">
              <a:off x="4610441" y="2683356"/>
              <a:ext cx="2114550" cy="0"/>
            </a:xfrm>
            <a:prstGeom prst="line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141" name="Line 146"/>
            <p:cNvSpPr>
              <a:spLocks noChangeShapeType="1"/>
            </p:cNvSpPr>
            <p:nvPr/>
          </p:nvSpPr>
          <p:spPr bwMode="auto">
            <a:xfrm rot="5400000">
              <a:off x="5067641" y="2683356"/>
              <a:ext cx="2114550" cy="0"/>
            </a:xfrm>
            <a:prstGeom prst="line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142" name="Line 147"/>
            <p:cNvSpPr>
              <a:spLocks noChangeShapeType="1"/>
            </p:cNvSpPr>
            <p:nvPr/>
          </p:nvSpPr>
          <p:spPr bwMode="auto">
            <a:xfrm rot="5400000">
              <a:off x="5524841" y="2683356"/>
              <a:ext cx="2114550" cy="0"/>
            </a:xfrm>
            <a:prstGeom prst="line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143" name="Line 148"/>
            <p:cNvSpPr>
              <a:spLocks noChangeShapeType="1"/>
            </p:cNvSpPr>
            <p:nvPr/>
          </p:nvSpPr>
          <p:spPr bwMode="auto">
            <a:xfrm rot="5400000">
              <a:off x="5982041" y="2683356"/>
              <a:ext cx="2114550" cy="0"/>
            </a:xfrm>
            <a:prstGeom prst="line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144" name="Line 149"/>
            <p:cNvSpPr>
              <a:spLocks noChangeShapeType="1"/>
            </p:cNvSpPr>
            <p:nvPr/>
          </p:nvSpPr>
          <p:spPr bwMode="auto">
            <a:xfrm rot="5400000">
              <a:off x="6439241" y="2683356"/>
              <a:ext cx="2114550" cy="0"/>
            </a:xfrm>
            <a:prstGeom prst="line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178" name="Rectangle 182"/>
            <p:cNvSpPr>
              <a:spLocks noChangeArrowheads="1"/>
            </p:cNvSpPr>
            <p:nvPr/>
          </p:nvSpPr>
          <p:spPr bwMode="auto">
            <a:xfrm>
              <a:off x="5527226" y="3784287"/>
              <a:ext cx="27463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100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179" name="Rectangle 183"/>
            <p:cNvSpPr>
              <a:spLocks noChangeArrowheads="1"/>
            </p:cNvSpPr>
            <p:nvPr/>
          </p:nvSpPr>
          <p:spPr bwMode="auto">
            <a:xfrm>
              <a:off x="5984426" y="3784287"/>
              <a:ext cx="27463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200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180" name="Rectangle 184"/>
            <p:cNvSpPr>
              <a:spLocks noChangeArrowheads="1"/>
            </p:cNvSpPr>
            <p:nvPr/>
          </p:nvSpPr>
          <p:spPr bwMode="auto">
            <a:xfrm>
              <a:off x="6441626" y="3784287"/>
              <a:ext cx="27463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300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181" name="Rectangle 185"/>
            <p:cNvSpPr>
              <a:spLocks noChangeArrowheads="1"/>
            </p:cNvSpPr>
            <p:nvPr/>
          </p:nvSpPr>
          <p:spPr bwMode="auto">
            <a:xfrm>
              <a:off x="6898826" y="3784287"/>
              <a:ext cx="27463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400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182" name="Rectangle 186"/>
            <p:cNvSpPr>
              <a:spLocks noChangeArrowheads="1"/>
            </p:cNvSpPr>
            <p:nvPr/>
          </p:nvSpPr>
          <p:spPr bwMode="auto">
            <a:xfrm>
              <a:off x="7356026" y="3784287"/>
              <a:ext cx="27463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500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192" name="TextBox 1191"/>
            <p:cNvSpPr txBox="1"/>
            <p:nvPr/>
          </p:nvSpPr>
          <p:spPr>
            <a:xfrm>
              <a:off x="7005588" y="3922640"/>
              <a:ext cx="51648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err="1" smtClean="0"/>
                <a:t>Mtoe</a:t>
              </a:r>
              <a:endParaRPr lang="en-GB" sz="11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96187"/>
            <a:ext cx="8738753" cy="532895"/>
          </a:xfrm>
        </p:spPr>
        <p:txBody>
          <a:bodyPr>
            <a:normAutofit/>
          </a:bodyPr>
          <a:lstStyle/>
          <a:p>
            <a:r>
              <a:rPr lang="en-US" dirty="0" smtClean="0"/>
              <a:t>Modern bioenergy: </a:t>
            </a:r>
            <a:r>
              <a:rPr lang="en-GB" dirty="0"/>
              <a:t>the overlooked </a:t>
            </a:r>
            <a:r>
              <a:rPr lang="en-GB" dirty="0" smtClean="0"/>
              <a:t>giant of renewables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11536" y="825144"/>
            <a:ext cx="2786565" cy="561695"/>
          </a:xfrm>
        </p:spPr>
        <p:txBody>
          <a:bodyPr lIns="36000" tIns="46800" rIns="36000"/>
          <a:lstStyle/>
          <a:p>
            <a:pPr marL="0" indent="0"/>
            <a:r>
              <a:rPr lang="en-US" sz="1400" dirty="0" smtClean="0"/>
              <a:t>Total final energy consumption</a:t>
            </a:r>
            <a:br>
              <a:rPr lang="en-US" sz="1400" dirty="0" smtClean="0"/>
            </a:br>
            <a:r>
              <a:rPr lang="en-US" sz="1400" dirty="0" smtClean="0"/>
              <a:t>from renewables, 2017</a:t>
            </a:r>
            <a:endParaRPr lang="en-US" sz="1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blipFill>
            <a:blip r:embed="rId3"/>
            <a:stretch>
              <a:fillRect/>
            </a:stretch>
          </a:blipFill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Clr>
                <a:srgbClr val="5EBB51"/>
              </a:buClr>
              <a:buSzTx/>
            </a:pPr>
            <a:r>
              <a:rPr lang="en-US" sz="1400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/>
                <a:cs typeface="Segoe UI"/>
              </a:rPr>
              <a:t>Modern bioenergy is the only renewable source that can provide electricity, direct heat and transport fuels Two thirds of modern bioenergy heat is used in industry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14540" y="1644651"/>
            <a:ext cx="2387602" cy="2117725"/>
            <a:chOff x="187324" y="1644651"/>
            <a:chExt cx="2387602" cy="2117725"/>
          </a:xfrm>
        </p:grpSpPr>
        <p:grpSp>
          <p:nvGrpSpPr>
            <p:cNvPr id="10" name="Group 9"/>
            <p:cNvGrpSpPr/>
            <p:nvPr/>
          </p:nvGrpSpPr>
          <p:grpSpPr>
            <a:xfrm>
              <a:off x="187324" y="1644651"/>
              <a:ext cx="2387602" cy="2117725"/>
              <a:chOff x="187324" y="1644651"/>
              <a:chExt cx="2387602" cy="2117725"/>
            </a:xfrm>
          </p:grpSpPr>
          <p:sp>
            <p:nvSpPr>
              <p:cNvPr id="89" name="Freeform 65"/>
              <p:cNvSpPr>
                <a:spLocks/>
              </p:cNvSpPr>
              <p:nvPr/>
            </p:nvSpPr>
            <p:spPr bwMode="auto">
              <a:xfrm>
                <a:off x="187324" y="2314576"/>
                <a:ext cx="1196976" cy="1444625"/>
              </a:xfrm>
              <a:custGeom>
                <a:avLst/>
                <a:gdLst>
                  <a:gd name="T0" fmla="*/ 359 w 2011"/>
                  <a:gd name="T1" fmla="*/ 0 h 2426"/>
                  <a:gd name="T2" fmla="*/ 1361 w 2011"/>
                  <a:gd name="T3" fmla="*/ 2303 h 2426"/>
                  <a:gd name="T4" fmla="*/ 2001 w 2011"/>
                  <a:gd name="T5" fmla="*/ 2426 h 2426"/>
                  <a:gd name="T6" fmla="*/ 2011 w 2011"/>
                  <a:gd name="T7" fmla="*/ 650 h 2426"/>
                  <a:gd name="T8" fmla="*/ 359 w 2011"/>
                  <a:gd name="T9" fmla="*/ 0 h 2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11" h="2426">
                    <a:moveTo>
                      <a:pt x="359" y="0"/>
                    </a:moveTo>
                    <a:cubicBezTo>
                      <a:pt x="0" y="913"/>
                      <a:pt x="448" y="1944"/>
                      <a:pt x="1361" y="2303"/>
                    </a:cubicBezTo>
                    <a:cubicBezTo>
                      <a:pt x="1565" y="2383"/>
                      <a:pt x="1782" y="2425"/>
                      <a:pt x="2001" y="2426"/>
                    </a:cubicBezTo>
                    <a:lnTo>
                      <a:pt x="2011" y="650"/>
                    </a:lnTo>
                    <a:lnTo>
                      <a:pt x="359" y="0"/>
                    </a:lnTo>
                    <a:close/>
                  </a:path>
                </a:pathLst>
              </a:custGeom>
              <a:no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400"/>
              </a:p>
            </p:txBody>
          </p:sp>
          <p:grpSp>
            <p:nvGrpSpPr>
              <p:cNvPr id="5" name="Group 4"/>
              <p:cNvGrpSpPr/>
              <p:nvPr/>
            </p:nvGrpSpPr>
            <p:grpSpPr>
              <a:xfrm>
                <a:off x="1377950" y="1644651"/>
                <a:ext cx="1196976" cy="2117725"/>
                <a:chOff x="1377950" y="1644651"/>
                <a:chExt cx="1196976" cy="2117725"/>
              </a:xfrm>
            </p:grpSpPr>
            <p:sp>
              <p:nvSpPr>
                <p:cNvPr id="88" name="Freeform 65"/>
                <p:cNvSpPr>
                  <a:spLocks/>
                </p:cNvSpPr>
                <p:nvPr/>
              </p:nvSpPr>
              <p:spPr bwMode="auto">
                <a:xfrm flipH="1">
                  <a:off x="1377950" y="2314576"/>
                  <a:ext cx="1196976" cy="1444625"/>
                </a:xfrm>
                <a:custGeom>
                  <a:avLst/>
                  <a:gdLst>
                    <a:gd name="T0" fmla="*/ 359 w 2011"/>
                    <a:gd name="T1" fmla="*/ 0 h 2426"/>
                    <a:gd name="T2" fmla="*/ 1361 w 2011"/>
                    <a:gd name="T3" fmla="*/ 2303 h 2426"/>
                    <a:gd name="T4" fmla="*/ 2001 w 2011"/>
                    <a:gd name="T5" fmla="*/ 2426 h 2426"/>
                    <a:gd name="T6" fmla="*/ 2011 w 2011"/>
                    <a:gd name="T7" fmla="*/ 650 h 2426"/>
                    <a:gd name="T8" fmla="*/ 359 w 2011"/>
                    <a:gd name="T9" fmla="*/ 0 h 2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11" h="2426">
                      <a:moveTo>
                        <a:pt x="359" y="0"/>
                      </a:moveTo>
                      <a:cubicBezTo>
                        <a:pt x="0" y="913"/>
                        <a:pt x="448" y="1944"/>
                        <a:pt x="1361" y="2303"/>
                      </a:cubicBezTo>
                      <a:cubicBezTo>
                        <a:pt x="1565" y="2383"/>
                        <a:pt x="1782" y="2425"/>
                        <a:pt x="2001" y="2426"/>
                      </a:cubicBezTo>
                      <a:lnTo>
                        <a:pt x="2011" y="650"/>
                      </a:lnTo>
                      <a:lnTo>
                        <a:pt x="359" y="0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400"/>
                </a:p>
              </p:txBody>
            </p:sp>
            <p:sp>
              <p:nvSpPr>
                <p:cNvPr id="1056" name="Freeform 64"/>
                <p:cNvSpPr>
                  <a:spLocks/>
                </p:cNvSpPr>
                <p:nvPr/>
              </p:nvSpPr>
              <p:spPr bwMode="auto">
                <a:xfrm>
                  <a:off x="1377950" y="1644651"/>
                  <a:ext cx="1066801" cy="2117725"/>
                </a:xfrm>
                <a:custGeom>
                  <a:avLst/>
                  <a:gdLst>
                    <a:gd name="T0" fmla="*/ 0 w 1792"/>
                    <a:gd name="T1" fmla="*/ 3552 h 3558"/>
                    <a:gd name="T2" fmla="*/ 1786 w 1792"/>
                    <a:gd name="T3" fmla="*/ 1787 h 3558"/>
                    <a:gd name="T4" fmla="*/ 21 w 1792"/>
                    <a:gd name="T5" fmla="*/ 1 h 3558"/>
                    <a:gd name="T6" fmla="*/ 10 w 1792"/>
                    <a:gd name="T7" fmla="*/ 0 h 3558"/>
                    <a:gd name="T8" fmla="*/ 10 w 1792"/>
                    <a:gd name="T9" fmla="*/ 1776 h 3558"/>
                    <a:gd name="T10" fmla="*/ 0 w 1792"/>
                    <a:gd name="T11" fmla="*/ 3552 h 35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92" h="3558">
                      <a:moveTo>
                        <a:pt x="0" y="3552"/>
                      </a:moveTo>
                      <a:cubicBezTo>
                        <a:pt x="980" y="3558"/>
                        <a:pt x="1780" y="2768"/>
                        <a:pt x="1786" y="1787"/>
                      </a:cubicBezTo>
                      <a:cubicBezTo>
                        <a:pt x="1792" y="807"/>
                        <a:pt x="1002" y="7"/>
                        <a:pt x="21" y="1"/>
                      </a:cubicBezTo>
                      <a:cubicBezTo>
                        <a:pt x="18" y="0"/>
                        <a:pt x="14" y="0"/>
                        <a:pt x="10" y="0"/>
                      </a:cubicBezTo>
                      <a:lnTo>
                        <a:pt x="10" y="1776"/>
                      </a:lnTo>
                      <a:lnTo>
                        <a:pt x="0" y="3552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400"/>
                </a:p>
              </p:txBody>
            </p:sp>
          </p:grpSp>
        </p:grpSp>
        <p:sp>
          <p:nvSpPr>
            <p:cNvPr id="1061" name="Rectangle 69"/>
            <p:cNvSpPr>
              <a:spLocks noChangeArrowheads="1"/>
            </p:cNvSpPr>
            <p:nvPr/>
          </p:nvSpPr>
          <p:spPr bwMode="auto">
            <a:xfrm>
              <a:off x="1968567" y="2592610"/>
              <a:ext cx="31418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cs typeface="Arial" pitchFamily="34" charset="0"/>
                </a:rPr>
                <a:t>50%</a:t>
              </a:r>
              <a:endParaRPr kumimoji="0" lang="en-US" altLang="en-US" sz="1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Arial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14540" y="1644651"/>
            <a:ext cx="2389308" cy="2114550"/>
            <a:chOff x="187324" y="1644651"/>
            <a:chExt cx="2389308" cy="2114550"/>
          </a:xfrm>
        </p:grpSpPr>
        <p:grpSp>
          <p:nvGrpSpPr>
            <p:cNvPr id="12" name="Group 11"/>
            <p:cNvGrpSpPr/>
            <p:nvPr/>
          </p:nvGrpSpPr>
          <p:grpSpPr>
            <a:xfrm>
              <a:off x="187324" y="2314576"/>
              <a:ext cx="2389308" cy="1444625"/>
              <a:chOff x="187324" y="2314576"/>
              <a:chExt cx="2389308" cy="1444625"/>
            </a:xfrm>
          </p:grpSpPr>
          <p:sp>
            <p:nvSpPr>
              <p:cNvPr id="92" name="Freeform 65"/>
              <p:cNvSpPr>
                <a:spLocks/>
              </p:cNvSpPr>
              <p:nvPr/>
            </p:nvSpPr>
            <p:spPr bwMode="auto">
              <a:xfrm flipH="1">
                <a:off x="1379656" y="2314576"/>
                <a:ext cx="1196976" cy="1444625"/>
              </a:xfrm>
              <a:custGeom>
                <a:avLst/>
                <a:gdLst>
                  <a:gd name="T0" fmla="*/ 359 w 2011"/>
                  <a:gd name="T1" fmla="*/ 0 h 2426"/>
                  <a:gd name="T2" fmla="*/ 1361 w 2011"/>
                  <a:gd name="T3" fmla="*/ 2303 h 2426"/>
                  <a:gd name="T4" fmla="*/ 2001 w 2011"/>
                  <a:gd name="T5" fmla="*/ 2426 h 2426"/>
                  <a:gd name="T6" fmla="*/ 2011 w 2011"/>
                  <a:gd name="T7" fmla="*/ 650 h 2426"/>
                  <a:gd name="T8" fmla="*/ 359 w 2011"/>
                  <a:gd name="T9" fmla="*/ 0 h 2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11" h="2426">
                    <a:moveTo>
                      <a:pt x="359" y="0"/>
                    </a:moveTo>
                    <a:cubicBezTo>
                      <a:pt x="0" y="913"/>
                      <a:pt x="448" y="1944"/>
                      <a:pt x="1361" y="2303"/>
                    </a:cubicBezTo>
                    <a:cubicBezTo>
                      <a:pt x="1565" y="2383"/>
                      <a:pt x="1782" y="2425"/>
                      <a:pt x="2001" y="2426"/>
                    </a:cubicBezTo>
                    <a:lnTo>
                      <a:pt x="2011" y="650"/>
                    </a:lnTo>
                    <a:lnTo>
                      <a:pt x="359" y="0"/>
                    </a:lnTo>
                    <a:close/>
                  </a:path>
                </a:pathLst>
              </a:custGeom>
              <a:no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400"/>
              </a:p>
            </p:txBody>
          </p:sp>
          <p:sp>
            <p:nvSpPr>
              <p:cNvPr id="1057" name="Freeform 65"/>
              <p:cNvSpPr>
                <a:spLocks/>
              </p:cNvSpPr>
              <p:nvPr/>
            </p:nvSpPr>
            <p:spPr bwMode="auto">
              <a:xfrm>
                <a:off x="187324" y="2314576"/>
                <a:ext cx="1196976" cy="1444625"/>
              </a:xfrm>
              <a:custGeom>
                <a:avLst/>
                <a:gdLst>
                  <a:gd name="T0" fmla="*/ 359 w 2011"/>
                  <a:gd name="T1" fmla="*/ 0 h 2426"/>
                  <a:gd name="T2" fmla="*/ 1361 w 2011"/>
                  <a:gd name="T3" fmla="*/ 2303 h 2426"/>
                  <a:gd name="T4" fmla="*/ 2001 w 2011"/>
                  <a:gd name="T5" fmla="*/ 2426 h 2426"/>
                  <a:gd name="T6" fmla="*/ 2011 w 2011"/>
                  <a:gd name="T7" fmla="*/ 650 h 2426"/>
                  <a:gd name="T8" fmla="*/ 359 w 2011"/>
                  <a:gd name="T9" fmla="*/ 0 h 2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11" h="2426">
                    <a:moveTo>
                      <a:pt x="359" y="0"/>
                    </a:moveTo>
                    <a:cubicBezTo>
                      <a:pt x="0" y="913"/>
                      <a:pt x="448" y="1944"/>
                      <a:pt x="1361" y="2303"/>
                    </a:cubicBezTo>
                    <a:cubicBezTo>
                      <a:pt x="1565" y="2383"/>
                      <a:pt x="1782" y="2425"/>
                      <a:pt x="2001" y="2426"/>
                    </a:cubicBezTo>
                    <a:lnTo>
                      <a:pt x="2011" y="650"/>
                    </a:lnTo>
                    <a:lnTo>
                      <a:pt x="359" y="0"/>
                    </a:lnTo>
                    <a:close/>
                  </a:path>
                </a:pathLst>
              </a:custGeom>
              <a:solidFill>
                <a:srgbClr val="37619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400"/>
              </a:p>
            </p:txBody>
          </p:sp>
        </p:grpSp>
        <p:sp>
          <p:nvSpPr>
            <p:cNvPr id="1058" name="Freeform 66"/>
            <p:cNvSpPr>
              <a:spLocks/>
            </p:cNvSpPr>
            <p:nvPr/>
          </p:nvSpPr>
          <p:spPr bwMode="auto">
            <a:xfrm>
              <a:off x="401637" y="1839914"/>
              <a:ext cx="982663" cy="862013"/>
            </a:xfrm>
            <a:custGeom>
              <a:avLst/>
              <a:gdLst>
                <a:gd name="T0" fmla="*/ 626 w 1652"/>
                <a:gd name="T1" fmla="*/ 0 h 1449"/>
                <a:gd name="T2" fmla="*/ 0 w 1652"/>
                <a:gd name="T3" fmla="*/ 799 h 1449"/>
                <a:gd name="T4" fmla="*/ 1652 w 1652"/>
                <a:gd name="T5" fmla="*/ 1449 h 1449"/>
                <a:gd name="T6" fmla="*/ 626 w 1652"/>
                <a:gd name="T7" fmla="*/ 0 h 1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52" h="1449">
                  <a:moveTo>
                    <a:pt x="626" y="0"/>
                  </a:moveTo>
                  <a:cubicBezTo>
                    <a:pt x="344" y="200"/>
                    <a:pt x="126" y="478"/>
                    <a:pt x="0" y="799"/>
                  </a:cubicBezTo>
                  <a:lnTo>
                    <a:pt x="1652" y="1449"/>
                  </a:lnTo>
                  <a:lnTo>
                    <a:pt x="626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059" name="Freeform 67"/>
            <p:cNvSpPr>
              <a:spLocks/>
            </p:cNvSpPr>
            <p:nvPr/>
          </p:nvSpPr>
          <p:spPr bwMode="auto">
            <a:xfrm>
              <a:off x="773112" y="1720851"/>
              <a:ext cx="611188" cy="981075"/>
            </a:xfrm>
            <a:custGeom>
              <a:avLst/>
              <a:gdLst>
                <a:gd name="T0" fmla="*/ 364 w 1026"/>
                <a:gd name="T1" fmla="*/ 0 h 1647"/>
                <a:gd name="T2" fmla="*/ 0 w 1026"/>
                <a:gd name="T3" fmla="*/ 198 h 1647"/>
                <a:gd name="T4" fmla="*/ 1026 w 1026"/>
                <a:gd name="T5" fmla="*/ 1647 h 1647"/>
                <a:gd name="T6" fmla="*/ 364 w 1026"/>
                <a:gd name="T7" fmla="*/ 0 h 1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6" h="1647">
                  <a:moveTo>
                    <a:pt x="364" y="0"/>
                  </a:moveTo>
                  <a:cubicBezTo>
                    <a:pt x="235" y="51"/>
                    <a:pt x="113" y="118"/>
                    <a:pt x="0" y="198"/>
                  </a:cubicBezTo>
                  <a:lnTo>
                    <a:pt x="1026" y="1647"/>
                  </a:lnTo>
                  <a:lnTo>
                    <a:pt x="364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060" name="Freeform 68"/>
            <p:cNvSpPr>
              <a:spLocks/>
            </p:cNvSpPr>
            <p:nvPr/>
          </p:nvSpPr>
          <p:spPr bwMode="auto">
            <a:xfrm>
              <a:off x="990599" y="1644651"/>
              <a:ext cx="393700" cy="1057275"/>
            </a:xfrm>
            <a:custGeom>
              <a:avLst/>
              <a:gdLst>
                <a:gd name="T0" fmla="*/ 662 w 662"/>
                <a:gd name="T1" fmla="*/ 0 h 1776"/>
                <a:gd name="T2" fmla="*/ 0 w 662"/>
                <a:gd name="T3" fmla="*/ 129 h 1776"/>
                <a:gd name="T4" fmla="*/ 662 w 662"/>
                <a:gd name="T5" fmla="*/ 1776 h 1776"/>
                <a:gd name="T6" fmla="*/ 662 w 662"/>
                <a:gd name="T7" fmla="*/ 0 h 1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2" h="1776">
                  <a:moveTo>
                    <a:pt x="662" y="0"/>
                  </a:moveTo>
                  <a:cubicBezTo>
                    <a:pt x="435" y="0"/>
                    <a:pt x="210" y="44"/>
                    <a:pt x="0" y="129"/>
                  </a:cubicBezTo>
                  <a:lnTo>
                    <a:pt x="662" y="1776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063" name="Rectangle 71"/>
            <p:cNvSpPr>
              <a:spLocks noChangeArrowheads="1"/>
            </p:cNvSpPr>
            <p:nvPr/>
          </p:nvSpPr>
          <p:spPr bwMode="auto">
            <a:xfrm>
              <a:off x="596899" y="2084389"/>
              <a:ext cx="22281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cs typeface="Arial" pitchFamily="34" charset="0"/>
                </a:rPr>
                <a:t>9%</a:t>
              </a:r>
              <a:endParaRPr kumimoji="0" lang="en-US" altLang="en-US" sz="1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064" name="Rectangle 72"/>
            <p:cNvSpPr>
              <a:spLocks noChangeArrowheads="1"/>
            </p:cNvSpPr>
            <p:nvPr/>
          </p:nvSpPr>
          <p:spPr bwMode="auto">
            <a:xfrm>
              <a:off x="867409" y="1844359"/>
              <a:ext cx="22281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cs typeface="Arial" pitchFamily="34" charset="0"/>
                </a:rPr>
                <a:t>4%</a:t>
              </a:r>
              <a:endParaRPr kumimoji="0" lang="en-US" altLang="en-US" sz="1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065" name="Rectangle 73"/>
            <p:cNvSpPr>
              <a:spLocks noChangeArrowheads="1"/>
            </p:cNvSpPr>
            <p:nvPr/>
          </p:nvSpPr>
          <p:spPr bwMode="auto">
            <a:xfrm>
              <a:off x="1118869" y="1731964"/>
              <a:ext cx="22281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cs typeface="Arial" pitchFamily="34" charset="0"/>
                </a:rPr>
                <a:t>6%</a:t>
              </a:r>
              <a:endParaRPr kumimoji="0" lang="en-US" altLang="en-US" sz="1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Arial" pitchFamily="34" charset="0"/>
              </a:endParaRPr>
            </a:p>
          </p:txBody>
        </p:sp>
      </p:grpSp>
      <p:grpSp>
        <p:nvGrpSpPr>
          <p:cNvPr id="1189" name="Group 1188"/>
          <p:cNvGrpSpPr/>
          <p:nvPr/>
        </p:nvGrpSpPr>
        <p:grpSpPr>
          <a:xfrm>
            <a:off x="2890261" y="1673905"/>
            <a:ext cx="942877" cy="430887"/>
            <a:chOff x="2686845" y="1765345"/>
            <a:chExt cx="942877" cy="430887"/>
          </a:xfrm>
        </p:grpSpPr>
        <p:sp>
          <p:nvSpPr>
            <p:cNvPr id="1066" name="Rectangle 74"/>
            <p:cNvSpPr>
              <a:spLocks noChangeArrowheads="1"/>
            </p:cNvSpPr>
            <p:nvPr/>
          </p:nvSpPr>
          <p:spPr bwMode="auto">
            <a:xfrm>
              <a:off x="2686845" y="1812970"/>
              <a:ext cx="108000" cy="10800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067" name="Rectangle 75"/>
            <p:cNvSpPr>
              <a:spLocks noChangeArrowheads="1"/>
            </p:cNvSpPr>
            <p:nvPr/>
          </p:nvSpPr>
          <p:spPr bwMode="auto">
            <a:xfrm>
              <a:off x="2897983" y="1765345"/>
              <a:ext cx="731739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Modern </a:t>
              </a:r>
              <a:b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</a:b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bioenergy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890261" y="2151139"/>
            <a:ext cx="1119188" cy="1217628"/>
            <a:chOff x="2763045" y="2151139"/>
            <a:chExt cx="1119188" cy="1217628"/>
          </a:xfrm>
        </p:grpSpPr>
        <p:grpSp>
          <p:nvGrpSpPr>
            <p:cNvPr id="1080" name="Group 1079"/>
            <p:cNvGrpSpPr/>
            <p:nvPr/>
          </p:nvGrpSpPr>
          <p:grpSpPr>
            <a:xfrm>
              <a:off x="2763045" y="2151139"/>
              <a:ext cx="1119188" cy="215900"/>
              <a:chOff x="2686845" y="2438629"/>
              <a:chExt cx="1119188" cy="215900"/>
            </a:xfrm>
          </p:grpSpPr>
          <p:sp>
            <p:nvSpPr>
              <p:cNvPr id="1069" name="Rectangle 77"/>
              <p:cNvSpPr>
                <a:spLocks noChangeArrowheads="1"/>
              </p:cNvSpPr>
              <p:nvPr/>
            </p:nvSpPr>
            <p:spPr bwMode="auto">
              <a:xfrm>
                <a:off x="2686845" y="2484666"/>
                <a:ext cx="108000" cy="108000"/>
              </a:xfrm>
              <a:prstGeom prst="rect">
                <a:avLst/>
              </a:prstGeom>
              <a:solidFill>
                <a:srgbClr val="37619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400"/>
              </a:p>
            </p:txBody>
          </p:sp>
          <p:sp>
            <p:nvSpPr>
              <p:cNvPr id="1070" name="Rectangle 78"/>
              <p:cNvSpPr>
                <a:spLocks noChangeArrowheads="1"/>
              </p:cNvSpPr>
              <p:nvPr/>
            </p:nvSpPr>
            <p:spPr bwMode="auto">
              <a:xfrm>
                <a:off x="2897983" y="2438629"/>
                <a:ext cx="908050" cy="215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Hydropower</a:t>
                </a:r>
                <a:endPara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endParaRPr>
              </a:p>
            </p:txBody>
          </p:sp>
        </p:grpSp>
        <p:grpSp>
          <p:nvGrpSpPr>
            <p:cNvPr id="1081" name="Group 1080"/>
            <p:cNvGrpSpPr/>
            <p:nvPr/>
          </p:nvGrpSpPr>
          <p:grpSpPr>
            <a:xfrm>
              <a:off x="2763045" y="2413386"/>
              <a:ext cx="601663" cy="215900"/>
              <a:chOff x="2686845" y="2698801"/>
              <a:chExt cx="601663" cy="215900"/>
            </a:xfrm>
          </p:grpSpPr>
          <p:sp>
            <p:nvSpPr>
              <p:cNvPr id="1071" name="Rectangle 79"/>
              <p:cNvSpPr>
                <a:spLocks noChangeArrowheads="1"/>
              </p:cNvSpPr>
              <p:nvPr/>
            </p:nvSpPr>
            <p:spPr bwMode="auto">
              <a:xfrm>
                <a:off x="2686845" y="2743251"/>
                <a:ext cx="108000" cy="108000"/>
              </a:xfrm>
              <a:prstGeom prst="rect">
                <a:avLst/>
              </a:prstGeom>
              <a:solidFill>
                <a:schemeClr val="accent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400"/>
              </a:p>
            </p:txBody>
          </p:sp>
          <p:sp>
            <p:nvSpPr>
              <p:cNvPr id="1072" name="Rectangle 80"/>
              <p:cNvSpPr>
                <a:spLocks noChangeArrowheads="1"/>
              </p:cNvSpPr>
              <p:nvPr/>
            </p:nvSpPr>
            <p:spPr bwMode="auto">
              <a:xfrm>
                <a:off x="2897983" y="2698801"/>
                <a:ext cx="390525" cy="215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Wind</a:t>
                </a:r>
                <a:endPara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endParaRPr>
              </a:p>
            </p:txBody>
          </p:sp>
        </p:grpSp>
        <p:grpSp>
          <p:nvGrpSpPr>
            <p:cNvPr id="1082" name="Group 1081"/>
            <p:cNvGrpSpPr/>
            <p:nvPr/>
          </p:nvGrpSpPr>
          <p:grpSpPr>
            <a:xfrm>
              <a:off x="2763045" y="2675633"/>
              <a:ext cx="812801" cy="215900"/>
              <a:chOff x="2686845" y="2930526"/>
              <a:chExt cx="812801" cy="215900"/>
            </a:xfrm>
          </p:grpSpPr>
          <p:sp>
            <p:nvSpPr>
              <p:cNvPr id="1073" name="Rectangle 81"/>
              <p:cNvSpPr>
                <a:spLocks noChangeArrowheads="1"/>
              </p:cNvSpPr>
              <p:nvPr/>
            </p:nvSpPr>
            <p:spPr bwMode="auto">
              <a:xfrm>
                <a:off x="2686845" y="2981326"/>
                <a:ext cx="108000" cy="108000"/>
              </a:xfrm>
              <a:prstGeom prst="rect">
                <a:avLst/>
              </a:prstGeom>
              <a:solidFill>
                <a:srgbClr val="FFC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400"/>
              </a:p>
            </p:txBody>
          </p:sp>
          <p:sp>
            <p:nvSpPr>
              <p:cNvPr id="1074" name="Rectangle 82"/>
              <p:cNvSpPr>
                <a:spLocks noChangeArrowheads="1"/>
              </p:cNvSpPr>
              <p:nvPr/>
            </p:nvSpPr>
            <p:spPr bwMode="auto">
              <a:xfrm>
                <a:off x="2897983" y="2930526"/>
                <a:ext cx="601663" cy="215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Solar PV</a:t>
                </a:r>
                <a:endPara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endParaRPr>
              </a:p>
            </p:txBody>
          </p:sp>
        </p:grpSp>
        <p:grpSp>
          <p:nvGrpSpPr>
            <p:cNvPr id="1191" name="Group 1190"/>
            <p:cNvGrpSpPr/>
            <p:nvPr/>
          </p:nvGrpSpPr>
          <p:grpSpPr>
            <a:xfrm>
              <a:off x="2763045" y="2937880"/>
              <a:ext cx="1053869" cy="430887"/>
              <a:chOff x="2686845" y="3024370"/>
              <a:chExt cx="1053869" cy="430887"/>
            </a:xfrm>
          </p:grpSpPr>
          <p:sp>
            <p:nvSpPr>
              <p:cNvPr id="1075" name="Rectangle 83"/>
              <p:cNvSpPr>
                <a:spLocks noChangeArrowheads="1"/>
              </p:cNvSpPr>
              <p:nvPr/>
            </p:nvSpPr>
            <p:spPr bwMode="auto">
              <a:xfrm>
                <a:off x="2686845" y="3073582"/>
                <a:ext cx="108000" cy="10800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400"/>
              </a:p>
            </p:txBody>
          </p:sp>
          <p:sp>
            <p:nvSpPr>
              <p:cNvPr id="1076" name="Rectangle 84"/>
              <p:cNvSpPr>
                <a:spLocks noChangeArrowheads="1"/>
              </p:cNvSpPr>
              <p:nvPr/>
            </p:nvSpPr>
            <p:spPr bwMode="auto">
              <a:xfrm>
                <a:off x="2897983" y="3024370"/>
                <a:ext cx="842731" cy="430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Other </a:t>
                </a:r>
                <a:br>
                  <a: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</a:br>
                <a:r>
                  <a: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renewables</a:t>
                </a:r>
                <a:endPara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endParaRPr>
              </a:p>
            </p:txBody>
          </p:sp>
        </p:grpSp>
      </p:grpSp>
      <p:sp>
        <p:nvSpPr>
          <p:cNvPr id="195" name="Text Placeholder 2"/>
          <p:cNvSpPr txBox="1">
            <a:spLocks/>
          </p:cNvSpPr>
          <p:nvPr/>
        </p:nvSpPr>
        <p:spPr>
          <a:xfrm>
            <a:off x="5418894" y="825144"/>
            <a:ext cx="2897983" cy="561695"/>
          </a:xfrm>
          <a:prstGeom prst="rect">
            <a:avLst/>
          </a:prstGeom>
        </p:spPr>
        <p:txBody>
          <a:bodyPr lIns="36000" tIns="46800" rIns="36000" bIns="45718"/>
          <a:lstStyle>
            <a:lvl1pPr marL="215990" indent="-215990" algn="ct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000"/>
              </a:buClr>
              <a:buSzPct val="80000"/>
              <a:buFontTx/>
              <a:buNone/>
              <a:defRPr lang="en-GB" sz="1600" b="0" kern="1200" dirty="0" smtClean="0">
                <a:solidFill>
                  <a:srgbClr val="5F5F5F"/>
                </a:solidFill>
                <a:latin typeface="Segoe UI" charset="0"/>
                <a:ea typeface="Segoe UI" charset="0"/>
                <a:cs typeface="Segoe UI" charset="0"/>
              </a:defRPr>
            </a:lvl1pPr>
            <a:lvl2pPr marL="539974" indent="-179992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" pitchFamily="2" charset="2"/>
              <a:buChar char=""/>
              <a:defRPr sz="1800" i="1" kern="1200">
                <a:solidFill>
                  <a:srgbClr val="5F5F5F"/>
                </a:solidFill>
                <a:latin typeface="Segoe UI" charset="0"/>
                <a:ea typeface="Segoe UI" charset="0"/>
                <a:cs typeface="Segoe UI" charset="0"/>
              </a:defRPr>
            </a:lvl2pPr>
            <a:lvl3pPr marL="1142944" indent="-22858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7" indent="-22858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8" algn="l" defTabSz="91435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8" algn="l" defTabSz="91435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8" algn="l" defTabSz="91435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8" algn="l" defTabSz="91435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en-US" sz="1400" dirty="0" smtClean="0"/>
              <a:t>Total final energy consumption</a:t>
            </a:r>
            <a:br>
              <a:rPr lang="en-US" sz="1400" dirty="0" smtClean="0"/>
            </a:br>
            <a:r>
              <a:rPr lang="en-US" sz="1400" dirty="0" smtClean="0"/>
              <a:t>from renewables by sector, 2017</a:t>
            </a:r>
            <a:endParaRPr lang="en-US" sz="1400" dirty="0"/>
          </a:p>
        </p:txBody>
      </p:sp>
      <p:grpSp>
        <p:nvGrpSpPr>
          <p:cNvPr id="1190" name="Group 1189"/>
          <p:cNvGrpSpPr/>
          <p:nvPr/>
        </p:nvGrpSpPr>
        <p:grpSpPr>
          <a:xfrm>
            <a:off x="2890261" y="3415113"/>
            <a:ext cx="1322340" cy="430887"/>
            <a:chOff x="2686845" y="3506553"/>
            <a:chExt cx="1322340" cy="430887"/>
          </a:xfrm>
        </p:grpSpPr>
        <p:sp>
          <p:nvSpPr>
            <p:cNvPr id="198" name="Rectangle 83"/>
            <p:cNvSpPr>
              <a:spLocks noChangeArrowheads="1"/>
            </p:cNvSpPr>
            <p:nvPr/>
          </p:nvSpPr>
          <p:spPr bwMode="auto">
            <a:xfrm>
              <a:off x="2686845" y="3555765"/>
              <a:ext cx="108000" cy="108000"/>
            </a:xfrm>
            <a:prstGeom prst="rect">
              <a:avLst/>
            </a:prstGeom>
            <a:solidFill>
              <a:srgbClr val="7030A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99" name="Rectangle 84"/>
            <p:cNvSpPr>
              <a:spLocks noChangeArrowheads="1"/>
            </p:cNvSpPr>
            <p:nvPr/>
          </p:nvSpPr>
          <p:spPr bwMode="auto">
            <a:xfrm>
              <a:off x="2897983" y="3506553"/>
              <a:ext cx="1111202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Electricity from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400" dirty="0" smtClean="0">
                  <a:latin typeface="Calibri" panose="020F0502020204030204" pitchFamily="34" charset="0"/>
                </a:rPr>
                <a:t>renewables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sp>
        <p:nvSpPr>
          <p:cNvPr id="1149" name="Rectangle 154"/>
          <p:cNvSpPr>
            <a:spLocks noChangeArrowheads="1"/>
          </p:cNvSpPr>
          <p:nvPr/>
        </p:nvSpPr>
        <p:spPr bwMode="auto">
          <a:xfrm rot="5400000">
            <a:off x="6344963" y="1921356"/>
            <a:ext cx="400050" cy="1524000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400"/>
          </a:p>
        </p:txBody>
      </p:sp>
      <p:sp>
        <p:nvSpPr>
          <p:cNvPr id="1150" name="Rectangle 155"/>
          <p:cNvSpPr>
            <a:spLocks noChangeArrowheads="1"/>
          </p:cNvSpPr>
          <p:nvPr/>
        </p:nvSpPr>
        <p:spPr bwMode="auto">
          <a:xfrm rot="5400000">
            <a:off x="6344963" y="1921356"/>
            <a:ext cx="4000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400"/>
          </a:p>
        </p:txBody>
      </p:sp>
      <p:sp>
        <p:nvSpPr>
          <p:cNvPr id="1151" name="Rectangle 156"/>
          <p:cNvSpPr>
            <a:spLocks noChangeArrowheads="1"/>
          </p:cNvSpPr>
          <p:nvPr/>
        </p:nvSpPr>
        <p:spPr bwMode="auto">
          <a:xfrm rot="5400000">
            <a:off x="5785846" y="3192944"/>
            <a:ext cx="400050" cy="390525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400"/>
          </a:p>
        </p:txBody>
      </p:sp>
      <p:sp>
        <p:nvSpPr>
          <p:cNvPr id="1152" name="Rectangle 157"/>
          <p:cNvSpPr>
            <a:spLocks noChangeArrowheads="1"/>
          </p:cNvSpPr>
          <p:nvPr/>
        </p:nvSpPr>
        <p:spPr bwMode="auto">
          <a:xfrm rot="5400000">
            <a:off x="5778226" y="3192944"/>
            <a:ext cx="40005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400"/>
          </a:p>
        </p:txBody>
      </p:sp>
      <p:sp>
        <p:nvSpPr>
          <p:cNvPr id="1146" name="Rectangle 151"/>
          <p:cNvSpPr>
            <a:spLocks noChangeArrowheads="1"/>
          </p:cNvSpPr>
          <p:nvPr/>
        </p:nvSpPr>
        <p:spPr bwMode="auto">
          <a:xfrm rot="5400000">
            <a:off x="6097313" y="1464156"/>
            <a:ext cx="4000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400"/>
          </a:p>
        </p:txBody>
      </p:sp>
      <p:sp>
        <p:nvSpPr>
          <p:cNvPr id="1147" name="Rectangle 152"/>
          <p:cNvSpPr>
            <a:spLocks noChangeArrowheads="1"/>
          </p:cNvSpPr>
          <p:nvPr/>
        </p:nvSpPr>
        <p:spPr bwMode="auto">
          <a:xfrm rot="5400000">
            <a:off x="5669641" y="1907069"/>
            <a:ext cx="400050" cy="142875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400"/>
          </a:p>
        </p:txBody>
      </p:sp>
      <p:sp>
        <p:nvSpPr>
          <p:cNvPr id="1148" name="Rectangle 153"/>
          <p:cNvSpPr>
            <a:spLocks noChangeArrowheads="1"/>
          </p:cNvSpPr>
          <p:nvPr/>
        </p:nvSpPr>
        <p:spPr bwMode="auto">
          <a:xfrm rot="5400000">
            <a:off x="5646781" y="1907069"/>
            <a:ext cx="4000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400"/>
          </a:p>
        </p:txBody>
      </p:sp>
      <p:sp>
        <p:nvSpPr>
          <p:cNvPr id="1154" name="Rectangle 159"/>
          <p:cNvSpPr>
            <a:spLocks noChangeArrowheads="1"/>
          </p:cNvSpPr>
          <p:nvPr/>
        </p:nvSpPr>
        <p:spPr bwMode="auto">
          <a:xfrm rot="5400000">
            <a:off x="5870618" y="1826106"/>
            <a:ext cx="400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400"/>
          </a:p>
        </p:txBody>
      </p:sp>
      <p:grpSp>
        <p:nvGrpSpPr>
          <p:cNvPr id="28" name="Group 27"/>
          <p:cNvGrpSpPr/>
          <p:nvPr/>
        </p:nvGrpSpPr>
        <p:grpSpPr>
          <a:xfrm>
            <a:off x="5943008" y="1778481"/>
            <a:ext cx="1483995" cy="400051"/>
            <a:chOff x="5370536" y="1778481"/>
            <a:chExt cx="1483995" cy="400051"/>
          </a:xfrm>
        </p:grpSpPr>
        <p:sp>
          <p:nvSpPr>
            <p:cNvPr id="1145" name="Rectangle 150"/>
            <p:cNvSpPr>
              <a:spLocks noChangeArrowheads="1"/>
            </p:cNvSpPr>
            <p:nvPr/>
          </p:nvSpPr>
          <p:spPr bwMode="auto">
            <a:xfrm rot="5400000">
              <a:off x="5684861" y="1464156"/>
              <a:ext cx="400050" cy="1028700"/>
            </a:xfrm>
            <a:prstGeom prst="rect">
              <a:avLst/>
            </a:prstGeom>
            <a:solidFill>
              <a:srgbClr val="37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6397331" y="1778481"/>
              <a:ext cx="457200" cy="400051"/>
              <a:chOff x="6382091" y="1778481"/>
              <a:chExt cx="457200" cy="400051"/>
            </a:xfrm>
          </p:grpSpPr>
          <p:sp>
            <p:nvSpPr>
              <p:cNvPr id="1153" name="Rectangle 158"/>
              <p:cNvSpPr>
                <a:spLocks noChangeArrowheads="1"/>
              </p:cNvSpPr>
              <p:nvPr/>
            </p:nvSpPr>
            <p:spPr bwMode="auto">
              <a:xfrm rot="5400000">
                <a:off x="6334466" y="1826106"/>
                <a:ext cx="400050" cy="3048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400"/>
              </a:p>
            </p:txBody>
          </p:sp>
          <p:sp>
            <p:nvSpPr>
              <p:cNvPr id="1155" name="Rectangle 160"/>
              <p:cNvSpPr>
                <a:spLocks noChangeArrowheads="1"/>
              </p:cNvSpPr>
              <p:nvPr/>
            </p:nvSpPr>
            <p:spPr bwMode="auto">
              <a:xfrm rot="5400000">
                <a:off x="6548779" y="1916594"/>
                <a:ext cx="400050" cy="123825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400"/>
              </a:p>
            </p:txBody>
          </p:sp>
          <p:sp>
            <p:nvSpPr>
              <p:cNvPr id="1156" name="Rectangle 161"/>
              <p:cNvSpPr>
                <a:spLocks noChangeArrowheads="1"/>
              </p:cNvSpPr>
              <p:nvPr/>
            </p:nvSpPr>
            <p:spPr bwMode="auto">
              <a:xfrm rot="5400000">
                <a:off x="6624979" y="1964219"/>
                <a:ext cx="400050" cy="28575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400"/>
              </a:p>
            </p:txBody>
          </p:sp>
        </p:grpSp>
      </p:grpSp>
      <p:sp>
        <p:nvSpPr>
          <p:cNvPr id="1157" name="Rectangle 162"/>
          <p:cNvSpPr>
            <a:spLocks noChangeArrowheads="1"/>
          </p:cNvSpPr>
          <p:nvPr/>
        </p:nvSpPr>
        <p:spPr bwMode="auto">
          <a:xfrm rot="5400000">
            <a:off x="6161131" y="1964219"/>
            <a:ext cx="400050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400"/>
          </a:p>
        </p:txBody>
      </p:sp>
      <p:grpSp>
        <p:nvGrpSpPr>
          <p:cNvPr id="25" name="Group 24"/>
          <p:cNvGrpSpPr/>
          <p:nvPr/>
        </p:nvGrpSpPr>
        <p:grpSpPr>
          <a:xfrm>
            <a:off x="7306988" y="2483331"/>
            <a:ext cx="619125" cy="400051"/>
            <a:chOff x="6734516" y="2483331"/>
            <a:chExt cx="619125" cy="400051"/>
          </a:xfrm>
        </p:grpSpPr>
        <p:sp>
          <p:nvSpPr>
            <p:cNvPr id="1158" name="Rectangle 163"/>
            <p:cNvSpPr>
              <a:spLocks noChangeArrowheads="1"/>
            </p:cNvSpPr>
            <p:nvPr/>
          </p:nvSpPr>
          <p:spPr bwMode="auto">
            <a:xfrm rot="5400000">
              <a:off x="6648791" y="2569056"/>
              <a:ext cx="400050" cy="2286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159" name="Rectangle 164"/>
            <p:cNvSpPr>
              <a:spLocks noChangeArrowheads="1"/>
            </p:cNvSpPr>
            <p:nvPr/>
          </p:nvSpPr>
          <p:spPr bwMode="auto">
            <a:xfrm rot="5400000">
              <a:off x="6648791" y="2569056"/>
              <a:ext cx="40005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160" name="Rectangle 165"/>
            <p:cNvSpPr>
              <a:spLocks noChangeArrowheads="1"/>
            </p:cNvSpPr>
            <p:nvPr/>
          </p:nvSpPr>
          <p:spPr bwMode="auto">
            <a:xfrm rot="5400000">
              <a:off x="6958354" y="2488094"/>
              <a:ext cx="400050" cy="390525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161" name="Rectangle 166"/>
            <p:cNvSpPr>
              <a:spLocks noChangeArrowheads="1"/>
            </p:cNvSpPr>
            <p:nvPr/>
          </p:nvSpPr>
          <p:spPr bwMode="auto">
            <a:xfrm rot="5400000">
              <a:off x="6958354" y="2488094"/>
              <a:ext cx="400050" cy="390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173513" y="3188181"/>
            <a:ext cx="38100" cy="400050"/>
            <a:chOff x="5601041" y="3188181"/>
            <a:chExt cx="38100" cy="400050"/>
          </a:xfrm>
          <a:solidFill>
            <a:srgbClr val="7030A0"/>
          </a:solidFill>
        </p:grpSpPr>
        <p:sp>
          <p:nvSpPr>
            <p:cNvPr id="1162" name="Rectangle 167"/>
            <p:cNvSpPr>
              <a:spLocks noChangeArrowheads="1"/>
            </p:cNvSpPr>
            <p:nvPr/>
          </p:nvSpPr>
          <p:spPr bwMode="auto">
            <a:xfrm rot="5400000">
              <a:off x="5420066" y="3369156"/>
              <a:ext cx="400050" cy="381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164" name="Rectangle 168"/>
            <p:cNvSpPr>
              <a:spLocks noChangeArrowheads="1"/>
            </p:cNvSpPr>
            <p:nvPr/>
          </p:nvSpPr>
          <p:spPr bwMode="auto">
            <a:xfrm rot="5400000">
              <a:off x="5420066" y="3369156"/>
              <a:ext cx="400050" cy="3810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957329" y="1626081"/>
            <a:ext cx="825659" cy="2114550"/>
            <a:chOff x="4384857" y="1626081"/>
            <a:chExt cx="825659" cy="2114550"/>
          </a:xfrm>
        </p:grpSpPr>
        <p:sp>
          <p:nvSpPr>
            <p:cNvPr id="1172" name="Line 176"/>
            <p:cNvSpPr>
              <a:spLocks noChangeShapeType="1"/>
            </p:cNvSpPr>
            <p:nvPr/>
          </p:nvSpPr>
          <p:spPr bwMode="auto">
            <a:xfrm rot="5400000">
              <a:off x="4153241" y="2683356"/>
              <a:ext cx="21145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173" name="Line 177"/>
            <p:cNvSpPr>
              <a:spLocks noChangeShapeType="1"/>
            </p:cNvSpPr>
            <p:nvPr/>
          </p:nvSpPr>
          <p:spPr bwMode="auto">
            <a:xfrm rot="5400000" flipV="1">
              <a:off x="5191466" y="1607031"/>
              <a:ext cx="0" cy="38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174" name="Line 178"/>
            <p:cNvSpPr>
              <a:spLocks noChangeShapeType="1"/>
            </p:cNvSpPr>
            <p:nvPr/>
          </p:nvSpPr>
          <p:spPr bwMode="auto">
            <a:xfrm rot="5400000" flipV="1">
              <a:off x="5191466" y="2311881"/>
              <a:ext cx="0" cy="38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175" name="Line 179"/>
            <p:cNvSpPr>
              <a:spLocks noChangeShapeType="1"/>
            </p:cNvSpPr>
            <p:nvPr/>
          </p:nvSpPr>
          <p:spPr bwMode="auto">
            <a:xfrm rot="5400000" flipV="1">
              <a:off x="5191466" y="3016731"/>
              <a:ext cx="0" cy="38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176" name="Line 180"/>
            <p:cNvSpPr>
              <a:spLocks noChangeShapeType="1"/>
            </p:cNvSpPr>
            <p:nvPr/>
          </p:nvSpPr>
          <p:spPr bwMode="auto">
            <a:xfrm rot="5400000" flipV="1">
              <a:off x="5191466" y="3721581"/>
              <a:ext cx="0" cy="38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183" name="Rectangle 187"/>
            <p:cNvSpPr>
              <a:spLocks noChangeArrowheads="1"/>
            </p:cNvSpPr>
            <p:nvPr/>
          </p:nvSpPr>
          <p:spPr bwMode="auto">
            <a:xfrm>
              <a:off x="4384857" y="1870556"/>
              <a:ext cx="71913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Electricity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184" name="Rectangle 188"/>
            <p:cNvSpPr>
              <a:spLocks noChangeArrowheads="1"/>
            </p:cNvSpPr>
            <p:nvPr/>
          </p:nvSpPr>
          <p:spPr bwMode="auto">
            <a:xfrm>
              <a:off x="4756332" y="2575406"/>
              <a:ext cx="34766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Heat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185" name="Rectangle 189"/>
            <p:cNvSpPr>
              <a:spLocks noChangeArrowheads="1"/>
            </p:cNvSpPr>
            <p:nvPr/>
          </p:nvSpPr>
          <p:spPr bwMode="auto">
            <a:xfrm>
              <a:off x="4403907" y="3282637"/>
              <a:ext cx="70008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Transport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</p:grpSp>
      <p:sp>
        <p:nvSpPr>
          <p:cNvPr id="1062" name="Rectangle 70"/>
          <p:cNvSpPr>
            <a:spLocks noChangeArrowheads="1"/>
          </p:cNvSpPr>
          <p:nvPr/>
        </p:nvSpPr>
        <p:spPr bwMode="auto">
          <a:xfrm>
            <a:off x="724115" y="3035302"/>
            <a:ext cx="3141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31%</a:t>
            </a:r>
            <a:endParaRPr kumimoji="0" lang="en-US" altLang="en-US" sz="1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  <p:cxnSp>
        <p:nvCxnSpPr>
          <p:cNvPr id="87" name="Straight Connector 86"/>
          <p:cNvCxnSpPr/>
          <p:nvPr/>
        </p:nvCxnSpPr>
        <p:spPr>
          <a:xfrm>
            <a:off x="154383" y="569104"/>
            <a:ext cx="8847116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0" name="Picture 89" descr="IEA-green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1184" y="159388"/>
            <a:ext cx="323383" cy="32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53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95" grpId="0"/>
      <p:bldP spid="1149" grpId="0" animBg="1"/>
      <p:bldP spid="1151" grpId="0" animBg="1"/>
      <p:bldP spid="11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 noRot="1" noMove="1" noResize="1"/>
          </p:cNvSpPr>
          <p:nvPr>
            <p:ph type="body" sz="quarter" idx="11"/>
            <p:custDataLst>
              <p:tags r:id="rId1"/>
            </p:custDataLst>
          </p:nvPr>
        </p:nvSpPr>
        <p:spPr>
          <a:blipFill>
            <a:blip r:embed="rId4"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en-US" dirty="0" smtClean="0"/>
              <a:t>Total renewable energy consumption is expected to increase by almost 30% over 2018-2023, </a:t>
            </a:r>
          </a:p>
          <a:p>
            <a:r>
              <a:rPr lang="en-US" dirty="0"/>
              <a:t>c</a:t>
            </a:r>
            <a:r>
              <a:rPr lang="en-US" dirty="0" smtClean="0"/>
              <a:t>overing 40% of global energy demand growth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0623" y="886178"/>
            <a:ext cx="8820876" cy="307777"/>
          </a:xfrm>
          <a:prstGeom prst="rect">
            <a:avLst/>
          </a:prstGeom>
        </p:spPr>
        <p:txBody>
          <a:bodyPr vert="horz" lIns="36000" tIns="46800" rIns="36000" bIns="45718" rtlCol="0">
            <a:normAutofit/>
          </a:bodyPr>
          <a:lstStyle>
            <a:lvl1pPr indent="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1">
                  <a:lumMod val="65000"/>
                </a:schemeClr>
              </a:buClr>
              <a:buSzPct val="100000"/>
              <a:buFontTx/>
              <a:buNone/>
              <a:defRPr lang="en-GB" sz="1400" b="0" dirty="0" smtClean="0">
                <a:solidFill>
                  <a:srgbClr val="5F5F5F"/>
                </a:solidFill>
                <a:latin typeface="Segoe UI" charset="0"/>
                <a:ea typeface="Segoe UI" charset="0"/>
                <a:cs typeface="Segoe UI" charset="0"/>
              </a:defRPr>
            </a:lvl1pPr>
            <a:lvl2pPr marL="540000" indent="-180000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100000"/>
              <a:buFont typeface="Segoe UI" panose="020B0502040204020203" pitchFamily="34" charset="0"/>
              <a:buChar char="-"/>
              <a:defRPr sz="1600"/>
            </a:lvl2pPr>
            <a:lvl3pPr marL="756000" indent="-180000">
              <a:spcBef>
                <a:spcPts val="500"/>
              </a:spcBef>
              <a:buClr>
                <a:schemeClr val="bg1">
                  <a:lumMod val="75000"/>
                </a:schemeClr>
              </a:buClr>
              <a:buFont typeface="Segoe UI" panose="020B0502040204020203" pitchFamily="34" charset="0"/>
              <a:buChar char="-"/>
              <a:defRPr sz="1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∙"/>
              <a:defRPr sz="12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▫"/>
              <a:defRPr sz="12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en-US" dirty="0"/>
              <a:t>Total energy consumption growth of renewables over 2012-23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Modern bioenergy set to lead renewables growth</a:t>
            </a:r>
            <a:endParaRPr lang="en-US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8241018"/>
              </p:ext>
            </p:extLst>
          </p:nvPr>
        </p:nvGraphicFramePr>
        <p:xfrm>
          <a:off x="1231900" y="1193955"/>
          <a:ext cx="6692900" cy="2972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2025003" y="2350529"/>
            <a:ext cx="694943" cy="775866"/>
            <a:chOff x="812496" y="1119698"/>
            <a:chExt cx="694943" cy="775866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860577" y="1119698"/>
              <a:ext cx="453600" cy="0"/>
            </a:xfrm>
            <a:prstGeom prst="line">
              <a:avLst/>
            </a:prstGeom>
            <a:ln w="1905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3"/>
            <p:cNvSpPr txBox="1"/>
            <p:nvPr/>
          </p:nvSpPr>
          <p:spPr>
            <a:xfrm>
              <a:off x="812496" y="1518831"/>
              <a:ext cx="694943" cy="376733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8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Buildings </a:t>
              </a:r>
              <a:r>
                <a:rPr lang="en-US" sz="8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I</a:t>
              </a:r>
              <a:r>
                <a:rPr lang="en-US" sz="8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ndustry</a:t>
              </a:r>
              <a:endParaRPr lang="en-GB" sz="800" b="1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999602" y="1944595"/>
            <a:ext cx="694943" cy="458604"/>
            <a:chOff x="761086" y="726979"/>
            <a:chExt cx="694943" cy="458604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844388" y="726979"/>
              <a:ext cx="453600" cy="0"/>
            </a:xfrm>
            <a:prstGeom prst="line">
              <a:avLst/>
            </a:prstGeom>
            <a:ln w="1905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"/>
            <p:cNvSpPr txBox="1"/>
            <p:nvPr/>
          </p:nvSpPr>
          <p:spPr>
            <a:xfrm>
              <a:off x="761086" y="808850"/>
              <a:ext cx="694943" cy="376733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8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Electricity</a:t>
              </a:r>
              <a:endParaRPr lang="en-GB" sz="800" b="1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16" name="TextBox 1"/>
          <p:cNvSpPr txBox="1"/>
          <p:nvPr/>
        </p:nvSpPr>
        <p:spPr>
          <a:xfrm>
            <a:off x="2008069" y="1658200"/>
            <a:ext cx="694943" cy="37673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Transport</a:t>
            </a:r>
            <a:endParaRPr lang="en-GB" sz="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879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"/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700"/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100"/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 uiExpand="1">
        <p:bldSub>
          <a:bldChart bld="series"/>
        </p:bldSub>
      </p:bldGraphic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 noRot="1" noMove="1" noResize="1"/>
          </p:cNvSpPr>
          <p:nvPr>
            <p:ph type="body" sz="quarter" idx="11"/>
            <p:custDataLst>
              <p:tags r:id="rId1"/>
            </p:custDataLst>
          </p:nvPr>
        </p:nvSpPr>
        <p:spPr>
          <a:blipFill>
            <a:blip r:embed="rId4"/>
            <a:stretch>
              <a:fillRect/>
            </a:stretch>
          </a:blipFill>
        </p:spPr>
        <p:txBody>
          <a:bodyPr/>
          <a:lstStyle/>
          <a:p>
            <a:r>
              <a:rPr lang="en-US" dirty="0" smtClean="0"/>
              <a:t>China accounts for the largest absolute growth over the forecast period surpassing the EU, </a:t>
            </a:r>
            <a:br>
              <a:rPr lang="en-US" dirty="0" smtClean="0"/>
            </a:br>
            <a:r>
              <a:rPr lang="en-US" dirty="0" smtClean="0"/>
              <a:t>while renewable energy consumption in India increases by 50%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Brazil has the highest </a:t>
            </a:r>
            <a:r>
              <a:rPr lang="en-US" dirty="0" smtClean="0"/>
              <a:t>share of renewable energy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0623" y="886178"/>
            <a:ext cx="8820876" cy="307777"/>
          </a:xfrm>
          <a:prstGeom prst="rect">
            <a:avLst/>
          </a:prstGeom>
        </p:spPr>
        <p:txBody>
          <a:bodyPr vert="horz" lIns="36000" tIns="46800" rIns="36000" bIns="45718" rtlCol="0">
            <a:normAutofit/>
          </a:bodyPr>
          <a:lstStyle>
            <a:lvl1pPr indent="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1">
                  <a:lumMod val="65000"/>
                </a:schemeClr>
              </a:buClr>
              <a:buSzPct val="100000"/>
              <a:buFontTx/>
              <a:buNone/>
              <a:defRPr lang="en-GB" sz="1400" b="0" dirty="0" smtClean="0">
                <a:solidFill>
                  <a:srgbClr val="5F5F5F"/>
                </a:solidFill>
                <a:latin typeface="Segoe UI" charset="0"/>
                <a:ea typeface="Segoe UI" charset="0"/>
                <a:cs typeface="Segoe UI" charset="0"/>
              </a:defRPr>
            </a:lvl1pPr>
            <a:lvl2pPr marL="540000" indent="-180000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100000"/>
              <a:buFont typeface="Segoe UI" panose="020B0502040204020203" pitchFamily="34" charset="0"/>
              <a:buChar char="-"/>
              <a:defRPr sz="1600"/>
            </a:lvl2pPr>
            <a:lvl3pPr marL="756000" indent="-180000">
              <a:spcBef>
                <a:spcPts val="500"/>
              </a:spcBef>
              <a:buClr>
                <a:schemeClr val="bg1">
                  <a:lumMod val="75000"/>
                </a:schemeClr>
              </a:buClr>
              <a:buFont typeface="Segoe UI" panose="020B0502040204020203" pitchFamily="34" charset="0"/>
              <a:buChar char="-"/>
              <a:defRPr sz="1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∙"/>
              <a:defRPr sz="12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▫"/>
              <a:defRPr sz="12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en-US" dirty="0" smtClean="0"/>
              <a:t>Renewables </a:t>
            </a:r>
            <a:r>
              <a:rPr lang="en-US" dirty="0"/>
              <a:t>contribution to energy consumption by country in 2017 and 2023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7432940"/>
              </p:ext>
            </p:extLst>
          </p:nvPr>
        </p:nvGraphicFramePr>
        <p:xfrm>
          <a:off x="933450" y="1163177"/>
          <a:ext cx="7340599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93522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"/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Chart bld="category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 noRot="1" noMove="1" noResize="1"/>
          </p:cNvSpPr>
          <p:nvPr>
            <p:ph type="body" sz="quarter" idx="11"/>
            <p:custDataLst>
              <p:tags r:id="rId1"/>
            </p:custDataLst>
          </p:nvPr>
        </p:nvSpPr>
        <p:spPr>
          <a:blipFill>
            <a:blip r:embed="rId4"/>
            <a:stretch>
              <a:fillRect/>
            </a:stretch>
          </a:blipFill>
        </p:spPr>
        <p:txBody>
          <a:bodyPr/>
          <a:lstStyle/>
          <a:p>
            <a:r>
              <a:rPr lang="en-US" dirty="0" smtClean="0"/>
              <a:t>Biofuels production grows by 16% led by Brazil; EVs electricity consumption triples, with renewables providing 30% of demand from electrified transport by 2023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7123" y="883355"/>
            <a:ext cx="5162654" cy="307777"/>
          </a:xfrm>
          <a:prstGeom prst="rect">
            <a:avLst/>
          </a:prstGeom>
        </p:spPr>
        <p:txBody>
          <a:bodyPr vert="horz" lIns="36000" tIns="46800" rIns="36000" bIns="45718" rtlCol="0">
            <a:normAutofit/>
          </a:bodyPr>
          <a:lstStyle>
            <a:defPPr>
              <a:defRPr lang="en-US"/>
            </a:defPPr>
            <a:lvl1pPr indent="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1">
                  <a:lumMod val="65000"/>
                </a:schemeClr>
              </a:buClr>
              <a:buSzPct val="100000"/>
              <a:buFontTx/>
              <a:buNone/>
              <a:defRPr sz="1400" b="0">
                <a:solidFill>
                  <a:srgbClr val="5F5F5F"/>
                </a:solidFill>
                <a:latin typeface="Segoe UI" charset="0"/>
                <a:ea typeface="Segoe UI" charset="0"/>
                <a:cs typeface="Segoe UI" charset="0"/>
              </a:defRPr>
            </a:lvl1pPr>
            <a:lvl2pPr marL="540000" indent="-180000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100000"/>
              <a:buFont typeface="Segoe UI" panose="020B0502040204020203" pitchFamily="34" charset="0"/>
              <a:buChar char="-"/>
              <a:defRPr sz="1600"/>
            </a:lvl2pPr>
            <a:lvl3pPr marL="756000" indent="-180000">
              <a:spcBef>
                <a:spcPts val="500"/>
              </a:spcBef>
              <a:buClr>
                <a:schemeClr val="bg1">
                  <a:lumMod val="75000"/>
                </a:schemeClr>
              </a:buClr>
              <a:buFont typeface="Segoe UI" panose="020B0502040204020203" pitchFamily="34" charset="0"/>
              <a:buChar char="-"/>
              <a:defRPr sz="1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∙"/>
              <a:defRPr sz="12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▫"/>
              <a:defRPr sz="12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en-US" dirty="0"/>
              <a:t>Biofuel production growth 2018-23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Asia and Latin America dominate biofuel production growth</a:t>
            </a:r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3898740"/>
              </p:ext>
            </p:extLst>
          </p:nvPr>
        </p:nvGraphicFramePr>
        <p:xfrm>
          <a:off x="475129" y="1163177"/>
          <a:ext cx="4419599" cy="3067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57030" y="886177"/>
            <a:ext cx="3788520" cy="523220"/>
          </a:xfrm>
          <a:prstGeom prst="rect">
            <a:avLst/>
          </a:prstGeom>
        </p:spPr>
        <p:txBody>
          <a:bodyPr vert="horz" lIns="36000" tIns="46800" rIns="36000" bIns="45718" rtlCol="0">
            <a:normAutofit/>
          </a:bodyPr>
          <a:lstStyle>
            <a:defPPr>
              <a:defRPr lang="en-US"/>
            </a:defPPr>
            <a:lvl1pPr indent="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1">
                  <a:lumMod val="65000"/>
                </a:schemeClr>
              </a:buClr>
              <a:buSzPct val="100000"/>
              <a:buFontTx/>
              <a:buNone/>
              <a:defRPr sz="1400" b="0">
                <a:solidFill>
                  <a:srgbClr val="5F5F5F"/>
                </a:solidFill>
                <a:latin typeface="Segoe UI" charset="0"/>
                <a:ea typeface="Segoe UI" charset="0"/>
                <a:cs typeface="Segoe UI" charset="0"/>
              </a:defRPr>
            </a:lvl1pPr>
            <a:lvl2pPr marL="540000" indent="-180000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100000"/>
              <a:buFont typeface="Segoe UI" panose="020B0502040204020203" pitchFamily="34" charset="0"/>
              <a:buChar char="-"/>
              <a:defRPr sz="1600"/>
            </a:lvl2pPr>
            <a:lvl3pPr marL="756000" indent="-180000">
              <a:spcBef>
                <a:spcPts val="500"/>
              </a:spcBef>
              <a:buClr>
                <a:schemeClr val="bg1">
                  <a:lumMod val="75000"/>
                </a:schemeClr>
              </a:buClr>
              <a:buFont typeface="Segoe UI" panose="020B0502040204020203" pitchFamily="34" charset="0"/>
              <a:buChar char="-"/>
              <a:defRPr sz="1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∙"/>
              <a:defRPr sz="12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▫"/>
              <a:defRPr sz="12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en-US" dirty="0"/>
              <a:t>Renewables consumption in transport in 2023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276850" y="1431926"/>
            <a:ext cx="2406650" cy="2281238"/>
          </a:xfrm>
          <a:custGeom>
            <a:avLst/>
            <a:gdLst>
              <a:gd name="T0" fmla="*/ 12635 w 25270"/>
              <a:gd name="T1" fmla="*/ 11329 h 23963"/>
              <a:gd name="T2" fmla="*/ 4137 w 25270"/>
              <a:gd name="T3" fmla="*/ 3838 h 23963"/>
              <a:gd name="T4" fmla="*/ 5145 w 25270"/>
              <a:gd name="T5" fmla="*/ 19826 h 23963"/>
              <a:gd name="T6" fmla="*/ 21133 w 25270"/>
              <a:gd name="T7" fmla="*/ 18819 h 23963"/>
              <a:gd name="T8" fmla="*/ 20126 w 25270"/>
              <a:gd name="T9" fmla="*/ 2831 h 23963"/>
              <a:gd name="T10" fmla="*/ 12635 w 25270"/>
              <a:gd name="T11" fmla="*/ 0 h 23963"/>
              <a:gd name="T12" fmla="*/ 12635 w 25270"/>
              <a:gd name="T13" fmla="*/ 11329 h 239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270" h="23963">
                <a:moveTo>
                  <a:pt x="12635" y="11329"/>
                </a:moveTo>
                <a:lnTo>
                  <a:pt x="4137" y="3838"/>
                </a:lnTo>
                <a:cubicBezTo>
                  <a:pt x="0" y="8531"/>
                  <a:pt x="451" y="15689"/>
                  <a:pt x="5145" y="19826"/>
                </a:cubicBezTo>
                <a:cubicBezTo>
                  <a:pt x="9838" y="23963"/>
                  <a:pt x="16996" y="23513"/>
                  <a:pt x="21133" y="18819"/>
                </a:cubicBezTo>
                <a:cubicBezTo>
                  <a:pt x="25270" y="14126"/>
                  <a:pt x="24819" y="6968"/>
                  <a:pt x="20126" y="2831"/>
                </a:cubicBezTo>
                <a:cubicBezTo>
                  <a:pt x="18057" y="1007"/>
                  <a:pt x="15394" y="0"/>
                  <a:pt x="12635" y="0"/>
                </a:cubicBezTo>
                <a:lnTo>
                  <a:pt x="12635" y="11329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 noEditPoints="1"/>
          </p:cNvSpPr>
          <p:nvPr/>
        </p:nvSpPr>
        <p:spPr bwMode="auto">
          <a:xfrm>
            <a:off x="5395913" y="1425576"/>
            <a:ext cx="2170112" cy="2170113"/>
          </a:xfrm>
          <a:custGeom>
            <a:avLst/>
            <a:gdLst>
              <a:gd name="T0" fmla="*/ 2570 w 22783"/>
              <a:gd name="T1" fmla="*/ 4390 h 22784"/>
              <a:gd name="T2" fmla="*/ 1476 w 22783"/>
              <a:gd name="T3" fmla="*/ 6045 h 22784"/>
              <a:gd name="T4" fmla="*/ 707 w 22783"/>
              <a:gd name="T5" fmla="*/ 7820 h 22784"/>
              <a:gd name="T6" fmla="*/ 259 w 22783"/>
              <a:gd name="T7" fmla="*/ 9673 h 22784"/>
              <a:gd name="T8" fmla="*/ 129 w 22783"/>
              <a:gd name="T9" fmla="*/ 11561 h 22784"/>
              <a:gd name="T10" fmla="*/ 316 w 22783"/>
              <a:gd name="T11" fmla="*/ 13443 h 22784"/>
              <a:gd name="T12" fmla="*/ 815 w 22783"/>
              <a:gd name="T13" fmla="*/ 15272 h 22784"/>
              <a:gd name="T14" fmla="*/ 1625 w 22783"/>
              <a:gd name="T15" fmla="*/ 17009 h 22784"/>
              <a:gd name="T16" fmla="*/ 2743 w 22783"/>
              <a:gd name="T17" fmla="*/ 18610 h 22784"/>
              <a:gd name="T18" fmla="*/ 4166 w 22783"/>
              <a:gd name="T19" fmla="*/ 20033 h 22784"/>
              <a:gd name="T20" fmla="*/ 5800 w 22783"/>
              <a:gd name="T21" fmla="*/ 21172 h 22784"/>
              <a:gd name="T22" fmla="*/ 7560 w 22783"/>
              <a:gd name="T23" fmla="*/ 21988 h 22784"/>
              <a:gd name="T24" fmla="*/ 9405 w 22783"/>
              <a:gd name="T25" fmla="*/ 22482 h 22784"/>
              <a:gd name="T26" fmla="*/ 11291 w 22783"/>
              <a:gd name="T27" fmla="*/ 22656 h 22784"/>
              <a:gd name="T28" fmla="*/ 13176 w 22783"/>
              <a:gd name="T29" fmla="*/ 22515 h 22784"/>
              <a:gd name="T30" fmla="*/ 15016 w 22783"/>
              <a:gd name="T31" fmla="*/ 22060 h 22784"/>
              <a:gd name="T32" fmla="*/ 16769 w 22783"/>
              <a:gd name="T33" fmla="*/ 21294 h 22784"/>
              <a:gd name="T34" fmla="*/ 18391 w 22783"/>
              <a:gd name="T35" fmla="*/ 20219 h 22784"/>
              <a:gd name="T36" fmla="*/ 19841 w 22783"/>
              <a:gd name="T37" fmla="*/ 18839 h 22784"/>
              <a:gd name="T38" fmla="*/ 21029 w 22783"/>
              <a:gd name="T39" fmla="*/ 17229 h 22784"/>
              <a:gd name="T40" fmla="*/ 21891 w 22783"/>
              <a:gd name="T41" fmla="*/ 15483 h 22784"/>
              <a:gd name="T42" fmla="*/ 22430 w 22783"/>
              <a:gd name="T43" fmla="*/ 13648 h 22784"/>
              <a:gd name="T44" fmla="*/ 22651 w 22783"/>
              <a:gd name="T45" fmla="*/ 11765 h 22784"/>
              <a:gd name="T46" fmla="*/ 22554 w 22783"/>
              <a:gd name="T47" fmla="*/ 9877 h 22784"/>
              <a:gd name="T48" fmla="*/ 22143 w 22783"/>
              <a:gd name="T49" fmla="*/ 8027 h 22784"/>
              <a:gd name="T50" fmla="*/ 21420 w 22783"/>
              <a:gd name="T51" fmla="*/ 6259 h 22784"/>
              <a:gd name="T52" fmla="*/ 20389 w 22783"/>
              <a:gd name="T53" fmla="*/ 4613 h 22784"/>
              <a:gd name="T54" fmla="*/ 19051 w 22783"/>
              <a:gd name="T55" fmla="*/ 3135 h 22784"/>
              <a:gd name="T56" fmla="*/ 16302 w 22783"/>
              <a:gd name="T57" fmla="*/ 1255 h 22784"/>
              <a:gd name="T58" fmla="*/ 12921 w 22783"/>
              <a:gd name="T59" fmla="*/ 233 h 22784"/>
              <a:gd name="T60" fmla="*/ 11348 w 22783"/>
              <a:gd name="T61" fmla="*/ 19 h 22784"/>
              <a:gd name="T62" fmla="*/ 14448 w 22783"/>
              <a:gd name="T63" fmla="*/ 418 h 22784"/>
              <a:gd name="T64" fmla="*/ 17697 w 22783"/>
              <a:gd name="T65" fmla="*/ 1904 h 22784"/>
              <a:gd name="T66" fmla="*/ 19757 w 22783"/>
              <a:gd name="T67" fmla="*/ 3660 h 22784"/>
              <a:gd name="T68" fmla="*/ 20977 w 22783"/>
              <a:gd name="T69" fmla="*/ 5232 h 22784"/>
              <a:gd name="T70" fmla="*/ 21887 w 22783"/>
              <a:gd name="T71" fmla="*/ 6955 h 22784"/>
              <a:gd name="T72" fmla="*/ 22482 w 22783"/>
              <a:gd name="T73" fmla="*/ 8785 h 22784"/>
              <a:gd name="T74" fmla="*/ 22761 w 22783"/>
              <a:gd name="T75" fmla="*/ 10677 h 22784"/>
              <a:gd name="T76" fmla="*/ 22722 w 22783"/>
              <a:gd name="T77" fmla="*/ 12590 h 22784"/>
              <a:gd name="T78" fmla="*/ 22361 w 22783"/>
              <a:gd name="T79" fmla="*/ 14478 h 22784"/>
              <a:gd name="T80" fmla="*/ 21676 w 22783"/>
              <a:gd name="T81" fmla="*/ 16302 h 22784"/>
              <a:gd name="T82" fmla="*/ 20664 w 22783"/>
              <a:gd name="T83" fmla="*/ 18014 h 22784"/>
              <a:gd name="T84" fmla="*/ 19332 w 22783"/>
              <a:gd name="T85" fmla="*/ 19561 h 22784"/>
              <a:gd name="T86" fmla="*/ 17785 w 22783"/>
              <a:gd name="T87" fmla="*/ 20824 h 22784"/>
              <a:gd name="T88" fmla="*/ 16082 w 22783"/>
              <a:gd name="T89" fmla="*/ 21777 h 22784"/>
              <a:gd name="T90" fmla="*/ 14266 w 22783"/>
              <a:gd name="T91" fmla="*/ 22418 h 22784"/>
              <a:gd name="T92" fmla="*/ 12380 w 22783"/>
              <a:gd name="T93" fmla="*/ 22742 h 22784"/>
              <a:gd name="T94" fmla="*/ 10469 w 22783"/>
              <a:gd name="T95" fmla="*/ 22748 h 22784"/>
              <a:gd name="T96" fmla="*/ 8574 w 22783"/>
              <a:gd name="T97" fmla="*/ 22433 h 22784"/>
              <a:gd name="T98" fmla="*/ 6740 w 22783"/>
              <a:gd name="T99" fmla="*/ 21795 h 22784"/>
              <a:gd name="T100" fmla="*/ 5008 w 22783"/>
              <a:gd name="T101" fmla="*/ 20829 h 22784"/>
              <a:gd name="T102" fmla="*/ 3428 w 22783"/>
              <a:gd name="T103" fmla="*/ 19538 h 22784"/>
              <a:gd name="T104" fmla="*/ 2121 w 22783"/>
              <a:gd name="T105" fmla="*/ 18016 h 22784"/>
              <a:gd name="T106" fmla="*/ 1125 w 22783"/>
              <a:gd name="T107" fmla="*/ 16334 h 22784"/>
              <a:gd name="T108" fmla="*/ 440 w 22783"/>
              <a:gd name="T109" fmla="*/ 14530 h 22784"/>
              <a:gd name="T110" fmla="*/ 70 w 22783"/>
              <a:gd name="T111" fmla="*/ 12653 h 22784"/>
              <a:gd name="T112" fmla="*/ 19 w 22783"/>
              <a:gd name="T113" fmla="*/ 10742 h 22784"/>
              <a:gd name="T114" fmla="*/ 287 w 22783"/>
              <a:gd name="T115" fmla="*/ 8841 h 22784"/>
              <a:gd name="T116" fmla="*/ 880 w 22783"/>
              <a:gd name="T117" fmla="*/ 6996 h 22784"/>
              <a:gd name="T118" fmla="*/ 1798 w 22783"/>
              <a:gd name="T119" fmla="*/ 5247 h 22784"/>
              <a:gd name="T120" fmla="*/ 2890 w 22783"/>
              <a:gd name="T121" fmla="*/ 3839 h 22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2783" h="22784">
                <a:moveTo>
                  <a:pt x="11456" y="11393"/>
                </a:moveTo>
                <a:cubicBezTo>
                  <a:pt x="11456" y="11419"/>
                  <a:pt x="11442" y="11441"/>
                  <a:pt x="11419" y="11452"/>
                </a:cubicBezTo>
                <a:cubicBezTo>
                  <a:pt x="11396" y="11462"/>
                  <a:pt x="11369" y="11458"/>
                  <a:pt x="11350" y="11441"/>
                </a:cubicBezTo>
                <a:lnTo>
                  <a:pt x="2852" y="3950"/>
                </a:lnTo>
                <a:lnTo>
                  <a:pt x="2943" y="3944"/>
                </a:lnTo>
                <a:lnTo>
                  <a:pt x="2752" y="4166"/>
                </a:lnTo>
                <a:lnTo>
                  <a:pt x="2570" y="4390"/>
                </a:lnTo>
                <a:lnTo>
                  <a:pt x="2393" y="4618"/>
                </a:lnTo>
                <a:lnTo>
                  <a:pt x="2224" y="4847"/>
                </a:lnTo>
                <a:lnTo>
                  <a:pt x="2061" y="5081"/>
                </a:lnTo>
                <a:lnTo>
                  <a:pt x="1905" y="5318"/>
                </a:lnTo>
                <a:lnTo>
                  <a:pt x="1756" y="5557"/>
                </a:lnTo>
                <a:lnTo>
                  <a:pt x="1613" y="5800"/>
                </a:lnTo>
                <a:lnTo>
                  <a:pt x="1476" y="6045"/>
                </a:lnTo>
                <a:lnTo>
                  <a:pt x="1346" y="6291"/>
                </a:lnTo>
                <a:lnTo>
                  <a:pt x="1224" y="6541"/>
                </a:lnTo>
                <a:lnTo>
                  <a:pt x="1108" y="6793"/>
                </a:lnTo>
                <a:lnTo>
                  <a:pt x="997" y="7047"/>
                </a:lnTo>
                <a:lnTo>
                  <a:pt x="894" y="7302"/>
                </a:lnTo>
                <a:lnTo>
                  <a:pt x="797" y="7560"/>
                </a:lnTo>
                <a:lnTo>
                  <a:pt x="707" y="7820"/>
                </a:lnTo>
                <a:lnTo>
                  <a:pt x="623" y="8081"/>
                </a:lnTo>
                <a:lnTo>
                  <a:pt x="546" y="8344"/>
                </a:lnTo>
                <a:lnTo>
                  <a:pt x="476" y="8607"/>
                </a:lnTo>
                <a:lnTo>
                  <a:pt x="412" y="8872"/>
                </a:lnTo>
                <a:lnTo>
                  <a:pt x="354" y="9138"/>
                </a:lnTo>
                <a:lnTo>
                  <a:pt x="303" y="9405"/>
                </a:lnTo>
                <a:lnTo>
                  <a:pt x="259" y="9673"/>
                </a:lnTo>
                <a:lnTo>
                  <a:pt x="221" y="9941"/>
                </a:lnTo>
                <a:lnTo>
                  <a:pt x="190" y="10211"/>
                </a:lnTo>
                <a:lnTo>
                  <a:pt x="164" y="10481"/>
                </a:lnTo>
                <a:lnTo>
                  <a:pt x="146" y="10751"/>
                </a:lnTo>
                <a:lnTo>
                  <a:pt x="134" y="11020"/>
                </a:lnTo>
                <a:lnTo>
                  <a:pt x="128" y="11291"/>
                </a:lnTo>
                <a:lnTo>
                  <a:pt x="129" y="11561"/>
                </a:lnTo>
                <a:lnTo>
                  <a:pt x="136" y="11832"/>
                </a:lnTo>
                <a:lnTo>
                  <a:pt x="150" y="12101"/>
                </a:lnTo>
                <a:lnTo>
                  <a:pt x="170" y="12371"/>
                </a:lnTo>
                <a:lnTo>
                  <a:pt x="197" y="12640"/>
                </a:lnTo>
                <a:lnTo>
                  <a:pt x="230" y="12908"/>
                </a:lnTo>
                <a:lnTo>
                  <a:pt x="270" y="13176"/>
                </a:lnTo>
                <a:lnTo>
                  <a:pt x="316" y="13443"/>
                </a:lnTo>
                <a:lnTo>
                  <a:pt x="368" y="13708"/>
                </a:lnTo>
                <a:lnTo>
                  <a:pt x="427" y="13973"/>
                </a:lnTo>
                <a:lnTo>
                  <a:pt x="492" y="14235"/>
                </a:lnTo>
                <a:lnTo>
                  <a:pt x="563" y="14497"/>
                </a:lnTo>
                <a:lnTo>
                  <a:pt x="641" y="14757"/>
                </a:lnTo>
                <a:lnTo>
                  <a:pt x="725" y="15016"/>
                </a:lnTo>
                <a:lnTo>
                  <a:pt x="815" y="15272"/>
                </a:lnTo>
                <a:lnTo>
                  <a:pt x="912" y="15528"/>
                </a:lnTo>
                <a:lnTo>
                  <a:pt x="1015" y="15780"/>
                </a:lnTo>
                <a:lnTo>
                  <a:pt x="1124" y="16031"/>
                </a:lnTo>
                <a:lnTo>
                  <a:pt x="1240" y="16279"/>
                </a:lnTo>
                <a:lnTo>
                  <a:pt x="1362" y="16525"/>
                </a:lnTo>
                <a:lnTo>
                  <a:pt x="1490" y="16769"/>
                </a:lnTo>
                <a:lnTo>
                  <a:pt x="1625" y="17009"/>
                </a:lnTo>
                <a:lnTo>
                  <a:pt x="1766" y="17247"/>
                </a:lnTo>
                <a:lnTo>
                  <a:pt x="1914" y="17483"/>
                </a:lnTo>
                <a:lnTo>
                  <a:pt x="2067" y="17714"/>
                </a:lnTo>
                <a:lnTo>
                  <a:pt x="2226" y="17943"/>
                </a:lnTo>
                <a:lnTo>
                  <a:pt x="2392" y="18169"/>
                </a:lnTo>
                <a:lnTo>
                  <a:pt x="2564" y="18391"/>
                </a:lnTo>
                <a:lnTo>
                  <a:pt x="2743" y="18610"/>
                </a:lnTo>
                <a:lnTo>
                  <a:pt x="2927" y="18825"/>
                </a:lnTo>
                <a:lnTo>
                  <a:pt x="3118" y="19037"/>
                </a:lnTo>
                <a:lnTo>
                  <a:pt x="3315" y="19243"/>
                </a:lnTo>
                <a:lnTo>
                  <a:pt x="3519" y="19447"/>
                </a:lnTo>
                <a:lnTo>
                  <a:pt x="3728" y="19646"/>
                </a:lnTo>
                <a:lnTo>
                  <a:pt x="3943" y="19841"/>
                </a:lnTo>
                <a:lnTo>
                  <a:pt x="4166" y="20033"/>
                </a:lnTo>
                <a:lnTo>
                  <a:pt x="4390" y="20215"/>
                </a:lnTo>
                <a:lnTo>
                  <a:pt x="4618" y="20392"/>
                </a:lnTo>
                <a:lnTo>
                  <a:pt x="4847" y="20561"/>
                </a:lnTo>
                <a:lnTo>
                  <a:pt x="5081" y="20724"/>
                </a:lnTo>
                <a:lnTo>
                  <a:pt x="5318" y="20880"/>
                </a:lnTo>
                <a:lnTo>
                  <a:pt x="5557" y="21029"/>
                </a:lnTo>
                <a:lnTo>
                  <a:pt x="5800" y="21172"/>
                </a:lnTo>
                <a:lnTo>
                  <a:pt x="6045" y="21309"/>
                </a:lnTo>
                <a:lnTo>
                  <a:pt x="6291" y="21439"/>
                </a:lnTo>
                <a:lnTo>
                  <a:pt x="6541" y="21561"/>
                </a:lnTo>
                <a:lnTo>
                  <a:pt x="6793" y="21678"/>
                </a:lnTo>
                <a:lnTo>
                  <a:pt x="7047" y="21788"/>
                </a:lnTo>
                <a:lnTo>
                  <a:pt x="7302" y="21891"/>
                </a:lnTo>
                <a:lnTo>
                  <a:pt x="7560" y="21988"/>
                </a:lnTo>
                <a:lnTo>
                  <a:pt x="7820" y="22078"/>
                </a:lnTo>
                <a:lnTo>
                  <a:pt x="8081" y="22162"/>
                </a:lnTo>
                <a:lnTo>
                  <a:pt x="8344" y="22239"/>
                </a:lnTo>
                <a:lnTo>
                  <a:pt x="8607" y="22310"/>
                </a:lnTo>
                <a:lnTo>
                  <a:pt x="8871" y="22373"/>
                </a:lnTo>
                <a:lnTo>
                  <a:pt x="9138" y="22431"/>
                </a:lnTo>
                <a:lnTo>
                  <a:pt x="9405" y="22482"/>
                </a:lnTo>
                <a:lnTo>
                  <a:pt x="9673" y="22526"/>
                </a:lnTo>
                <a:lnTo>
                  <a:pt x="9941" y="22564"/>
                </a:lnTo>
                <a:lnTo>
                  <a:pt x="10211" y="22596"/>
                </a:lnTo>
                <a:lnTo>
                  <a:pt x="10480" y="22621"/>
                </a:lnTo>
                <a:lnTo>
                  <a:pt x="10751" y="22639"/>
                </a:lnTo>
                <a:lnTo>
                  <a:pt x="11020" y="22651"/>
                </a:lnTo>
                <a:lnTo>
                  <a:pt x="11291" y="22656"/>
                </a:lnTo>
                <a:lnTo>
                  <a:pt x="11561" y="22655"/>
                </a:lnTo>
                <a:lnTo>
                  <a:pt x="11832" y="22648"/>
                </a:lnTo>
                <a:lnTo>
                  <a:pt x="12101" y="22635"/>
                </a:lnTo>
                <a:lnTo>
                  <a:pt x="12371" y="22615"/>
                </a:lnTo>
                <a:lnTo>
                  <a:pt x="12640" y="22588"/>
                </a:lnTo>
                <a:lnTo>
                  <a:pt x="12908" y="22555"/>
                </a:lnTo>
                <a:lnTo>
                  <a:pt x="13176" y="22515"/>
                </a:lnTo>
                <a:lnTo>
                  <a:pt x="13443" y="22469"/>
                </a:lnTo>
                <a:lnTo>
                  <a:pt x="13708" y="22417"/>
                </a:lnTo>
                <a:lnTo>
                  <a:pt x="13973" y="22358"/>
                </a:lnTo>
                <a:lnTo>
                  <a:pt x="14235" y="22293"/>
                </a:lnTo>
                <a:lnTo>
                  <a:pt x="14497" y="22222"/>
                </a:lnTo>
                <a:lnTo>
                  <a:pt x="14757" y="22144"/>
                </a:lnTo>
                <a:lnTo>
                  <a:pt x="15016" y="22060"/>
                </a:lnTo>
                <a:lnTo>
                  <a:pt x="15272" y="21969"/>
                </a:lnTo>
                <a:lnTo>
                  <a:pt x="15528" y="21873"/>
                </a:lnTo>
                <a:lnTo>
                  <a:pt x="15780" y="21769"/>
                </a:lnTo>
                <a:lnTo>
                  <a:pt x="16031" y="21660"/>
                </a:lnTo>
                <a:lnTo>
                  <a:pt x="16280" y="21544"/>
                </a:lnTo>
                <a:lnTo>
                  <a:pt x="16525" y="21422"/>
                </a:lnTo>
                <a:lnTo>
                  <a:pt x="16769" y="21294"/>
                </a:lnTo>
                <a:lnTo>
                  <a:pt x="17009" y="21159"/>
                </a:lnTo>
                <a:lnTo>
                  <a:pt x="17247" y="21018"/>
                </a:lnTo>
                <a:lnTo>
                  <a:pt x="17483" y="20871"/>
                </a:lnTo>
                <a:lnTo>
                  <a:pt x="17714" y="20717"/>
                </a:lnTo>
                <a:lnTo>
                  <a:pt x="17943" y="20557"/>
                </a:lnTo>
                <a:lnTo>
                  <a:pt x="18169" y="20392"/>
                </a:lnTo>
                <a:lnTo>
                  <a:pt x="18391" y="20219"/>
                </a:lnTo>
                <a:lnTo>
                  <a:pt x="18610" y="20041"/>
                </a:lnTo>
                <a:lnTo>
                  <a:pt x="18825" y="19856"/>
                </a:lnTo>
                <a:lnTo>
                  <a:pt x="19037" y="19665"/>
                </a:lnTo>
                <a:lnTo>
                  <a:pt x="19243" y="19468"/>
                </a:lnTo>
                <a:lnTo>
                  <a:pt x="19447" y="19264"/>
                </a:lnTo>
                <a:lnTo>
                  <a:pt x="19646" y="19054"/>
                </a:lnTo>
                <a:lnTo>
                  <a:pt x="19841" y="18839"/>
                </a:lnTo>
                <a:lnTo>
                  <a:pt x="20033" y="18619"/>
                </a:lnTo>
                <a:lnTo>
                  <a:pt x="20215" y="18396"/>
                </a:lnTo>
                <a:lnTo>
                  <a:pt x="20392" y="18168"/>
                </a:lnTo>
                <a:lnTo>
                  <a:pt x="20561" y="17939"/>
                </a:lnTo>
                <a:lnTo>
                  <a:pt x="20724" y="17705"/>
                </a:lnTo>
                <a:lnTo>
                  <a:pt x="20880" y="17468"/>
                </a:lnTo>
                <a:lnTo>
                  <a:pt x="21029" y="17229"/>
                </a:lnTo>
                <a:lnTo>
                  <a:pt x="21172" y="16986"/>
                </a:lnTo>
                <a:lnTo>
                  <a:pt x="21309" y="16741"/>
                </a:lnTo>
                <a:lnTo>
                  <a:pt x="21438" y="16495"/>
                </a:lnTo>
                <a:lnTo>
                  <a:pt x="21561" y="16245"/>
                </a:lnTo>
                <a:lnTo>
                  <a:pt x="21677" y="15993"/>
                </a:lnTo>
                <a:lnTo>
                  <a:pt x="21788" y="15739"/>
                </a:lnTo>
                <a:lnTo>
                  <a:pt x="21891" y="15483"/>
                </a:lnTo>
                <a:lnTo>
                  <a:pt x="21988" y="15226"/>
                </a:lnTo>
                <a:lnTo>
                  <a:pt x="22078" y="14966"/>
                </a:lnTo>
                <a:lnTo>
                  <a:pt x="22162" y="14705"/>
                </a:lnTo>
                <a:lnTo>
                  <a:pt x="22238" y="14443"/>
                </a:lnTo>
                <a:lnTo>
                  <a:pt x="22309" y="14179"/>
                </a:lnTo>
                <a:lnTo>
                  <a:pt x="22373" y="13913"/>
                </a:lnTo>
                <a:lnTo>
                  <a:pt x="22430" y="13648"/>
                </a:lnTo>
                <a:lnTo>
                  <a:pt x="22482" y="13380"/>
                </a:lnTo>
                <a:lnTo>
                  <a:pt x="22525" y="13113"/>
                </a:lnTo>
                <a:lnTo>
                  <a:pt x="22564" y="12844"/>
                </a:lnTo>
                <a:lnTo>
                  <a:pt x="22595" y="12575"/>
                </a:lnTo>
                <a:lnTo>
                  <a:pt x="22620" y="12306"/>
                </a:lnTo>
                <a:lnTo>
                  <a:pt x="22639" y="12035"/>
                </a:lnTo>
                <a:lnTo>
                  <a:pt x="22651" y="11765"/>
                </a:lnTo>
                <a:lnTo>
                  <a:pt x="22655" y="11494"/>
                </a:lnTo>
                <a:lnTo>
                  <a:pt x="22654" y="11224"/>
                </a:lnTo>
                <a:lnTo>
                  <a:pt x="22647" y="10954"/>
                </a:lnTo>
                <a:lnTo>
                  <a:pt x="22634" y="10684"/>
                </a:lnTo>
                <a:lnTo>
                  <a:pt x="22614" y="10414"/>
                </a:lnTo>
                <a:lnTo>
                  <a:pt x="22587" y="10145"/>
                </a:lnTo>
                <a:lnTo>
                  <a:pt x="22554" y="9877"/>
                </a:lnTo>
                <a:lnTo>
                  <a:pt x="22514" y="9610"/>
                </a:lnTo>
                <a:lnTo>
                  <a:pt x="22468" y="9342"/>
                </a:lnTo>
                <a:lnTo>
                  <a:pt x="22416" y="9077"/>
                </a:lnTo>
                <a:lnTo>
                  <a:pt x="22357" y="8812"/>
                </a:lnTo>
                <a:lnTo>
                  <a:pt x="22292" y="8549"/>
                </a:lnTo>
                <a:lnTo>
                  <a:pt x="22221" y="8287"/>
                </a:lnTo>
                <a:lnTo>
                  <a:pt x="22143" y="8027"/>
                </a:lnTo>
                <a:lnTo>
                  <a:pt x="22059" y="7768"/>
                </a:lnTo>
                <a:lnTo>
                  <a:pt x="21968" y="7512"/>
                </a:lnTo>
                <a:lnTo>
                  <a:pt x="21871" y="7257"/>
                </a:lnTo>
                <a:lnTo>
                  <a:pt x="21768" y="7003"/>
                </a:lnTo>
                <a:lnTo>
                  <a:pt x="21658" y="6753"/>
                </a:lnTo>
                <a:lnTo>
                  <a:pt x="21542" y="6504"/>
                </a:lnTo>
                <a:lnTo>
                  <a:pt x="21420" y="6259"/>
                </a:lnTo>
                <a:lnTo>
                  <a:pt x="21292" y="6015"/>
                </a:lnTo>
                <a:lnTo>
                  <a:pt x="21157" y="5774"/>
                </a:lnTo>
                <a:lnTo>
                  <a:pt x="21016" y="5536"/>
                </a:lnTo>
                <a:lnTo>
                  <a:pt x="20868" y="5301"/>
                </a:lnTo>
                <a:lnTo>
                  <a:pt x="20715" y="5069"/>
                </a:lnTo>
                <a:lnTo>
                  <a:pt x="20555" y="4839"/>
                </a:lnTo>
                <a:lnTo>
                  <a:pt x="20389" y="4613"/>
                </a:lnTo>
                <a:lnTo>
                  <a:pt x="20217" y="4391"/>
                </a:lnTo>
                <a:lnTo>
                  <a:pt x="20038" y="4172"/>
                </a:lnTo>
                <a:lnTo>
                  <a:pt x="19853" y="3957"/>
                </a:lnTo>
                <a:lnTo>
                  <a:pt x="19662" y="3745"/>
                </a:lnTo>
                <a:lnTo>
                  <a:pt x="19465" y="3537"/>
                </a:lnTo>
                <a:lnTo>
                  <a:pt x="19261" y="3334"/>
                </a:lnTo>
                <a:lnTo>
                  <a:pt x="19051" y="3135"/>
                </a:lnTo>
                <a:lnTo>
                  <a:pt x="18836" y="2940"/>
                </a:lnTo>
                <a:lnTo>
                  <a:pt x="18447" y="2612"/>
                </a:lnTo>
                <a:lnTo>
                  <a:pt x="18042" y="2301"/>
                </a:lnTo>
                <a:lnTo>
                  <a:pt x="17624" y="2009"/>
                </a:lnTo>
                <a:lnTo>
                  <a:pt x="17194" y="1738"/>
                </a:lnTo>
                <a:lnTo>
                  <a:pt x="16753" y="1486"/>
                </a:lnTo>
                <a:lnTo>
                  <a:pt x="16302" y="1255"/>
                </a:lnTo>
                <a:lnTo>
                  <a:pt x="15842" y="1045"/>
                </a:lnTo>
                <a:lnTo>
                  <a:pt x="15372" y="855"/>
                </a:lnTo>
                <a:lnTo>
                  <a:pt x="14895" y="687"/>
                </a:lnTo>
                <a:lnTo>
                  <a:pt x="14411" y="541"/>
                </a:lnTo>
                <a:lnTo>
                  <a:pt x="13920" y="415"/>
                </a:lnTo>
                <a:lnTo>
                  <a:pt x="13423" y="313"/>
                </a:lnTo>
                <a:lnTo>
                  <a:pt x="12921" y="233"/>
                </a:lnTo>
                <a:lnTo>
                  <a:pt x="12414" y="175"/>
                </a:lnTo>
                <a:lnTo>
                  <a:pt x="11904" y="140"/>
                </a:lnTo>
                <a:lnTo>
                  <a:pt x="11391" y="128"/>
                </a:lnTo>
                <a:lnTo>
                  <a:pt x="11456" y="64"/>
                </a:lnTo>
                <a:lnTo>
                  <a:pt x="11456" y="11393"/>
                </a:lnTo>
                <a:close/>
                <a:moveTo>
                  <a:pt x="11328" y="64"/>
                </a:moveTo>
                <a:cubicBezTo>
                  <a:pt x="11328" y="47"/>
                  <a:pt x="11335" y="31"/>
                  <a:pt x="11348" y="19"/>
                </a:cubicBezTo>
                <a:cubicBezTo>
                  <a:pt x="11360" y="7"/>
                  <a:pt x="11377" y="0"/>
                  <a:pt x="11394" y="0"/>
                </a:cubicBezTo>
                <a:lnTo>
                  <a:pt x="11913" y="13"/>
                </a:lnTo>
                <a:lnTo>
                  <a:pt x="12429" y="48"/>
                </a:lnTo>
                <a:lnTo>
                  <a:pt x="12942" y="106"/>
                </a:lnTo>
                <a:lnTo>
                  <a:pt x="13448" y="188"/>
                </a:lnTo>
                <a:lnTo>
                  <a:pt x="13951" y="291"/>
                </a:lnTo>
                <a:lnTo>
                  <a:pt x="14448" y="418"/>
                </a:lnTo>
                <a:lnTo>
                  <a:pt x="14938" y="566"/>
                </a:lnTo>
                <a:lnTo>
                  <a:pt x="15420" y="736"/>
                </a:lnTo>
                <a:lnTo>
                  <a:pt x="15895" y="928"/>
                </a:lnTo>
                <a:lnTo>
                  <a:pt x="16361" y="1142"/>
                </a:lnTo>
                <a:lnTo>
                  <a:pt x="16816" y="1375"/>
                </a:lnTo>
                <a:lnTo>
                  <a:pt x="17263" y="1629"/>
                </a:lnTo>
                <a:lnTo>
                  <a:pt x="17697" y="1904"/>
                </a:lnTo>
                <a:lnTo>
                  <a:pt x="18119" y="2200"/>
                </a:lnTo>
                <a:lnTo>
                  <a:pt x="18530" y="2515"/>
                </a:lnTo>
                <a:lnTo>
                  <a:pt x="18921" y="2845"/>
                </a:lnTo>
                <a:lnTo>
                  <a:pt x="19139" y="3042"/>
                </a:lnTo>
                <a:lnTo>
                  <a:pt x="19352" y="3243"/>
                </a:lnTo>
                <a:lnTo>
                  <a:pt x="19558" y="3449"/>
                </a:lnTo>
                <a:lnTo>
                  <a:pt x="19757" y="3660"/>
                </a:lnTo>
                <a:lnTo>
                  <a:pt x="19950" y="3874"/>
                </a:lnTo>
                <a:lnTo>
                  <a:pt x="20137" y="4091"/>
                </a:lnTo>
                <a:lnTo>
                  <a:pt x="20318" y="4312"/>
                </a:lnTo>
                <a:lnTo>
                  <a:pt x="20492" y="4538"/>
                </a:lnTo>
                <a:lnTo>
                  <a:pt x="20660" y="4766"/>
                </a:lnTo>
                <a:lnTo>
                  <a:pt x="20822" y="4998"/>
                </a:lnTo>
                <a:lnTo>
                  <a:pt x="20977" y="5232"/>
                </a:lnTo>
                <a:lnTo>
                  <a:pt x="21127" y="5471"/>
                </a:lnTo>
                <a:lnTo>
                  <a:pt x="21268" y="5711"/>
                </a:lnTo>
                <a:lnTo>
                  <a:pt x="21405" y="5956"/>
                </a:lnTo>
                <a:lnTo>
                  <a:pt x="21535" y="6202"/>
                </a:lnTo>
                <a:lnTo>
                  <a:pt x="21659" y="6451"/>
                </a:lnTo>
                <a:lnTo>
                  <a:pt x="21775" y="6702"/>
                </a:lnTo>
                <a:lnTo>
                  <a:pt x="21887" y="6955"/>
                </a:lnTo>
                <a:lnTo>
                  <a:pt x="21990" y="7212"/>
                </a:lnTo>
                <a:lnTo>
                  <a:pt x="22089" y="7469"/>
                </a:lnTo>
                <a:lnTo>
                  <a:pt x="22180" y="7729"/>
                </a:lnTo>
                <a:lnTo>
                  <a:pt x="22266" y="7990"/>
                </a:lnTo>
                <a:lnTo>
                  <a:pt x="22344" y="8254"/>
                </a:lnTo>
                <a:lnTo>
                  <a:pt x="22417" y="8518"/>
                </a:lnTo>
                <a:lnTo>
                  <a:pt x="22482" y="8785"/>
                </a:lnTo>
                <a:lnTo>
                  <a:pt x="22541" y="9052"/>
                </a:lnTo>
                <a:lnTo>
                  <a:pt x="22595" y="9321"/>
                </a:lnTo>
                <a:lnTo>
                  <a:pt x="22641" y="9591"/>
                </a:lnTo>
                <a:lnTo>
                  <a:pt x="22681" y="9862"/>
                </a:lnTo>
                <a:lnTo>
                  <a:pt x="22714" y="10132"/>
                </a:lnTo>
                <a:lnTo>
                  <a:pt x="22741" y="10405"/>
                </a:lnTo>
                <a:lnTo>
                  <a:pt x="22761" y="10677"/>
                </a:lnTo>
                <a:lnTo>
                  <a:pt x="22775" y="10951"/>
                </a:lnTo>
                <a:lnTo>
                  <a:pt x="22782" y="11223"/>
                </a:lnTo>
                <a:lnTo>
                  <a:pt x="22783" y="11497"/>
                </a:lnTo>
                <a:lnTo>
                  <a:pt x="22778" y="11770"/>
                </a:lnTo>
                <a:lnTo>
                  <a:pt x="22766" y="12044"/>
                </a:lnTo>
                <a:lnTo>
                  <a:pt x="22747" y="12317"/>
                </a:lnTo>
                <a:lnTo>
                  <a:pt x="22722" y="12590"/>
                </a:lnTo>
                <a:lnTo>
                  <a:pt x="22691" y="12863"/>
                </a:lnTo>
                <a:lnTo>
                  <a:pt x="22652" y="13134"/>
                </a:lnTo>
                <a:lnTo>
                  <a:pt x="22607" y="13405"/>
                </a:lnTo>
                <a:lnTo>
                  <a:pt x="22555" y="13675"/>
                </a:lnTo>
                <a:lnTo>
                  <a:pt x="22498" y="13944"/>
                </a:lnTo>
                <a:lnTo>
                  <a:pt x="22432" y="14212"/>
                </a:lnTo>
                <a:lnTo>
                  <a:pt x="22361" y="14478"/>
                </a:lnTo>
                <a:lnTo>
                  <a:pt x="22283" y="14744"/>
                </a:lnTo>
                <a:lnTo>
                  <a:pt x="22199" y="15009"/>
                </a:lnTo>
                <a:lnTo>
                  <a:pt x="22107" y="15271"/>
                </a:lnTo>
                <a:lnTo>
                  <a:pt x="22010" y="15531"/>
                </a:lnTo>
                <a:lnTo>
                  <a:pt x="21905" y="15790"/>
                </a:lnTo>
                <a:lnTo>
                  <a:pt x="21794" y="16046"/>
                </a:lnTo>
                <a:lnTo>
                  <a:pt x="21676" y="16302"/>
                </a:lnTo>
                <a:lnTo>
                  <a:pt x="21551" y="16554"/>
                </a:lnTo>
                <a:lnTo>
                  <a:pt x="21420" y="16804"/>
                </a:lnTo>
                <a:lnTo>
                  <a:pt x="21283" y="17051"/>
                </a:lnTo>
                <a:lnTo>
                  <a:pt x="21138" y="17296"/>
                </a:lnTo>
                <a:lnTo>
                  <a:pt x="20987" y="17539"/>
                </a:lnTo>
                <a:lnTo>
                  <a:pt x="20829" y="17778"/>
                </a:lnTo>
                <a:lnTo>
                  <a:pt x="20664" y="18014"/>
                </a:lnTo>
                <a:lnTo>
                  <a:pt x="20493" y="18247"/>
                </a:lnTo>
                <a:lnTo>
                  <a:pt x="20314" y="18477"/>
                </a:lnTo>
                <a:lnTo>
                  <a:pt x="20130" y="18704"/>
                </a:lnTo>
                <a:lnTo>
                  <a:pt x="19936" y="18924"/>
                </a:lnTo>
                <a:lnTo>
                  <a:pt x="19739" y="19142"/>
                </a:lnTo>
                <a:lnTo>
                  <a:pt x="19538" y="19355"/>
                </a:lnTo>
                <a:lnTo>
                  <a:pt x="19332" y="19561"/>
                </a:lnTo>
                <a:lnTo>
                  <a:pt x="19122" y="19760"/>
                </a:lnTo>
                <a:lnTo>
                  <a:pt x="18908" y="19953"/>
                </a:lnTo>
                <a:lnTo>
                  <a:pt x="18691" y="20140"/>
                </a:lnTo>
                <a:lnTo>
                  <a:pt x="18470" y="20320"/>
                </a:lnTo>
                <a:lnTo>
                  <a:pt x="18244" y="20495"/>
                </a:lnTo>
                <a:lnTo>
                  <a:pt x="18016" y="20662"/>
                </a:lnTo>
                <a:lnTo>
                  <a:pt x="17785" y="20824"/>
                </a:lnTo>
                <a:lnTo>
                  <a:pt x="17550" y="20980"/>
                </a:lnTo>
                <a:lnTo>
                  <a:pt x="17312" y="21129"/>
                </a:lnTo>
                <a:lnTo>
                  <a:pt x="17072" y="21270"/>
                </a:lnTo>
                <a:lnTo>
                  <a:pt x="16828" y="21407"/>
                </a:lnTo>
                <a:lnTo>
                  <a:pt x="16582" y="21537"/>
                </a:lnTo>
                <a:lnTo>
                  <a:pt x="16333" y="21661"/>
                </a:lnTo>
                <a:lnTo>
                  <a:pt x="16082" y="21777"/>
                </a:lnTo>
                <a:lnTo>
                  <a:pt x="15829" y="21888"/>
                </a:lnTo>
                <a:lnTo>
                  <a:pt x="15573" y="21992"/>
                </a:lnTo>
                <a:lnTo>
                  <a:pt x="15315" y="22090"/>
                </a:lnTo>
                <a:lnTo>
                  <a:pt x="15055" y="22181"/>
                </a:lnTo>
                <a:lnTo>
                  <a:pt x="14794" y="22267"/>
                </a:lnTo>
                <a:lnTo>
                  <a:pt x="14530" y="22345"/>
                </a:lnTo>
                <a:lnTo>
                  <a:pt x="14266" y="22418"/>
                </a:lnTo>
                <a:lnTo>
                  <a:pt x="14000" y="22483"/>
                </a:lnTo>
                <a:lnTo>
                  <a:pt x="13733" y="22542"/>
                </a:lnTo>
                <a:lnTo>
                  <a:pt x="13464" y="22596"/>
                </a:lnTo>
                <a:lnTo>
                  <a:pt x="13195" y="22642"/>
                </a:lnTo>
                <a:lnTo>
                  <a:pt x="12923" y="22682"/>
                </a:lnTo>
                <a:lnTo>
                  <a:pt x="12653" y="22715"/>
                </a:lnTo>
                <a:lnTo>
                  <a:pt x="12380" y="22742"/>
                </a:lnTo>
                <a:lnTo>
                  <a:pt x="12108" y="22762"/>
                </a:lnTo>
                <a:lnTo>
                  <a:pt x="11835" y="22776"/>
                </a:lnTo>
                <a:lnTo>
                  <a:pt x="11562" y="22783"/>
                </a:lnTo>
                <a:lnTo>
                  <a:pt x="11288" y="22784"/>
                </a:lnTo>
                <a:lnTo>
                  <a:pt x="11015" y="22778"/>
                </a:lnTo>
                <a:lnTo>
                  <a:pt x="10742" y="22766"/>
                </a:lnTo>
                <a:lnTo>
                  <a:pt x="10469" y="22748"/>
                </a:lnTo>
                <a:lnTo>
                  <a:pt x="10196" y="22723"/>
                </a:lnTo>
                <a:lnTo>
                  <a:pt x="9924" y="22691"/>
                </a:lnTo>
                <a:lnTo>
                  <a:pt x="9652" y="22653"/>
                </a:lnTo>
                <a:lnTo>
                  <a:pt x="9382" y="22607"/>
                </a:lnTo>
                <a:lnTo>
                  <a:pt x="9111" y="22556"/>
                </a:lnTo>
                <a:lnTo>
                  <a:pt x="8841" y="22498"/>
                </a:lnTo>
                <a:lnTo>
                  <a:pt x="8574" y="22433"/>
                </a:lnTo>
                <a:lnTo>
                  <a:pt x="8307" y="22362"/>
                </a:lnTo>
                <a:lnTo>
                  <a:pt x="8042" y="22283"/>
                </a:lnTo>
                <a:lnTo>
                  <a:pt x="7777" y="22199"/>
                </a:lnTo>
                <a:lnTo>
                  <a:pt x="7515" y="22107"/>
                </a:lnTo>
                <a:lnTo>
                  <a:pt x="7254" y="22010"/>
                </a:lnTo>
                <a:lnTo>
                  <a:pt x="6996" y="21905"/>
                </a:lnTo>
                <a:lnTo>
                  <a:pt x="6740" y="21795"/>
                </a:lnTo>
                <a:lnTo>
                  <a:pt x="6484" y="21676"/>
                </a:lnTo>
                <a:lnTo>
                  <a:pt x="6232" y="21552"/>
                </a:lnTo>
                <a:lnTo>
                  <a:pt x="5982" y="21420"/>
                </a:lnTo>
                <a:lnTo>
                  <a:pt x="5735" y="21283"/>
                </a:lnTo>
                <a:lnTo>
                  <a:pt x="5490" y="21138"/>
                </a:lnTo>
                <a:lnTo>
                  <a:pt x="5247" y="20987"/>
                </a:lnTo>
                <a:lnTo>
                  <a:pt x="5008" y="20829"/>
                </a:lnTo>
                <a:lnTo>
                  <a:pt x="4772" y="20664"/>
                </a:lnTo>
                <a:lnTo>
                  <a:pt x="4539" y="20493"/>
                </a:lnTo>
                <a:lnTo>
                  <a:pt x="4309" y="20314"/>
                </a:lnTo>
                <a:lnTo>
                  <a:pt x="4083" y="20130"/>
                </a:lnTo>
                <a:lnTo>
                  <a:pt x="3857" y="19936"/>
                </a:lnTo>
                <a:lnTo>
                  <a:pt x="3640" y="19739"/>
                </a:lnTo>
                <a:lnTo>
                  <a:pt x="3428" y="19538"/>
                </a:lnTo>
                <a:lnTo>
                  <a:pt x="3222" y="19332"/>
                </a:lnTo>
                <a:lnTo>
                  <a:pt x="3023" y="19122"/>
                </a:lnTo>
                <a:lnTo>
                  <a:pt x="2830" y="18908"/>
                </a:lnTo>
                <a:lnTo>
                  <a:pt x="2644" y="18691"/>
                </a:lnTo>
                <a:lnTo>
                  <a:pt x="2463" y="18470"/>
                </a:lnTo>
                <a:lnTo>
                  <a:pt x="2289" y="18244"/>
                </a:lnTo>
                <a:lnTo>
                  <a:pt x="2121" y="18016"/>
                </a:lnTo>
                <a:lnTo>
                  <a:pt x="1960" y="17785"/>
                </a:lnTo>
                <a:lnTo>
                  <a:pt x="1805" y="17550"/>
                </a:lnTo>
                <a:lnTo>
                  <a:pt x="1656" y="17312"/>
                </a:lnTo>
                <a:lnTo>
                  <a:pt x="1514" y="17072"/>
                </a:lnTo>
                <a:lnTo>
                  <a:pt x="1377" y="16828"/>
                </a:lnTo>
                <a:lnTo>
                  <a:pt x="1247" y="16582"/>
                </a:lnTo>
                <a:lnTo>
                  <a:pt x="1125" y="16334"/>
                </a:lnTo>
                <a:lnTo>
                  <a:pt x="1007" y="16082"/>
                </a:lnTo>
                <a:lnTo>
                  <a:pt x="896" y="15829"/>
                </a:lnTo>
                <a:lnTo>
                  <a:pt x="793" y="15573"/>
                </a:lnTo>
                <a:lnTo>
                  <a:pt x="694" y="15315"/>
                </a:lnTo>
                <a:lnTo>
                  <a:pt x="604" y="15055"/>
                </a:lnTo>
                <a:lnTo>
                  <a:pt x="518" y="14794"/>
                </a:lnTo>
                <a:lnTo>
                  <a:pt x="440" y="14530"/>
                </a:lnTo>
                <a:lnTo>
                  <a:pt x="367" y="14266"/>
                </a:lnTo>
                <a:lnTo>
                  <a:pt x="302" y="14000"/>
                </a:lnTo>
                <a:lnTo>
                  <a:pt x="243" y="13733"/>
                </a:lnTo>
                <a:lnTo>
                  <a:pt x="189" y="13464"/>
                </a:lnTo>
                <a:lnTo>
                  <a:pt x="143" y="13195"/>
                </a:lnTo>
                <a:lnTo>
                  <a:pt x="103" y="12923"/>
                </a:lnTo>
                <a:lnTo>
                  <a:pt x="70" y="12653"/>
                </a:lnTo>
                <a:lnTo>
                  <a:pt x="43" y="12380"/>
                </a:lnTo>
                <a:lnTo>
                  <a:pt x="23" y="12108"/>
                </a:lnTo>
                <a:lnTo>
                  <a:pt x="8" y="11835"/>
                </a:lnTo>
                <a:lnTo>
                  <a:pt x="1" y="11562"/>
                </a:lnTo>
                <a:lnTo>
                  <a:pt x="0" y="11288"/>
                </a:lnTo>
                <a:lnTo>
                  <a:pt x="7" y="11015"/>
                </a:lnTo>
                <a:lnTo>
                  <a:pt x="19" y="10742"/>
                </a:lnTo>
                <a:lnTo>
                  <a:pt x="37" y="10468"/>
                </a:lnTo>
                <a:lnTo>
                  <a:pt x="63" y="10196"/>
                </a:lnTo>
                <a:lnTo>
                  <a:pt x="94" y="9924"/>
                </a:lnTo>
                <a:lnTo>
                  <a:pt x="132" y="9652"/>
                </a:lnTo>
                <a:lnTo>
                  <a:pt x="178" y="9382"/>
                </a:lnTo>
                <a:lnTo>
                  <a:pt x="229" y="9111"/>
                </a:lnTo>
                <a:lnTo>
                  <a:pt x="287" y="8841"/>
                </a:lnTo>
                <a:lnTo>
                  <a:pt x="353" y="8574"/>
                </a:lnTo>
                <a:lnTo>
                  <a:pt x="423" y="8307"/>
                </a:lnTo>
                <a:lnTo>
                  <a:pt x="502" y="8042"/>
                </a:lnTo>
                <a:lnTo>
                  <a:pt x="586" y="7777"/>
                </a:lnTo>
                <a:lnTo>
                  <a:pt x="678" y="7515"/>
                </a:lnTo>
                <a:lnTo>
                  <a:pt x="775" y="7254"/>
                </a:lnTo>
                <a:lnTo>
                  <a:pt x="880" y="6996"/>
                </a:lnTo>
                <a:lnTo>
                  <a:pt x="991" y="6740"/>
                </a:lnTo>
                <a:lnTo>
                  <a:pt x="1109" y="6484"/>
                </a:lnTo>
                <a:lnTo>
                  <a:pt x="1233" y="6232"/>
                </a:lnTo>
                <a:lnTo>
                  <a:pt x="1365" y="5982"/>
                </a:lnTo>
                <a:lnTo>
                  <a:pt x="1502" y="5735"/>
                </a:lnTo>
                <a:lnTo>
                  <a:pt x="1647" y="5490"/>
                </a:lnTo>
                <a:lnTo>
                  <a:pt x="1798" y="5247"/>
                </a:lnTo>
                <a:lnTo>
                  <a:pt x="1956" y="5008"/>
                </a:lnTo>
                <a:lnTo>
                  <a:pt x="2121" y="4772"/>
                </a:lnTo>
                <a:lnTo>
                  <a:pt x="2292" y="4539"/>
                </a:lnTo>
                <a:lnTo>
                  <a:pt x="2471" y="4309"/>
                </a:lnTo>
                <a:lnTo>
                  <a:pt x="2655" y="4083"/>
                </a:lnTo>
                <a:lnTo>
                  <a:pt x="2846" y="3861"/>
                </a:lnTo>
                <a:cubicBezTo>
                  <a:pt x="2857" y="3848"/>
                  <a:pt x="2873" y="3840"/>
                  <a:pt x="2890" y="3839"/>
                </a:cubicBezTo>
                <a:cubicBezTo>
                  <a:pt x="2907" y="3837"/>
                  <a:pt x="2924" y="3843"/>
                  <a:pt x="2937" y="3854"/>
                </a:cubicBezTo>
                <a:lnTo>
                  <a:pt x="11435" y="11345"/>
                </a:lnTo>
                <a:lnTo>
                  <a:pt x="11328" y="11393"/>
                </a:lnTo>
                <a:lnTo>
                  <a:pt x="11328" y="64"/>
                </a:lnTo>
                <a:close/>
              </a:path>
            </a:pathLst>
          </a:custGeom>
          <a:solidFill>
            <a:srgbClr val="FFFFFF"/>
          </a:solidFill>
          <a:ln w="1588" cap="flat">
            <a:solidFill>
              <a:srgbClr val="FFFFFF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>
            <a:off x="5626100" y="1371601"/>
            <a:ext cx="858837" cy="1112838"/>
            <a:chOff x="5759450" y="1371601"/>
            <a:chExt cx="858837" cy="1112838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5765800" y="1673226"/>
              <a:ext cx="809625" cy="798513"/>
            </a:xfrm>
            <a:custGeom>
              <a:avLst/>
              <a:gdLst>
                <a:gd name="T0" fmla="*/ 8498 w 8498"/>
                <a:gd name="T1" fmla="*/ 8389 h 8389"/>
                <a:gd name="T2" fmla="*/ 886 w 8498"/>
                <a:gd name="T3" fmla="*/ 0 h 8389"/>
                <a:gd name="T4" fmla="*/ 0 w 8498"/>
                <a:gd name="T5" fmla="*/ 898 h 8389"/>
                <a:gd name="T6" fmla="*/ 8498 w 8498"/>
                <a:gd name="T7" fmla="*/ 8389 h 8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98" h="8389">
                  <a:moveTo>
                    <a:pt x="8498" y="8389"/>
                  </a:moveTo>
                  <a:lnTo>
                    <a:pt x="886" y="0"/>
                  </a:lnTo>
                  <a:cubicBezTo>
                    <a:pt x="574" y="282"/>
                    <a:pt x="278" y="582"/>
                    <a:pt x="0" y="898"/>
                  </a:cubicBezTo>
                  <a:lnTo>
                    <a:pt x="8498" y="8389"/>
                  </a:lnTo>
                  <a:close/>
                </a:path>
              </a:pathLst>
            </a:custGeom>
            <a:solidFill>
              <a:srgbClr val="1F497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3"/>
            <p:cNvSpPr>
              <a:spLocks noEditPoints="1"/>
            </p:cNvSpPr>
            <p:nvPr/>
          </p:nvSpPr>
          <p:spPr bwMode="auto">
            <a:xfrm>
              <a:off x="5759450" y="1666876"/>
              <a:ext cx="822325" cy="812800"/>
            </a:xfrm>
            <a:custGeom>
              <a:avLst/>
              <a:gdLst>
                <a:gd name="T0" fmla="*/ 8605 w 8633"/>
                <a:gd name="T1" fmla="*/ 8405 h 8524"/>
                <a:gd name="T2" fmla="*/ 8515 w 8633"/>
                <a:gd name="T3" fmla="*/ 8496 h 8524"/>
                <a:gd name="T4" fmla="*/ 903 w 8633"/>
                <a:gd name="T5" fmla="*/ 107 h 8524"/>
                <a:gd name="T6" fmla="*/ 994 w 8633"/>
                <a:gd name="T7" fmla="*/ 111 h 8524"/>
                <a:gd name="T8" fmla="*/ 763 w 8633"/>
                <a:gd name="T9" fmla="*/ 326 h 8524"/>
                <a:gd name="T10" fmla="*/ 539 w 8633"/>
                <a:gd name="T11" fmla="*/ 546 h 8524"/>
                <a:gd name="T12" fmla="*/ 323 w 8633"/>
                <a:gd name="T13" fmla="*/ 773 h 8524"/>
                <a:gd name="T14" fmla="*/ 112 w 8633"/>
                <a:gd name="T15" fmla="*/ 1005 h 8524"/>
                <a:gd name="T16" fmla="*/ 107 w 8633"/>
                <a:gd name="T17" fmla="*/ 914 h 8524"/>
                <a:gd name="T18" fmla="*/ 8605 w 8633"/>
                <a:gd name="T19" fmla="*/ 8405 h 8524"/>
                <a:gd name="T20" fmla="*/ 22 w 8633"/>
                <a:gd name="T21" fmla="*/ 1010 h 8524"/>
                <a:gd name="T22" fmla="*/ 1 w 8633"/>
                <a:gd name="T23" fmla="*/ 966 h 8524"/>
                <a:gd name="T24" fmla="*/ 17 w 8633"/>
                <a:gd name="T25" fmla="*/ 919 h 8524"/>
                <a:gd name="T26" fmla="*/ 230 w 8633"/>
                <a:gd name="T27" fmla="*/ 684 h 8524"/>
                <a:gd name="T28" fmla="*/ 450 w 8633"/>
                <a:gd name="T29" fmla="*/ 455 h 8524"/>
                <a:gd name="T30" fmla="*/ 676 w 8633"/>
                <a:gd name="T31" fmla="*/ 233 h 8524"/>
                <a:gd name="T32" fmla="*/ 907 w 8633"/>
                <a:gd name="T33" fmla="*/ 18 h 8524"/>
                <a:gd name="T34" fmla="*/ 953 w 8633"/>
                <a:gd name="T35" fmla="*/ 1 h 8524"/>
                <a:gd name="T36" fmla="*/ 998 w 8633"/>
                <a:gd name="T37" fmla="*/ 21 h 8524"/>
                <a:gd name="T38" fmla="*/ 8610 w 8633"/>
                <a:gd name="T39" fmla="*/ 8410 h 8524"/>
                <a:gd name="T40" fmla="*/ 8608 w 8633"/>
                <a:gd name="T41" fmla="*/ 8498 h 8524"/>
                <a:gd name="T42" fmla="*/ 8520 w 8633"/>
                <a:gd name="T43" fmla="*/ 8501 h 8524"/>
                <a:gd name="T44" fmla="*/ 22 w 8633"/>
                <a:gd name="T45" fmla="*/ 1010 h 8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633" h="8524">
                  <a:moveTo>
                    <a:pt x="8605" y="8405"/>
                  </a:moveTo>
                  <a:lnTo>
                    <a:pt x="8515" y="8496"/>
                  </a:lnTo>
                  <a:lnTo>
                    <a:pt x="903" y="107"/>
                  </a:lnTo>
                  <a:lnTo>
                    <a:pt x="994" y="111"/>
                  </a:lnTo>
                  <a:lnTo>
                    <a:pt x="763" y="326"/>
                  </a:lnTo>
                  <a:lnTo>
                    <a:pt x="539" y="546"/>
                  </a:lnTo>
                  <a:lnTo>
                    <a:pt x="323" y="773"/>
                  </a:lnTo>
                  <a:lnTo>
                    <a:pt x="112" y="1005"/>
                  </a:lnTo>
                  <a:lnTo>
                    <a:pt x="107" y="914"/>
                  </a:lnTo>
                  <a:lnTo>
                    <a:pt x="8605" y="8405"/>
                  </a:lnTo>
                  <a:close/>
                  <a:moveTo>
                    <a:pt x="22" y="1010"/>
                  </a:moveTo>
                  <a:cubicBezTo>
                    <a:pt x="9" y="999"/>
                    <a:pt x="2" y="983"/>
                    <a:pt x="1" y="966"/>
                  </a:cubicBezTo>
                  <a:cubicBezTo>
                    <a:pt x="0" y="949"/>
                    <a:pt x="6" y="932"/>
                    <a:pt x="17" y="919"/>
                  </a:cubicBezTo>
                  <a:lnTo>
                    <a:pt x="230" y="684"/>
                  </a:lnTo>
                  <a:lnTo>
                    <a:pt x="450" y="455"/>
                  </a:lnTo>
                  <a:lnTo>
                    <a:pt x="676" y="233"/>
                  </a:lnTo>
                  <a:lnTo>
                    <a:pt x="907" y="18"/>
                  </a:lnTo>
                  <a:cubicBezTo>
                    <a:pt x="919" y="6"/>
                    <a:pt x="936" y="0"/>
                    <a:pt x="953" y="1"/>
                  </a:cubicBezTo>
                  <a:cubicBezTo>
                    <a:pt x="970" y="1"/>
                    <a:pt x="986" y="9"/>
                    <a:pt x="998" y="21"/>
                  </a:cubicBezTo>
                  <a:lnTo>
                    <a:pt x="8610" y="8410"/>
                  </a:lnTo>
                  <a:cubicBezTo>
                    <a:pt x="8633" y="8436"/>
                    <a:pt x="8632" y="8474"/>
                    <a:pt x="8608" y="8498"/>
                  </a:cubicBezTo>
                  <a:cubicBezTo>
                    <a:pt x="8584" y="8523"/>
                    <a:pt x="8546" y="8524"/>
                    <a:pt x="8520" y="8501"/>
                  </a:cubicBezTo>
                  <a:lnTo>
                    <a:pt x="22" y="1010"/>
                  </a:lnTo>
                  <a:close/>
                </a:path>
              </a:pathLst>
            </a:custGeom>
            <a:solidFill>
              <a:srgbClr val="FFFFFF"/>
            </a:solidFill>
            <a:ln w="1588" cap="flat">
              <a:solidFill>
                <a:srgbClr val="FFFFFF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5861050" y="1663701"/>
              <a:ext cx="723900" cy="814388"/>
            </a:xfrm>
            <a:custGeom>
              <a:avLst/>
              <a:gdLst>
                <a:gd name="T0" fmla="*/ 456 w 456"/>
                <a:gd name="T1" fmla="*/ 513 h 513"/>
                <a:gd name="T2" fmla="*/ 11 w 456"/>
                <a:gd name="T3" fmla="*/ 0 h 513"/>
                <a:gd name="T4" fmla="*/ 0 w 456"/>
                <a:gd name="T5" fmla="*/ 10 h 513"/>
                <a:gd name="T6" fmla="*/ 456 w 456"/>
                <a:gd name="T7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6" h="513">
                  <a:moveTo>
                    <a:pt x="456" y="513"/>
                  </a:moveTo>
                  <a:lnTo>
                    <a:pt x="11" y="0"/>
                  </a:lnTo>
                  <a:lnTo>
                    <a:pt x="0" y="10"/>
                  </a:lnTo>
                  <a:lnTo>
                    <a:pt x="456" y="513"/>
                  </a:lnTo>
                  <a:close/>
                </a:path>
              </a:pathLst>
            </a:custGeom>
            <a:solidFill>
              <a:srgbClr val="C05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2"/>
            <p:cNvSpPr>
              <a:spLocks noEditPoints="1"/>
            </p:cNvSpPr>
            <p:nvPr/>
          </p:nvSpPr>
          <p:spPr bwMode="auto">
            <a:xfrm>
              <a:off x="5854700" y="1657351"/>
              <a:ext cx="738187" cy="827088"/>
            </a:xfrm>
            <a:custGeom>
              <a:avLst/>
              <a:gdLst>
                <a:gd name="T0" fmla="*/ 7724 w 7748"/>
                <a:gd name="T1" fmla="*/ 8579 h 8693"/>
                <a:gd name="T2" fmla="*/ 7628 w 7748"/>
                <a:gd name="T3" fmla="*/ 8664 h 8693"/>
                <a:gd name="T4" fmla="*/ 205 w 7748"/>
                <a:gd name="T5" fmla="*/ 107 h 8693"/>
                <a:gd name="T6" fmla="*/ 296 w 7748"/>
                <a:gd name="T7" fmla="*/ 113 h 8693"/>
                <a:gd name="T8" fmla="*/ 107 w 7748"/>
                <a:gd name="T9" fmla="*/ 280 h 8693"/>
                <a:gd name="T10" fmla="*/ 112 w 7748"/>
                <a:gd name="T11" fmla="*/ 189 h 8693"/>
                <a:gd name="T12" fmla="*/ 7724 w 7748"/>
                <a:gd name="T13" fmla="*/ 8579 h 8693"/>
                <a:gd name="T14" fmla="*/ 17 w 7748"/>
                <a:gd name="T15" fmla="*/ 275 h 8693"/>
                <a:gd name="T16" fmla="*/ 0 w 7748"/>
                <a:gd name="T17" fmla="*/ 229 h 8693"/>
                <a:gd name="T18" fmla="*/ 22 w 7748"/>
                <a:gd name="T19" fmla="*/ 184 h 8693"/>
                <a:gd name="T20" fmla="*/ 211 w 7748"/>
                <a:gd name="T21" fmla="*/ 17 h 8693"/>
                <a:gd name="T22" fmla="*/ 257 w 7748"/>
                <a:gd name="T23" fmla="*/ 1 h 8693"/>
                <a:gd name="T24" fmla="*/ 302 w 7748"/>
                <a:gd name="T25" fmla="*/ 23 h 8693"/>
                <a:gd name="T26" fmla="*/ 7725 w 7748"/>
                <a:gd name="T27" fmla="*/ 8580 h 8693"/>
                <a:gd name="T28" fmla="*/ 7719 w 7748"/>
                <a:gd name="T29" fmla="*/ 8669 h 8693"/>
                <a:gd name="T30" fmla="*/ 7629 w 7748"/>
                <a:gd name="T31" fmla="*/ 8665 h 8693"/>
                <a:gd name="T32" fmla="*/ 17 w 7748"/>
                <a:gd name="T33" fmla="*/ 275 h 8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748" h="8693">
                  <a:moveTo>
                    <a:pt x="7724" y="8579"/>
                  </a:moveTo>
                  <a:lnTo>
                    <a:pt x="7628" y="8664"/>
                  </a:lnTo>
                  <a:lnTo>
                    <a:pt x="205" y="107"/>
                  </a:lnTo>
                  <a:lnTo>
                    <a:pt x="296" y="113"/>
                  </a:lnTo>
                  <a:lnTo>
                    <a:pt x="107" y="280"/>
                  </a:lnTo>
                  <a:lnTo>
                    <a:pt x="112" y="189"/>
                  </a:lnTo>
                  <a:lnTo>
                    <a:pt x="7724" y="8579"/>
                  </a:lnTo>
                  <a:close/>
                  <a:moveTo>
                    <a:pt x="17" y="275"/>
                  </a:moveTo>
                  <a:cubicBezTo>
                    <a:pt x="6" y="263"/>
                    <a:pt x="0" y="246"/>
                    <a:pt x="0" y="229"/>
                  </a:cubicBezTo>
                  <a:cubicBezTo>
                    <a:pt x="1" y="212"/>
                    <a:pt x="9" y="196"/>
                    <a:pt x="22" y="184"/>
                  </a:cubicBezTo>
                  <a:lnTo>
                    <a:pt x="211" y="17"/>
                  </a:lnTo>
                  <a:cubicBezTo>
                    <a:pt x="224" y="6"/>
                    <a:pt x="240" y="0"/>
                    <a:pt x="257" y="1"/>
                  </a:cubicBezTo>
                  <a:cubicBezTo>
                    <a:pt x="274" y="2"/>
                    <a:pt x="290" y="10"/>
                    <a:pt x="302" y="23"/>
                  </a:cubicBezTo>
                  <a:lnTo>
                    <a:pt x="7725" y="8580"/>
                  </a:lnTo>
                  <a:cubicBezTo>
                    <a:pt x="7748" y="8606"/>
                    <a:pt x="7745" y="8646"/>
                    <a:pt x="7719" y="8669"/>
                  </a:cubicBezTo>
                  <a:cubicBezTo>
                    <a:pt x="7693" y="8693"/>
                    <a:pt x="7653" y="8691"/>
                    <a:pt x="7629" y="8665"/>
                  </a:cubicBezTo>
                  <a:lnTo>
                    <a:pt x="17" y="275"/>
                  </a:lnTo>
                  <a:close/>
                </a:path>
              </a:pathLst>
            </a:custGeom>
            <a:solidFill>
              <a:srgbClr val="FFFFFF"/>
            </a:solidFill>
            <a:ln w="1588" cap="flat">
              <a:solidFill>
                <a:srgbClr val="FFFFFF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5875338" y="1423988"/>
              <a:ext cx="706437" cy="1030288"/>
            </a:xfrm>
            <a:custGeom>
              <a:avLst/>
              <a:gdLst>
                <a:gd name="T0" fmla="*/ 7423 w 7423"/>
                <a:gd name="T1" fmla="*/ 10813 h 10813"/>
                <a:gd name="T2" fmla="*/ 4045 w 7423"/>
                <a:gd name="T3" fmla="*/ 0 h 10813"/>
                <a:gd name="T4" fmla="*/ 0 w 7423"/>
                <a:gd name="T5" fmla="*/ 2256 h 10813"/>
                <a:gd name="T6" fmla="*/ 7423 w 7423"/>
                <a:gd name="T7" fmla="*/ 10813 h 10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23" h="10813">
                  <a:moveTo>
                    <a:pt x="7423" y="10813"/>
                  </a:moveTo>
                  <a:lnTo>
                    <a:pt x="4045" y="0"/>
                  </a:lnTo>
                  <a:cubicBezTo>
                    <a:pt x="2555" y="466"/>
                    <a:pt x="1178" y="1234"/>
                    <a:pt x="0" y="2256"/>
                  </a:cubicBezTo>
                  <a:lnTo>
                    <a:pt x="7423" y="10813"/>
                  </a:lnTo>
                  <a:close/>
                </a:path>
              </a:pathLst>
            </a:custGeom>
            <a:solidFill>
              <a:srgbClr val="4BACC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4"/>
            <p:cNvSpPr>
              <a:spLocks noEditPoints="1"/>
            </p:cNvSpPr>
            <p:nvPr/>
          </p:nvSpPr>
          <p:spPr bwMode="auto">
            <a:xfrm>
              <a:off x="5868988" y="1417638"/>
              <a:ext cx="720725" cy="1042988"/>
            </a:xfrm>
            <a:custGeom>
              <a:avLst/>
              <a:gdLst>
                <a:gd name="T0" fmla="*/ 7537 w 7559"/>
                <a:gd name="T1" fmla="*/ 10838 h 10950"/>
                <a:gd name="T2" fmla="*/ 7427 w 7559"/>
                <a:gd name="T3" fmla="*/ 10899 h 10950"/>
                <a:gd name="T4" fmla="*/ 4049 w 7559"/>
                <a:gd name="T5" fmla="*/ 86 h 10950"/>
                <a:gd name="T6" fmla="*/ 4130 w 7559"/>
                <a:gd name="T7" fmla="*/ 127 h 10950"/>
                <a:gd name="T8" fmla="*/ 3852 w 7559"/>
                <a:gd name="T9" fmla="*/ 218 h 10950"/>
                <a:gd name="T10" fmla="*/ 3579 w 7559"/>
                <a:gd name="T11" fmla="*/ 316 h 10950"/>
                <a:gd name="T12" fmla="*/ 3307 w 7559"/>
                <a:gd name="T13" fmla="*/ 420 h 10950"/>
                <a:gd name="T14" fmla="*/ 3040 w 7559"/>
                <a:gd name="T15" fmla="*/ 531 h 10950"/>
                <a:gd name="T16" fmla="*/ 2776 w 7559"/>
                <a:gd name="T17" fmla="*/ 649 h 10950"/>
                <a:gd name="T18" fmla="*/ 2514 w 7559"/>
                <a:gd name="T19" fmla="*/ 773 h 10950"/>
                <a:gd name="T20" fmla="*/ 2255 w 7559"/>
                <a:gd name="T21" fmla="*/ 905 h 10950"/>
                <a:gd name="T22" fmla="*/ 2001 w 7559"/>
                <a:gd name="T23" fmla="*/ 1043 h 10950"/>
                <a:gd name="T24" fmla="*/ 1750 w 7559"/>
                <a:gd name="T25" fmla="*/ 1186 h 10950"/>
                <a:gd name="T26" fmla="*/ 1504 w 7559"/>
                <a:gd name="T27" fmla="*/ 1337 h 10950"/>
                <a:gd name="T28" fmla="*/ 1260 w 7559"/>
                <a:gd name="T29" fmla="*/ 1494 h 10950"/>
                <a:gd name="T30" fmla="*/ 1020 w 7559"/>
                <a:gd name="T31" fmla="*/ 1657 h 10950"/>
                <a:gd name="T32" fmla="*/ 786 w 7559"/>
                <a:gd name="T33" fmla="*/ 1826 h 10950"/>
                <a:gd name="T34" fmla="*/ 555 w 7559"/>
                <a:gd name="T35" fmla="*/ 2002 h 10950"/>
                <a:gd name="T36" fmla="*/ 328 w 7559"/>
                <a:gd name="T37" fmla="*/ 2183 h 10950"/>
                <a:gd name="T38" fmla="*/ 107 w 7559"/>
                <a:gd name="T39" fmla="*/ 2371 h 10950"/>
                <a:gd name="T40" fmla="*/ 114 w 7559"/>
                <a:gd name="T41" fmla="*/ 2281 h 10950"/>
                <a:gd name="T42" fmla="*/ 7537 w 7559"/>
                <a:gd name="T43" fmla="*/ 10838 h 10950"/>
                <a:gd name="T44" fmla="*/ 17 w 7559"/>
                <a:gd name="T45" fmla="*/ 2364 h 10950"/>
                <a:gd name="T46" fmla="*/ 2 w 7559"/>
                <a:gd name="T47" fmla="*/ 2318 h 10950"/>
                <a:gd name="T48" fmla="*/ 24 w 7559"/>
                <a:gd name="T49" fmla="*/ 2274 h 10950"/>
                <a:gd name="T50" fmla="*/ 249 w 7559"/>
                <a:gd name="T51" fmla="*/ 2083 h 10950"/>
                <a:gd name="T52" fmla="*/ 478 w 7559"/>
                <a:gd name="T53" fmla="*/ 1901 h 10950"/>
                <a:gd name="T54" fmla="*/ 711 w 7559"/>
                <a:gd name="T55" fmla="*/ 1723 h 10950"/>
                <a:gd name="T56" fmla="*/ 948 w 7559"/>
                <a:gd name="T57" fmla="*/ 1552 h 10950"/>
                <a:gd name="T58" fmla="*/ 1191 w 7559"/>
                <a:gd name="T59" fmla="*/ 1387 h 10950"/>
                <a:gd name="T60" fmla="*/ 1437 w 7559"/>
                <a:gd name="T61" fmla="*/ 1228 h 10950"/>
                <a:gd name="T62" fmla="*/ 1687 w 7559"/>
                <a:gd name="T63" fmla="*/ 1075 h 10950"/>
                <a:gd name="T64" fmla="*/ 1940 w 7559"/>
                <a:gd name="T65" fmla="*/ 930 h 10950"/>
                <a:gd name="T66" fmla="*/ 2197 w 7559"/>
                <a:gd name="T67" fmla="*/ 790 h 10950"/>
                <a:gd name="T68" fmla="*/ 2459 w 7559"/>
                <a:gd name="T69" fmla="*/ 658 h 10950"/>
                <a:gd name="T70" fmla="*/ 2723 w 7559"/>
                <a:gd name="T71" fmla="*/ 532 h 10950"/>
                <a:gd name="T72" fmla="*/ 2991 w 7559"/>
                <a:gd name="T73" fmla="*/ 412 h 10950"/>
                <a:gd name="T74" fmla="*/ 3261 w 7559"/>
                <a:gd name="T75" fmla="*/ 301 h 10950"/>
                <a:gd name="T76" fmla="*/ 3536 w 7559"/>
                <a:gd name="T77" fmla="*/ 195 h 10950"/>
                <a:gd name="T78" fmla="*/ 3813 w 7559"/>
                <a:gd name="T79" fmla="*/ 97 h 10950"/>
                <a:gd name="T80" fmla="*/ 4091 w 7559"/>
                <a:gd name="T81" fmla="*/ 6 h 10950"/>
                <a:gd name="T82" fmla="*/ 4140 w 7559"/>
                <a:gd name="T83" fmla="*/ 10 h 10950"/>
                <a:gd name="T84" fmla="*/ 4172 w 7559"/>
                <a:gd name="T85" fmla="*/ 47 h 10950"/>
                <a:gd name="T86" fmla="*/ 7550 w 7559"/>
                <a:gd name="T87" fmla="*/ 10860 h 10950"/>
                <a:gd name="T88" fmla="*/ 7520 w 7559"/>
                <a:gd name="T89" fmla="*/ 10935 h 10950"/>
                <a:gd name="T90" fmla="*/ 7440 w 7559"/>
                <a:gd name="T91" fmla="*/ 10921 h 10950"/>
                <a:gd name="T92" fmla="*/ 17 w 7559"/>
                <a:gd name="T93" fmla="*/ 2364 h 10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559" h="10950">
                  <a:moveTo>
                    <a:pt x="7537" y="10838"/>
                  </a:moveTo>
                  <a:lnTo>
                    <a:pt x="7427" y="10899"/>
                  </a:lnTo>
                  <a:lnTo>
                    <a:pt x="4049" y="86"/>
                  </a:lnTo>
                  <a:lnTo>
                    <a:pt x="4130" y="127"/>
                  </a:lnTo>
                  <a:lnTo>
                    <a:pt x="3852" y="218"/>
                  </a:lnTo>
                  <a:lnTo>
                    <a:pt x="3579" y="316"/>
                  </a:lnTo>
                  <a:lnTo>
                    <a:pt x="3307" y="420"/>
                  </a:lnTo>
                  <a:lnTo>
                    <a:pt x="3040" y="531"/>
                  </a:lnTo>
                  <a:lnTo>
                    <a:pt x="2776" y="649"/>
                  </a:lnTo>
                  <a:lnTo>
                    <a:pt x="2514" y="773"/>
                  </a:lnTo>
                  <a:lnTo>
                    <a:pt x="2255" y="905"/>
                  </a:lnTo>
                  <a:lnTo>
                    <a:pt x="2001" y="1043"/>
                  </a:lnTo>
                  <a:lnTo>
                    <a:pt x="1750" y="1186"/>
                  </a:lnTo>
                  <a:lnTo>
                    <a:pt x="1504" y="1337"/>
                  </a:lnTo>
                  <a:lnTo>
                    <a:pt x="1260" y="1494"/>
                  </a:lnTo>
                  <a:lnTo>
                    <a:pt x="1020" y="1657"/>
                  </a:lnTo>
                  <a:lnTo>
                    <a:pt x="786" y="1826"/>
                  </a:lnTo>
                  <a:lnTo>
                    <a:pt x="555" y="2002"/>
                  </a:lnTo>
                  <a:lnTo>
                    <a:pt x="328" y="2183"/>
                  </a:lnTo>
                  <a:lnTo>
                    <a:pt x="107" y="2371"/>
                  </a:lnTo>
                  <a:lnTo>
                    <a:pt x="114" y="2281"/>
                  </a:lnTo>
                  <a:lnTo>
                    <a:pt x="7537" y="10838"/>
                  </a:lnTo>
                  <a:close/>
                  <a:moveTo>
                    <a:pt x="17" y="2364"/>
                  </a:moveTo>
                  <a:cubicBezTo>
                    <a:pt x="6" y="2351"/>
                    <a:pt x="0" y="2335"/>
                    <a:pt x="2" y="2318"/>
                  </a:cubicBezTo>
                  <a:cubicBezTo>
                    <a:pt x="3" y="2301"/>
                    <a:pt x="11" y="2285"/>
                    <a:pt x="24" y="2274"/>
                  </a:cubicBezTo>
                  <a:lnTo>
                    <a:pt x="249" y="2083"/>
                  </a:lnTo>
                  <a:lnTo>
                    <a:pt x="478" y="1901"/>
                  </a:lnTo>
                  <a:lnTo>
                    <a:pt x="711" y="1723"/>
                  </a:lnTo>
                  <a:lnTo>
                    <a:pt x="948" y="1552"/>
                  </a:lnTo>
                  <a:lnTo>
                    <a:pt x="1191" y="1387"/>
                  </a:lnTo>
                  <a:lnTo>
                    <a:pt x="1437" y="1228"/>
                  </a:lnTo>
                  <a:lnTo>
                    <a:pt x="1687" y="1075"/>
                  </a:lnTo>
                  <a:lnTo>
                    <a:pt x="1940" y="930"/>
                  </a:lnTo>
                  <a:lnTo>
                    <a:pt x="2197" y="790"/>
                  </a:lnTo>
                  <a:lnTo>
                    <a:pt x="2459" y="658"/>
                  </a:lnTo>
                  <a:lnTo>
                    <a:pt x="2723" y="532"/>
                  </a:lnTo>
                  <a:lnTo>
                    <a:pt x="2991" y="412"/>
                  </a:lnTo>
                  <a:lnTo>
                    <a:pt x="3261" y="301"/>
                  </a:lnTo>
                  <a:lnTo>
                    <a:pt x="3536" y="195"/>
                  </a:lnTo>
                  <a:lnTo>
                    <a:pt x="3813" y="97"/>
                  </a:lnTo>
                  <a:lnTo>
                    <a:pt x="4091" y="6"/>
                  </a:lnTo>
                  <a:cubicBezTo>
                    <a:pt x="4107" y="0"/>
                    <a:pt x="4125" y="2"/>
                    <a:pt x="4140" y="10"/>
                  </a:cubicBezTo>
                  <a:cubicBezTo>
                    <a:pt x="4155" y="17"/>
                    <a:pt x="4166" y="31"/>
                    <a:pt x="4172" y="47"/>
                  </a:cubicBezTo>
                  <a:lnTo>
                    <a:pt x="7550" y="10860"/>
                  </a:lnTo>
                  <a:cubicBezTo>
                    <a:pt x="7559" y="10889"/>
                    <a:pt x="7546" y="10921"/>
                    <a:pt x="7520" y="10935"/>
                  </a:cubicBezTo>
                  <a:cubicBezTo>
                    <a:pt x="7493" y="10950"/>
                    <a:pt x="7460" y="10944"/>
                    <a:pt x="7440" y="10921"/>
                  </a:cubicBezTo>
                  <a:lnTo>
                    <a:pt x="17" y="2364"/>
                  </a:lnTo>
                  <a:close/>
                </a:path>
              </a:pathLst>
            </a:custGeom>
            <a:solidFill>
              <a:srgbClr val="FFFFFF"/>
            </a:solidFill>
            <a:ln w="1588" cap="flat">
              <a:solidFill>
                <a:srgbClr val="FFFFFF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5"/>
            <p:cNvSpPr>
              <a:spLocks/>
            </p:cNvSpPr>
            <p:nvPr/>
          </p:nvSpPr>
          <p:spPr bwMode="auto">
            <a:xfrm>
              <a:off x="6281738" y="1381126"/>
              <a:ext cx="322262" cy="1076325"/>
            </a:xfrm>
            <a:custGeom>
              <a:avLst/>
              <a:gdLst>
                <a:gd name="T0" fmla="*/ 3379 w 3379"/>
                <a:gd name="T1" fmla="*/ 11296 h 11296"/>
                <a:gd name="T2" fmla="*/ 2524 w 3379"/>
                <a:gd name="T3" fmla="*/ 0 h 11296"/>
                <a:gd name="T4" fmla="*/ 0 w 3379"/>
                <a:gd name="T5" fmla="*/ 484 h 11296"/>
                <a:gd name="T6" fmla="*/ 3379 w 3379"/>
                <a:gd name="T7" fmla="*/ 11296 h 11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79" h="11296">
                  <a:moveTo>
                    <a:pt x="3379" y="11296"/>
                  </a:moveTo>
                  <a:lnTo>
                    <a:pt x="2524" y="0"/>
                  </a:lnTo>
                  <a:cubicBezTo>
                    <a:pt x="1667" y="65"/>
                    <a:pt x="820" y="227"/>
                    <a:pt x="0" y="484"/>
                  </a:cubicBezTo>
                  <a:lnTo>
                    <a:pt x="3379" y="11296"/>
                  </a:lnTo>
                  <a:close/>
                </a:path>
              </a:pathLst>
            </a:custGeom>
            <a:solidFill>
              <a:srgbClr val="F79628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6"/>
            <p:cNvSpPr>
              <a:spLocks noEditPoints="1"/>
            </p:cNvSpPr>
            <p:nvPr/>
          </p:nvSpPr>
          <p:spPr bwMode="auto">
            <a:xfrm>
              <a:off x="6275388" y="1374776"/>
              <a:ext cx="334962" cy="1089025"/>
            </a:xfrm>
            <a:custGeom>
              <a:avLst/>
              <a:gdLst>
                <a:gd name="T0" fmla="*/ 3507 w 3512"/>
                <a:gd name="T1" fmla="*/ 11342 h 11430"/>
                <a:gd name="T2" fmla="*/ 3382 w 3512"/>
                <a:gd name="T3" fmla="*/ 11366 h 11430"/>
                <a:gd name="T4" fmla="*/ 2527 w 3512"/>
                <a:gd name="T5" fmla="*/ 70 h 11430"/>
                <a:gd name="T6" fmla="*/ 2596 w 3512"/>
                <a:gd name="T7" fmla="*/ 129 h 11430"/>
                <a:gd name="T8" fmla="*/ 2275 w 3512"/>
                <a:gd name="T9" fmla="*/ 158 h 11430"/>
                <a:gd name="T10" fmla="*/ 1957 w 3512"/>
                <a:gd name="T11" fmla="*/ 196 h 11430"/>
                <a:gd name="T12" fmla="*/ 1641 w 3512"/>
                <a:gd name="T13" fmla="*/ 243 h 11430"/>
                <a:gd name="T14" fmla="*/ 1326 w 3512"/>
                <a:gd name="T15" fmla="*/ 298 h 11430"/>
                <a:gd name="T16" fmla="*/ 1012 w 3512"/>
                <a:gd name="T17" fmla="*/ 363 h 11430"/>
                <a:gd name="T18" fmla="*/ 701 w 3512"/>
                <a:gd name="T19" fmla="*/ 437 h 11430"/>
                <a:gd name="T20" fmla="*/ 392 w 3512"/>
                <a:gd name="T21" fmla="*/ 519 h 11430"/>
                <a:gd name="T22" fmla="*/ 85 w 3512"/>
                <a:gd name="T23" fmla="*/ 611 h 11430"/>
                <a:gd name="T24" fmla="*/ 128 w 3512"/>
                <a:gd name="T25" fmla="*/ 530 h 11430"/>
                <a:gd name="T26" fmla="*/ 3507 w 3512"/>
                <a:gd name="T27" fmla="*/ 11342 h 11430"/>
                <a:gd name="T28" fmla="*/ 5 w 3512"/>
                <a:gd name="T29" fmla="*/ 569 h 11430"/>
                <a:gd name="T30" fmla="*/ 10 w 3512"/>
                <a:gd name="T31" fmla="*/ 519 h 11430"/>
                <a:gd name="T32" fmla="*/ 48 w 3512"/>
                <a:gd name="T33" fmla="*/ 488 h 11430"/>
                <a:gd name="T34" fmla="*/ 359 w 3512"/>
                <a:gd name="T35" fmla="*/ 396 h 11430"/>
                <a:gd name="T36" fmla="*/ 672 w 3512"/>
                <a:gd name="T37" fmla="*/ 312 h 11430"/>
                <a:gd name="T38" fmla="*/ 987 w 3512"/>
                <a:gd name="T39" fmla="*/ 238 h 11430"/>
                <a:gd name="T40" fmla="*/ 1303 w 3512"/>
                <a:gd name="T41" fmla="*/ 172 h 11430"/>
                <a:gd name="T42" fmla="*/ 1622 w 3512"/>
                <a:gd name="T43" fmla="*/ 116 h 11430"/>
                <a:gd name="T44" fmla="*/ 1942 w 3512"/>
                <a:gd name="T45" fmla="*/ 69 h 11430"/>
                <a:gd name="T46" fmla="*/ 2264 w 3512"/>
                <a:gd name="T47" fmla="*/ 31 h 11430"/>
                <a:gd name="T48" fmla="*/ 2585 w 3512"/>
                <a:gd name="T49" fmla="*/ 2 h 11430"/>
                <a:gd name="T50" fmla="*/ 2632 w 3512"/>
                <a:gd name="T51" fmla="*/ 17 h 11430"/>
                <a:gd name="T52" fmla="*/ 2654 w 3512"/>
                <a:gd name="T53" fmla="*/ 61 h 11430"/>
                <a:gd name="T54" fmla="*/ 3509 w 3512"/>
                <a:gd name="T55" fmla="*/ 11357 h 11430"/>
                <a:gd name="T56" fmla="*/ 3458 w 3512"/>
                <a:gd name="T57" fmla="*/ 11424 h 11430"/>
                <a:gd name="T58" fmla="*/ 3384 w 3512"/>
                <a:gd name="T59" fmla="*/ 11381 h 11430"/>
                <a:gd name="T60" fmla="*/ 5 w 3512"/>
                <a:gd name="T61" fmla="*/ 569 h 1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512" h="11430">
                  <a:moveTo>
                    <a:pt x="3507" y="11342"/>
                  </a:moveTo>
                  <a:lnTo>
                    <a:pt x="3382" y="11366"/>
                  </a:lnTo>
                  <a:lnTo>
                    <a:pt x="2527" y="70"/>
                  </a:lnTo>
                  <a:lnTo>
                    <a:pt x="2596" y="129"/>
                  </a:lnTo>
                  <a:lnTo>
                    <a:pt x="2275" y="158"/>
                  </a:lnTo>
                  <a:lnTo>
                    <a:pt x="1957" y="196"/>
                  </a:lnTo>
                  <a:lnTo>
                    <a:pt x="1641" y="243"/>
                  </a:lnTo>
                  <a:lnTo>
                    <a:pt x="1326" y="298"/>
                  </a:lnTo>
                  <a:lnTo>
                    <a:pt x="1012" y="363"/>
                  </a:lnTo>
                  <a:lnTo>
                    <a:pt x="701" y="437"/>
                  </a:lnTo>
                  <a:lnTo>
                    <a:pt x="392" y="519"/>
                  </a:lnTo>
                  <a:lnTo>
                    <a:pt x="85" y="611"/>
                  </a:lnTo>
                  <a:lnTo>
                    <a:pt x="128" y="530"/>
                  </a:lnTo>
                  <a:lnTo>
                    <a:pt x="3507" y="11342"/>
                  </a:lnTo>
                  <a:close/>
                  <a:moveTo>
                    <a:pt x="5" y="569"/>
                  </a:moveTo>
                  <a:cubicBezTo>
                    <a:pt x="0" y="552"/>
                    <a:pt x="2" y="535"/>
                    <a:pt x="10" y="519"/>
                  </a:cubicBezTo>
                  <a:cubicBezTo>
                    <a:pt x="18" y="504"/>
                    <a:pt x="32" y="493"/>
                    <a:pt x="48" y="488"/>
                  </a:cubicBezTo>
                  <a:lnTo>
                    <a:pt x="359" y="396"/>
                  </a:lnTo>
                  <a:lnTo>
                    <a:pt x="672" y="312"/>
                  </a:lnTo>
                  <a:lnTo>
                    <a:pt x="987" y="238"/>
                  </a:lnTo>
                  <a:lnTo>
                    <a:pt x="1303" y="172"/>
                  </a:lnTo>
                  <a:lnTo>
                    <a:pt x="1622" y="116"/>
                  </a:lnTo>
                  <a:lnTo>
                    <a:pt x="1942" y="69"/>
                  </a:lnTo>
                  <a:lnTo>
                    <a:pt x="2264" y="31"/>
                  </a:lnTo>
                  <a:lnTo>
                    <a:pt x="2585" y="2"/>
                  </a:lnTo>
                  <a:cubicBezTo>
                    <a:pt x="2602" y="0"/>
                    <a:pt x="2619" y="6"/>
                    <a:pt x="2632" y="17"/>
                  </a:cubicBezTo>
                  <a:cubicBezTo>
                    <a:pt x="2645" y="28"/>
                    <a:pt x="2653" y="44"/>
                    <a:pt x="2654" y="61"/>
                  </a:cubicBezTo>
                  <a:lnTo>
                    <a:pt x="3509" y="11357"/>
                  </a:lnTo>
                  <a:cubicBezTo>
                    <a:pt x="3512" y="11389"/>
                    <a:pt x="3489" y="11418"/>
                    <a:pt x="3458" y="11424"/>
                  </a:cubicBezTo>
                  <a:cubicBezTo>
                    <a:pt x="3426" y="11430"/>
                    <a:pt x="3394" y="11412"/>
                    <a:pt x="3384" y="11381"/>
                  </a:cubicBezTo>
                  <a:lnTo>
                    <a:pt x="5" y="569"/>
                  </a:lnTo>
                  <a:close/>
                </a:path>
              </a:pathLst>
            </a:custGeom>
            <a:solidFill>
              <a:srgbClr val="FFFFFF"/>
            </a:solidFill>
            <a:ln w="1588" cap="flat">
              <a:solidFill>
                <a:srgbClr val="FFFFFF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17"/>
            <p:cNvSpPr>
              <a:spLocks/>
            </p:cNvSpPr>
            <p:nvPr/>
          </p:nvSpPr>
          <p:spPr bwMode="auto">
            <a:xfrm>
              <a:off x="6530975" y="1377951"/>
              <a:ext cx="80962" cy="1077913"/>
            </a:xfrm>
            <a:custGeom>
              <a:avLst/>
              <a:gdLst>
                <a:gd name="T0" fmla="*/ 855 w 855"/>
                <a:gd name="T1" fmla="*/ 11329 h 11329"/>
                <a:gd name="T2" fmla="*/ 855 w 855"/>
                <a:gd name="T3" fmla="*/ 0 h 11329"/>
                <a:gd name="T4" fmla="*/ 0 w 855"/>
                <a:gd name="T5" fmla="*/ 33 h 11329"/>
                <a:gd name="T6" fmla="*/ 855 w 855"/>
                <a:gd name="T7" fmla="*/ 11329 h 11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5" h="11329">
                  <a:moveTo>
                    <a:pt x="855" y="11329"/>
                  </a:moveTo>
                  <a:lnTo>
                    <a:pt x="855" y="0"/>
                  </a:lnTo>
                  <a:cubicBezTo>
                    <a:pt x="570" y="0"/>
                    <a:pt x="284" y="11"/>
                    <a:pt x="0" y="33"/>
                  </a:cubicBezTo>
                  <a:lnTo>
                    <a:pt x="855" y="11329"/>
                  </a:lnTo>
                  <a:close/>
                </a:path>
              </a:pathLst>
            </a:custGeom>
            <a:solidFill>
              <a:srgbClr val="845C8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18"/>
            <p:cNvSpPr>
              <a:spLocks noEditPoints="1"/>
            </p:cNvSpPr>
            <p:nvPr/>
          </p:nvSpPr>
          <p:spPr bwMode="auto">
            <a:xfrm>
              <a:off x="6524625" y="1371601"/>
              <a:ext cx="93662" cy="1090613"/>
            </a:xfrm>
            <a:custGeom>
              <a:avLst/>
              <a:gdLst>
                <a:gd name="T0" fmla="*/ 984 w 984"/>
                <a:gd name="T1" fmla="*/ 11389 h 11459"/>
                <a:gd name="T2" fmla="*/ 856 w 984"/>
                <a:gd name="T3" fmla="*/ 11393 h 11459"/>
                <a:gd name="T4" fmla="*/ 856 w 984"/>
                <a:gd name="T5" fmla="*/ 64 h 11459"/>
                <a:gd name="T6" fmla="*/ 922 w 984"/>
                <a:gd name="T7" fmla="*/ 128 h 11459"/>
                <a:gd name="T8" fmla="*/ 494 w 984"/>
                <a:gd name="T9" fmla="*/ 136 h 11459"/>
                <a:gd name="T10" fmla="*/ 69 w 984"/>
                <a:gd name="T11" fmla="*/ 161 h 11459"/>
                <a:gd name="T12" fmla="*/ 129 w 984"/>
                <a:gd name="T13" fmla="*/ 93 h 11459"/>
                <a:gd name="T14" fmla="*/ 984 w 984"/>
                <a:gd name="T15" fmla="*/ 11389 h 11459"/>
                <a:gd name="T16" fmla="*/ 2 w 984"/>
                <a:gd name="T17" fmla="*/ 102 h 11459"/>
                <a:gd name="T18" fmla="*/ 17 w 984"/>
                <a:gd name="T19" fmla="*/ 55 h 11459"/>
                <a:gd name="T20" fmla="*/ 62 w 984"/>
                <a:gd name="T21" fmla="*/ 34 h 11459"/>
                <a:gd name="T22" fmla="*/ 491 w 984"/>
                <a:gd name="T23" fmla="*/ 8 h 11459"/>
                <a:gd name="T24" fmla="*/ 919 w 984"/>
                <a:gd name="T25" fmla="*/ 0 h 11459"/>
                <a:gd name="T26" fmla="*/ 965 w 984"/>
                <a:gd name="T27" fmla="*/ 19 h 11459"/>
                <a:gd name="T28" fmla="*/ 984 w 984"/>
                <a:gd name="T29" fmla="*/ 64 h 11459"/>
                <a:gd name="T30" fmla="*/ 984 w 984"/>
                <a:gd name="T31" fmla="*/ 11393 h 11459"/>
                <a:gd name="T32" fmla="*/ 923 w 984"/>
                <a:gd name="T33" fmla="*/ 11457 h 11459"/>
                <a:gd name="T34" fmla="*/ 857 w 984"/>
                <a:gd name="T35" fmla="*/ 11398 h 11459"/>
                <a:gd name="T36" fmla="*/ 2 w 984"/>
                <a:gd name="T37" fmla="*/ 102 h 11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84" h="11459">
                  <a:moveTo>
                    <a:pt x="984" y="11389"/>
                  </a:moveTo>
                  <a:lnTo>
                    <a:pt x="856" y="11393"/>
                  </a:lnTo>
                  <a:lnTo>
                    <a:pt x="856" y="64"/>
                  </a:lnTo>
                  <a:lnTo>
                    <a:pt x="922" y="128"/>
                  </a:lnTo>
                  <a:lnTo>
                    <a:pt x="494" y="136"/>
                  </a:lnTo>
                  <a:lnTo>
                    <a:pt x="69" y="161"/>
                  </a:lnTo>
                  <a:lnTo>
                    <a:pt x="129" y="93"/>
                  </a:lnTo>
                  <a:lnTo>
                    <a:pt x="984" y="11389"/>
                  </a:lnTo>
                  <a:close/>
                  <a:moveTo>
                    <a:pt x="2" y="102"/>
                  </a:moveTo>
                  <a:cubicBezTo>
                    <a:pt x="0" y="85"/>
                    <a:pt x="6" y="68"/>
                    <a:pt x="17" y="55"/>
                  </a:cubicBezTo>
                  <a:cubicBezTo>
                    <a:pt x="29" y="42"/>
                    <a:pt x="45" y="35"/>
                    <a:pt x="62" y="34"/>
                  </a:cubicBezTo>
                  <a:lnTo>
                    <a:pt x="491" y="8"/>
                  </a:lnTo>
                  <a:lnTo>
                    <a:pt x="919" y="0"/>
                  </a:lnTo>
                  <a:cubicBezTo>
                    <a:pt x="936" y="0"/>
                    <a:pt x="953" y="7"/>
                    <a:pt x="965" y="19"/>
                  </a:cubicBezTo>
                  <a:cubicBezTo>
                    <a:pt x="978" y="31"/>
                    <a:pt x="984" y="47"/>
                    <a:pt x="984" y="64"/>
                  </a:cubicBezTo>
                  <a:lnTo>
                    <a:pt x="984" y="11393"/>
                  </a:lnTo>
                  <a:cubicBezTo>
                    <a:pt x="984" y="11428"/>
                    <a:pt x="957" y="11456"/>
                    <a:pt x="923" y="11457"/>
                  </a:cubicBezTo>
                  <a:cubicBezTo>
                    <a:pt x="889" y="11459"/>
                    <a:pt x="859" y="11433"/>
                    <a:pt x="857" y="11398"/>
                  </a:cubicBezTo>
                  <a:lnTo>
                    <a:pt x="2" y="102"/>
                  </a:lnTo>
                  <a:close/>
                </a:path>
              </a:pathLst>
            </a:custGeom>
            <a:solidFill>
              <a:srgbClr val="FFFFFF"/>
            </a:solidFill>
            <a:ln w="1588" cap="flat">
              <a:solidFill>
                <a:srgbClr val="FFFFFF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686675" y="1498601"/>
            <a:ext cx="1040613" cy="200055"/>
            <a:chOff x="7820025" y="1498601"/>
            <a:chExt cx="1040613" cy="200055"/>
          </a:xfrm>
        </p:grpSpPr>
        <p:grpSp>
          <p:nvGrpSpPr>
            <p:cNvPr id="25" name="Group 24"/>
            <p:cNvGrpSpPr/>
            <p:nvPr/>
          </p:nvGrpSpPr>
          <p:grpSpPr>
            <a:xfrm>
              <a:off x="7820025" y="1498601"/>
              <a:ext cx="1040613" cy="200055"/>
              <a:chOff x="7820025" y="1498601"/>
              <a:chExt cx="1040613" cy="200055"/>
            </a:xfrm>
          </p:grpSpPr>
          <p:sp>
            <p:nvSpPr>
              <p:cNvPr id="26" name="Freeform 20"/>
              <p:cNvSpPr>
                <a:spLocks noEditPoints="1"/>
              </p:cNvSpPr>
              <p:nvPr/>
            </p:nvSpPr>
            <p:spPr bwMode="auto">
              <a:xfrm>
                <a:off x="7820025" y="1547813"/>
                <a:ext cx="88900" cy="88900"/>
              </a:xfrm>
              <a:custGeom>
                <a:avLst/>
                <a:gdLst>
                  <a:gd name="T0" fmla="*/ 0 w 944"/>
                  <a:gd name="T1" fmla="*/ 64 h 944"/>
                  <a:gd name="T2" fmla="*/ 64 w 944"/>
                  <a:gd name="T3" fmla="*/ 0 h 944"/>
                  <a:gd name="T4" fmla="*/ 880 w 944"/>
                  <a:gd name="T5" fmla="*/ 0 h 944"/>
                  <a:gd name="T6" fmla="*/ 944 w 944"/>
                  <a:gd name="T7" fmla="*/ 64 h 944"/>
                  <a:gd name="T8" fmla="*/ 944 w 944"/>
                  <a:gd name="T9" fmla="*/ 880 h 944"/>
                  <a:gd name="T10" fmla="*/ 880 w 944"/>
                  <a:gd name="T11" fmla="*/ 944 h 944"/>
                  <a:gd name="T12" fmla="*/ 64 w 944"/>
                  <a:gd name="T13" fmla="*/ 944 h 944"/>
                  <a:gd name="T14" fmla="*/ 0 w 944"/>
                  <a:gd name="T15" fmla="*/ 880 h 944"/>
                  <a:gd name="T16" fmla="*/ 0 w 944"/>
                  <a:gd name="T17" fmla="*/ 64 h 944"/>
                  <a:gd name="T18" fmla="*/ 128 w 944"/>
                  <a:gd name="T19" fmla="*/ 880 h 944"/>
                  <a:gd name="T20" fmla="*/ 64 w 944"/>
                  <a:gd name="T21" fmla="*/ 816 h 944"/>
                  <a:gd name="T22" fmla="*/ 880 w 944"/>
                  <a:gd name="T23" fmla="*/ 816 h 944"/>
                  <a:gd name="T24" fmla="*/ 816 w 944"/>
                  <a:gd name="T25" fmla="*/ 880 h 944"/>
                  <a:gd name="T26" fmla="*/ 816 w 944"/>
                  <a:gd name="T27" fmla="*/ 64 h 944"/>
                  <a:gd name="T28" fmla="*/ 880 w 944"/>
                  <a:gd name="T29" fmla="*/ 128 h 944"/>
                  <a:gd name="T30" fmla="*/ 64 w 944"/>
                  <a:gd name="T31" fmla="*/ 128 h 944"/>
                  <a:gd name="T32" fmla="*/ 128 w 944"/>
                  <a:gd name="T33" fmla="*/ 64 h 944"/>
                  <a:gd name="T34" fmla="*/ 128 w 944"/>
                  <a:gd name="T35" fmla="*/ 88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44" h="944">
                    <a:moveTo>
                      <a:pt x="0" y="64"/>
                    </a:moveTo>
                    <a:cubicBezTo>
                      <a:pt x="0" y="29"/>
                      <a:pt x="29" y="0"/>
                      <a:pt x="64" y="0"/>
                    </a:cubicBezTo>
                    <a:lnTo>
                      <a:pt x="880" y="0"/>
                    </a:lnTo>
                    <a:cubicBezTo>
                      <a:pt x="916" y="0"/>
                      <a:pt x="944" y="29"/>
                      <a:pt x="944" y="64"/>
                    </a:cubicBezTo>
                    <a:lnTo>
                      <a:pt x="944" y="880"/>
                    </a:lnTo>
                    <a:cubicBezTo>
                      <a:pt x="944" y="916"/>
                      <a:pt x="916" y="944"/>
                      <a:pt x="880" y="944"/>
                    </a:cubicBezTo>
                    <a:lnTo>
                      <a:pt x="64" y="944"/>
                    </a:lnTo>
                    <a:cubicBezTo>
                      <a:pt x="29" y="944"/>
                      <a:pt x="0" y="916"/>
                      <a:pt x="0" y="880"/>
                    </a:cubicBezTo>
                    <a:lnTo>
                      <a:pt x="0" y="64"/>
                    </a:lnTo>
                    <a:close/>
                    <a:moveTo>
                      <a:pt x="128" y="880"/>
                    </a:moveTo>
                    <a:lnTo>
                      <a:pt x="64" y="816"/>
                    </a:lnTo>
                    <a:lnTo>
                      <a:pt x="880" y="816"/>
                    </a:lnTo>
                    <a:lnTo>
                      <a:pt x="816" y="880"/>
                    </a:lnTo>
                    <a:lnTo>
                      <a:pt x="816" y="64"/>
                    </a:lnTo>
                    <a:lnTo>
                      <a:pt x="880" y="128"/>
                    </a:lnTo>
                    <a:lnTo>
                      <a:pt x="64" y="128"/>
                    </a:lnTo>
                    <a:lnTo>
                      <a:pt x="128" y="64"/>
                    </a:lnTo>
                    <a:lnTo>
                      <a:pt x="128" y="880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00">
                  <a:latin typeface="Calibri" panose="020F0502020204030204" pitchFamily="34" charset="0"/>
                </a:endParaRPr>
              </a:p>
            </p:txBody>
          </p:sp>
          <p:sp>
            <p:nvSpPr>
              <p:cNvPr id="27" name="Rectangle 21"/>
              <p:cNvSpPr>
                <a:spLocks noChangeArrowheads="1"/>
              </p:cNvSpPr>
              <p:nvPr/>
            </p:nvSpPr>
            <p:spPr bwMode="auto">
              <a:xfrm>
                <a:off x="7937500" y="1498601"/>
                <a:ext cx="923138" cy="2000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dirty="0" smtClean="0">
                    <a:ln>
                      <a:noFill/>
                    </a:ln>
                    <a:effectLst/>
                    <a:latin typeface="Calibri" panose="020F0502020204030204" pitchFamily="34" charset="0"/>
                  </a:rPr>
                  <a:t>Road biofuels</a:t>
                </a:r>
              </a:p>
            </p:txBody>
          </p:sp>
        </p:grp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7824788" y="1554163"/>
              <a:ext cx="77787" cy="7778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00">
                <a:latin typeface="Calibri" panose="020F050202020403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686675" y="1854201"/>
            <a:ext cx="1327743" cy="1620867"/>
            <a:chOff x="7820025" y="1854201"/>
            <a:chExt cx="1327743" cy="1620867"/>
          </a:xfrm>
        </p:grpSpPr>
        <p:sp>
          <p:nvSpPr>
            <p:cNvPr id="29" name="Freeform 23"/>
            <p:cNvSpPr>
              <a:spLocks noEditPoints="1"/>
            </p:cNvSpPr>
            <p:nvPr/>
          </p:nvSpPr>
          <p:spPr bwMode="auto">
            <a:xfrm>
              <a:off x="7820025" y="1901826"/>
              <a:ext cx="88900" cy="90488"/>
            </a:xfrm>
            <a:custGeom>
              <a:avLst/>
              <a:gdLst>
                <a:gd name="T0" fmla="*/ 0 w 944"/>
                <a:gd name="T1" fmla="*/ 64 h 944"/>
                <a:gd name="T2" fmla="*/ 64 w 944"/>
                <a:gd name="T3" fmla="*/ 0 h 944"/>
                <a:gd name="T4" fmla="*/ 880 w 944"/>
                <a:gd name="T5" fmla="*/ 0 h 944"/>
                <a:gd name="T6" fmla="*/ 944 w 944"/>
                <a:gd name="T7" fmla="*/ 64 h 944"/>
                <a:gd name="T8" fmla="*/ 944 w 944"/>
                <a:gd name="T9" fmla="*/ 880 h 944"/>
                <a:gd name="T10" fmla="*/ 880 w 944"/>
                <a:gd name="T11" fmla="*/ 944 h 944"/>
                <a:gd name="T12" fmla="*/ 64 w 944"/>
                <a:gd name="T13" fmla="*/ 944 h 944"/>
                <a:gd name="T14" fmla="*/ 0 w 944"/>
                <a:gd name="T15" fmla="*/ 880 h 944"/>
                <a:gd name="T16" fmla="*/ 0 w 944"/>
                <a:gd name="T17" fmla="*/ 64 h 944"/>
                <a:gd name="T18" fmla="*/ 128 w 944"/>
                <a:gd name="T19" fmla="*/ 880 h 944"/>
                <a:gd name="T20" fmla="*/ 64 w 944"/>
                <a:gd name="T21" fmla="*/ 816 h 944"/>
                <a:gd name="T22" fmla="*/ 880 w 944"/>
                <a:gd name="T23" fmla="*/ 816 h 944"/>
                <a:gd name="T24" fmla="*/ 816 w 944"/>
                <a:gd name="T25" fmla="*/ 880 h 944"/>
                <a:gd name="T26" fmla="*/ 816 w 944"/>
                <a:gd name="T27" fmla="*/ 64 h 944"/>
                <a:gd name="T28" fmla="*/ 880 w 944"/>
                <a:gd name="T29" fmla="*/ 128 h 944"/>
                <a:gd name="T30" fmla="*/ 64 w 944"/>
                <a:gd name="T31" fmla="*/ 128 h 944"/>
                <a:gd name="T32" fmla="*/ 128 w 944"/>
                <a:gd name="T33" fmla="*/ 64 h 944"/>
                <a:gd name="T34" fmla="*/ 128 w 944"/>
                <a:gd name="T35" fmla="*/ 880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44" h="944">
                  <a:moveTo>
                    <a:pt x="0" y="64"/>
                  </a:moveTo>
                  <a:cubicBezTo>
                    <a:pt x="0" y="29"/>
                    <a:pt x="29" y="0"/>
                    <a:pt x="64" y="0"/>
                  </a:cubicBezTo>
                  <a:lnTo>
                    <a:pt x="880" y="0"/>
                  </a:lnTo>
                  <a:cubicBezTo>
                    <a:pt x="916" y="0"/>
                    <a:pt x="944" y="29"/>
                    <a:pt x="944" y="64"/>
                  </a:cubicBezTo>
                  <a:lnTo>
                    <a:pt x="944" y="880"/>
                  </a:lnTo>
                  <a:cubicBezTo>
                    <a:pt x="944" y="916"/>
                    <a:pt x="916" y="944"/>
                    <a:pt x="880" y="944"/>
                  </a:cubicBezTo>
                  <a:lnTo>
                    <a:pt x="64" y="944"/>
                  </a:lnTo>
                  <a:cubicBezTo>
                    <a:pt x="29" y="944"/>
                    <a:pt x="0" y="916"/>
                    <a:pt x="0" y="880"/>
                  </a:cubicBezTo>
                  <a:lnTo>
                    <a:pt x="0" y="64"/>
                  </a:lnTo>
                  <a:close/>
                  <a:moveTo>
                    <a:pt x="128" y="880"/>
                  </a:moveTo>
                  <a:lnTo>
                    <a:pt x="64" y="816"/>
                  </a:lnTo>
                  <a:lnTo>
                    <a:pt x="880" y="816"/>
                  </a:lnTo>
                  <a:lnTo>
                    <a:pt x="816" y="880"/>
                  </a:lnTo>
                  <a:lnTo>
                    <a:pt x="816" y="64"/>
                  </a:lnTo>
                  <a:lnTo>
                    <a:pt x="880" y="128"/>
                  </a:lnTo>
                  <a:lnTo>
                    <a:pt x="64" y="128"/>
                  </a:lnTo>
                  <a:lnTo>
                    <a:pt x="128" y="64"/>
                  </a:lnTo>
                  <a:lnTo>
                    <a:pt x="128" y="880"/>
                  </a:lnTo>
                  <a:close/>
                </a:path>
              </a:pathLst>
            </a:custGeom>
            <a:solidFill>
              <a:srgbClr val="FFFFFF"/>
            </a:solidFill>
            <a:ln w="1588" cap="flat">
              <a:solidFill>
                <a:srgbClr val="FFFFFF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00">
                <a:latin typeface="Calibri" panose="020F0502020204030204" pitchFamily="34" charset="0"/>
              </a:endParaRPr>
            </a:p>
          </p:txBody>
        </p:sp>
        <p:sp>
          <p:nvSpPr>
            <p:cNvPr id="31" name="Freeform 29"/>
            <p:cNvSpPr>
              <a:spLocks noEditPoints="1"/>
            </p:cNvSpPr>
            <p:nvPr/>
          </p:nvSpPr>
          <p:spPr bwMode="auto">
            <a:xfrm>
              <a:off x="7820025" y="2613026"/>
              <a:ext cx="88900" cy="88900"/>
            </a:xfrm>
            <a:custGeom>
              <a:avLst/>
              <a:gdLst>
                <a:gd name="T0" fmla="*/ 0 w 944"/>
                <a:gd name="T1" fmla="*/ 64 h 944"/>
                <a:gd name="T2" fmla="*/ 64 w 944"/>
                <a:gd name="T3" fmla="*/ 0 h 944"/>
                <a:gd name="T4" fmla="*/ 880 w 944"/>
                <a:gd name="T5" fmla="*/ 0 h 944"/>
                <a:gd name="T6" fmla="*/ 944 w 944"/>
                <a:gd name="T7" fmla="*/ 64 h 944"/>
                <a:gd name="T8" fmla="*/ 944 w 944"/>
                <a:gd name="T9" fmla="*/ 880 h 944"/>
                <a:gd name="T10" fmla="*/ 880 w 944"/>
                <a:gd name="T11" fmla="*/ 944 h 944"/>
                <a:gd name="T12" fmla="*/ 64 w 944"/>
                <a:gd name="T13" fmla="*/ 944 h 944"/>
                <a:gd name="T14" fmla="*/ 0 w 944"/>
                <a:gd name="T15" fmla="*/ 880 h 944"/>
                <a:gd name="T16" fmla="*/ 0 w 944"/>
                <a:gd name="T17" fmla="*/ 64 h 944"/>
                <a:gd name="T18" fmla="*/ 128 w 944"/>
                <a:gd name="T19" fmla="*/ 880 h 944"/>
                <a:gd name="T20" fmla="*/ 64 w 944"/>
                <a:gd name="T21" fmla="*/ 816 h 944"/>
                <a:gd name="T22" fmla="*/ 880 w 944"/>
                <a:gd name="T23" fmla="*/ 816 h 944"/>
                <a:gd name="T24" fmla="*/ 816 w 944"/>
                <a:gd name="T25" fmla="*/ 880 h 944"/>
                <a:gd name="T26" fmla="*/ 816 w 944"/>
                <a:gd name="T27" fmla="*/ 64 h 944"/>
                <a:gd name="T28" fmla="*/ 880 w 944"/>
                <a:gd name="T29" fmla="*/ 128 h 944"/>
                <a:gd name="T30" fmla="*/ 64 w 944"/>
                <a:gd name="T31" fmla="*/ 128 h 944"/>
                <a:gd name="T32" fmla="*/ 128 w 944"/>
                <a:gd name="T33" fmla="*/ 64 h 944"/>
                <a:gd name="T34" fmla="*/ 128 w 944"/>
                <a:gd name="T35" fmla="*/ 880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44" h="944">
                  <a:moveTo>
                    <a:pt x="0" y="64"/>
                  </a:moveTo>
                  <a:cubicBezTo>
                    <a:pt x="0" y="29"/>
                    <a:pt x="29" y="0"/>
                    <a:pt x="64" y="0"/>
                  </a:cubicBezTo>
                  <a:lnTo>
                    <a:pt x="880" y="0"/>
                  </a:lnTo>
                  <a:cubicBezTo>
                    <a:pt x="916" y="0"/>
                    <a:pt x="944" y="29"/>
                    <a:pt x="944" y="64"/>
                  </a:cubicBezTo>
                  <a:lnTo>
                    <a:pt x="944" y="880"/>
                  </a:lnTo>
                  <a:cubicBezTo>
                    <a:pt x="944" y="916"/>
                    <a:pt x="916" y="944"/>
                    <a:pt x="880" y="944"/>
                  </a:cubicBezTo>
                  <a:lnTo>
                    <a:pt x="64" y="944"/>
                  </a:lnTo>
                  <a:cubicBezTo>
                    <a:pt x="29" y="944"/>
                    <a:pt x="0" y="916"/>
                    <a:pt x="0" y="880"/>
                  </a:cubicBezTo>
                  <a:lnTo>
                    <a:pt x="0" y="64"/>
                  </a:lnTo>
                  <a:close/>
                  <a:moveTo>
                    <a:pt x="128" y="880"/>
                  </a:moveTo>
                  <a:lnTo>
                    <a:pt x="64" y="816"/>
                  </a:lnTo>
                  <a:lnTo>
                    <a:pt x="880" y="816"/>
                  </a:lnTo>
                  <a:lnTo>
                    <a:pt x="816" y="880"/>
                  </a:lnTo>
                  <a:lnTo>
                    <a:pt x="816" y="64"/>
                  </a:lnTo>
                  <a:lnTo>
                    <a:pt x="880" y="128"/>
                  </a:lnTo>
                  <a:lnTo>
                    <a:pt x="64" y="128"/>
                  </a:lnTo>
                  <a:lnTo>
                    <a:pt x="128" y="64"/>
                  </a:lnTo>
                  <a:lnTo>
                    <a:pt x="128" y="880"/>
                  </a:lnTo>
                  <a:close/>
                </a:path>
              </a:pathLst>
            </a:custGeom>
            <a:solidFill>
              <a:srgbClr val="FFFFFF"/>
            </a:solidFill>
            <a:ln w="1588" cap="flat">
              <a:solidFill>
                <a:srgbClr val="FFFFFF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00">
                <a:latin typeface="Calibri" panose="020F0502020204030204" pitchFamily="34" charset="0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7824788" y="2986088"/>
              <a:ext cx="77787" cy="77788"/>
            </a:xfrm>
            <a:prstGeom prst="rect">
              <a:avLst/>
            </a:prstGeom>
            <a:solidFill>
              <a:srgbClr val="F79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00">
                <a:latin typeface="Calibri" panose="020F0502020204030204" pitchFamily="34" charset="0"/>
              </a:endParaRPr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7824788" y="2263776"/>
              <a:ext cx="77787" cy="77788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00">
                <a:latin typeface="Calibri" panose="020F0502020204030204" pitchFamily="34" charset="0"/>
              </a:endParaRPr>
            </a:p>
          </p:txBody>
        </p:sp>
        <p:sp>
          <p:nvSpPr>
            <p:cNvPr id="33" name="Freeform 35"/>
            <p:cNvSpPr>
              <a:spLocks noEditPoints="1"/>
            </p:cNvSpPr>
            <p:nvPr/>
          </p:nvSpPr>
          <p:spPr bwMode="auto">
            <a:xfrm>
              <a:off x="7820025" y="3322638"/>
              <a:ext cx="88900" cy="90488"/>
            </a:xfrm>
            <a:custGeom>
              <a:avLst/>
              <a:gdLst>
                <a:gd name="T0" fmla="*/ 0 w 944"/>
                <a:gd name="T1" fmla="*/ 64 h 944"/>
                <a:gd name="T2" fmla="*/ 64 w 944"/>
                <a:gd name="T3" fmla="*/ 0 h 944"/>
                <a:gd name="T4" fmla="*/ 880 w 944"/>
                <a:gd name="T5" fmla="*/ 0 h 944"/>
                <a:gd name="T6" fmla="*/ 944 w 944"/>
                <a:gd name="T7" fmla="*/ 64 h 944"/>
                <a:gd name="T8" fmla="*/ 944 w 944"/>
                <a:gd name="T9" fmla="*/ 880 h 944"/>
                <a:gd name="T10" fmla="*/ 880 w 944"/>
                <a:gd name="T11" fmla="*/ 944 h 944"/>
                <a:gd name="T12" fmla="*/ 64 w 944"/>
                <a:gd name="T13" fmla="*/ 944 h 944"/>
                <a:gd name="T14" fmla="*/ 0 w 944"/>
                <a:gd name="T15" fmla="*/ 880 h 944"/>
                <a:gd name="T16" fmla="*/ 0 w 944"/>
                <a:gd name="T17" fmla="*/ 64 h 944"/>
                <a:gd name="T18" fmla="*/ 128 w 944"/>
                <a:gd name="T19" fmla="*/ 880 h 944"/>
                <a:gd name="T20" fmla="*/ 64 w 944"/>
                <a:gd name="T21" fmla="*/ 816 h 944"/>
                <a:gd name="T22" fmla="*/ 880 w 944"/>
                <a:gd name="T23" fmla="*/ 816 h 944"/>
                <a:gd name="T24" fmla="*/ 816 w 944"/>
                <a:gd name="T25" fmla="*/ 880 h 944"/>
                <a:gd name="T26" fmla="*/ 816 w 944"/>
                <a:gd name="T27" fmla="*/ 64 h 944"/>
                <a:gd name="T28" fmla="*/ 880 w 944"/>
                <a:gd name="T29" fmla="*/ 128 h 944"/>
                <a:gd name="T30" fmla="*/ 64 w 944"/>
                <a:gd name="T31" fmla="*/ 128 h 944"/>
                <a:gd name="T32" fmla="*/ 128 w 944"/>
                <a:gd name="T33" fmla="*/ 64 h 944"/>
                <a:gd name="T34" fmla="*/ 128 w 944"/>
                <a:gd name="T35" fmla="*/ 880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44" h="944">
                  <a:moveTo>
                    <a:pt x="0" y="64"/>
                  </a:moveTo>
                  <a:cubicBezTo>
                    <a:pt x="0" y="29"/>
                    <a:pt x="29" y="0"/>
                    <a:pt x="64" y="0"/>
                  </a:cubicBezTo>
                  <a:lnTo>
                    <a:pt x="880" y="0"/>
                  </a:lnTo>
                  <a:cubicBezTo>
                    <a:pt x="916" y="0"/>
                    <a:pt x="944" y="29"/>
                    <a:pt x="944" y="64"/>
                  </a:cubicBezTo>
                  <a:lnTo>
                    <a:pt x="944" y="880"/>
                  </a:lnTo>
                  <a:cubicBezTo>
                    <a:pt x="944" y="916"/>
                    <a:pt x="916" y="944"/>
                    <a:pt x="880" y="944"/>
                  </a:cubicBezTo>
                  <a:lnTo>
                    <a:pt x="64" y="944"/>
                  </a:lnTo>
                  <a:cubicBezTo>
                    <a:pt x="29" y="944"/>
                    <a:pt x="0" y="916"/>
                    <a:pt x="0" y="880"/>
                  </a:cubicBezTo>
                  <a:lnTo>
                    <a:pt x="0" y="64"/>
                  </a:lnTo>
                  <a:close/>
                  <a:moveTo>
                    <a:pt x="128" y="880"/>
                  </a:moveTo>
                  <a:lnTo>
                    <a:pt x="64" y="816"/>
                  </a:lnTo>
                  <a:lnTo>
                    <a:pt x="880" y="816"/>
                  </a:lnTo>
                  <a:lnTo>
                    <a:pt x="816" y="880"/>
                  </a:lnTo>
                  <a:lnTo>
                    <a:pt x="816" y="64"/>
                  </a:lnTo>
                  <a:lnTo>
                    <a:pt x="880" y="128"/>
                  </a:lnTo>
                  <a:lnTo>
                    <a:pt x="64" y="128"/>
                  </a:lnTo>
                  <a:lnTo>
                    <a:pt x="128" y="64"/>
                  </a:lnTo>
                  <a:lnTo>
                    <a:pt x="128" y="880"/>
                  </a:lnTo>
                  <a:close/>
                </a:path>
              </a:pathLst>
            </a:custGeom>
            <a:solidFill>
              <a:srgbClr val="FFFFFF"/>
            </a:solidFill>
            <a:ln w="1588" cap="flat">
              <a:solidFill>
                <a:srgbClr val="FFFFFF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00">
                <a:latin typeface="Calibri" panose="020F0502020204030204" pitchFamily="34" charset="0"/>
              </a:endParaRPr>
            </a:p>
          </p:txBody>
        </p:sp>
        <p:sp>
          <p:nvSpPr>
            <p:cNvPr id="34" name="Rectangle 22"/>
            <p:cNvSpPr>
              <a:spLocks noChangeArrowheads="1"/>
            </p:cNvSpPr>
            <p:nvPr/>
          </p:nvSpPr>
          <p:spPr bwMode="auto">
            <a:xfrm>
              <a:off x="7824788" y="1908176"/>
              <a:ext cx="77787" cy="77788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00">
                <a:latin typeface="Calibri" panose="020F0502020204030204" pitchFamily="34" charset="0"/>
              </a:endParaRPr>
            </a:p>
          </p:txBody>
        </p:sp>
        <p:sp>
          <p:nvSpPr>
            <p:cNvPr id="35" name="Rectangle 24"/>
            <p:cNvSpPr>
              <a:spLocks noChangeArrowheads="1"/>
            </p:cNvSpPr>
            <p:nvPr/>
          </p:nvSpPr>
          <p:spPr bwMode="auto">
            <a:xfrm>
              <a:off x="7937500" y="1854201"/>
              <a:ext cx="1175194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Aviation  biofuels</a:t>
              </a:r>
            </a:p>
          </p:txBody>
        </p:sp>
        <p:sp>
          <p:nvSpPr>
            <p:cNvPr id="37" name="Rectangle 27"/>
            <p:cNvSpPr>
              <a:spLocks noChangeArrowheads="1"/>
            </p:cNvSpPr>
            <p:nvPr/>
          </p:nvSpPr>
          <p:spPr bwMode="auto">
            <a:xfrm>
              <a:off x="7937500" y="2209801"/>
              <a:ext cx="1210268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Maritime biofuels</a:t>
              </a:r>
            </a:p>
          </p:txBody>
        </p:sp>
        <p:sp>
          <p:nvSpPr>
            <p:cNvPr id="38" name="Rectangle 28"/>
            <p:cNvSpPr>
              <a:spLocks noChangeArrowheads="1"/>
            </p:cNvSpPr>
            <p:nvPr/>
          </p:nvSpPr>
          <p:spPr bwMode="auto">
            <a:xfrm>
              <a:off x="7824788" y="2617788"/>
              <a:ext cx="77787" cy="77788"/>
            </a:xfrm>
            <a:prstGeom prst="rect">
              <a:avLst/>
            </a:prstGeom>
            <a:solidFill>
              <a:srgbClr val="4BA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00">
                <a:latin typeface="Calibri" panose="020F0502020204030204" pitchFamily="34" charset="0"/>
              </a:endParaRPr>
            </a:p>
          </p:txBody>
        </p:sp>
        <p:sp>
          <p:nvSpPr>
            <p:cNvPr id="39" name="Rectangle 30"/>
            <p:cNvSpPr>
              <a:spLocks noChangeArrowheads="1"/>
            </p:cNvSpPr>
            <p:nvPr/>
          </p:nvSpPr>
          <p:spPr bwMode="auto">
            <a:xfrm>
              <a:off x="7937500" y="2563813"/>
              <a:ext cx="953787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Rail electricity</a:t>
              </a:r>
            </a:p>
          </p:txBody>
        </p:sp>
        <p:sp>
          <p:nvSpPr>
            <p:cNvPr id="41" name="Rectangle 33"/>
            <p:cNvSpPr>
              <a:spLocks noChangeArrowheads="1"/>
            </p:cNvSpPr>
            <p:nvPr/>
          </p:nvSpPr>
          <p:spPr bwMode="auto">
            <a:xfrm>
              <a:off x="7937500" y="2919413"/>
              <a:ext cx="1049775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Road electricity</a:t>
              </a:r>
            </a:p>
          </p:txBody>
        </p:sp>
        <p:sp>
          <p:nvSpPr>
            <p:cNvPr id="42" name="Rectangle 34"/>
            <p:cNvSpPr>
              <a:spLocks noChangeArrowheads="1"/>
            </p:cNvSpPr>
            <p:nvPr/>
          </p:nvSpPr>
          <p:spPr bwMode="auto">
            <a:xfrm>
              <a:off x="7824788" y="3328988"/>
              <a:ext cx="77787" cy="77788"/>
            </a:xfrm>
            <a:prstGeom prst="rect">
              <a:avLst/>
            </a:prstGeom>
            <a:solidFill>
              <a:srgbClr val="845C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00">
                <a:latin typeface="Calibri" panose="020F0502020204030204" pitchFamily="34" charset="0"/>
              </a:endParaRPr>
            </a:p>
          </p:txBody>
        </p:sp>
        <p:sp>
          <p:nvSpPr>
            <p:cNvPr id="43" name="Rectangle 36"/>
            <p:cNvSpPr>
              <a:spLocks noChangeArrowheads="1"/>
            </p:cNvSpPr>
            <p:nvPr/>
          </p:nvSpPr>
          <p:spPr bwMode="auto">
            <a:xfrm>
              <a:off x="7937500" y="3275013"/>
              <a:ext cx="1102866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Other electricity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02612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Bioenergy to continue dominating renewable heat consumption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Bioenergy is particularly prevalent in industry, whereas in buildings growth in solar heat and renewable electricity is pushing bioenergy from the top spot. </a:t>
            </a:r>
            <a:endParaRPr lang="en-GB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1148803" y="1073719"/>
          <a:ext cx="7119860" cy="2996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1799187" y="709479"/>
            <a:ext cx="5695475" cy="307777"/>
          </a:xfrm>
          <a:prstGeom prst="rect">
            <a:avLst/>
          </a:prstGeom>
        </p:spPr>
        <p:txBody>
          <a:bodyPr vert="horz" lIns="36000" tIns="46800" rIns="36000" bIns="45718" rtlCol="0">
            <a:norm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1">
                  <a:lumMod val="65000"/>
                </a:schemeClr>
              </a:buClr>
              <a:buSzPct val="100000"/>
            </a:pPr>
            <a:r>
              <a:rPr lang="en-GB" sz="1400" dirty="0">
                <a:solidFill>
                  <a:srgbClr val="5F5F5F"/>
                </a:solidFill>
                <a:latin typeface="Segoe UI" charset="0"/>
                <a:ea typeface="Segoe UI" charset="0"/>
                <a:cs typeface="Segoe UI" charset="0"/>
              </a:rPr>
              <a:t>Renewable heat consumption by source in buildings and industry</a:t>
            </a:r>
          </a:p>
        </p:txBody>
      </p:sp>
    </p:spTree>
    <p:extLst>
      <p:ext uri="{BB962C8B-B14F-4D97-AF65-F5344CB8AC3E}">
        <p14:creationId xmlns:p14="http://schemas.microsoft.com/office/powerpoint/2010/main" val="37806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 noRot="1" noMove="1" noResize="1"/>
          </p:cNvSpPr>
          <p:nvPr>
            <p:ph type="body" sz="quarter" idx="11"/>
            <p:custDataLst>
              <p:tags r:id="rId1"/>
            </p:custDataLst>
          </p:nvPr>
        </p:nvSpPr>
        <p:spPr>
          <a:blipFill>
            <a:blip r:embed="rId4"/>
            <a:stretch>
              <a:fillRect/>
            </a:stretch>
          </a:blipFill>
        </p:spPr>
        <p:txBody>
          <a:bodyPr/>
          <a:lstStyle/>
          <a:p>
            <a:r>
              <a:rPr lang="en-US" dirty="0"/>
              <a:t>Electricity contributes to two-thirds of renewables growth but heat remains the largest end-use by 2023</a:t>
            </a:r>
            <a:br>
              <a:rPr lang="en-US" dirty="0"/>
            </a:br>
            <a:r>
              <a:rPr lang="en-US" dirty="0"/>
              <a:t>Overall, renewables are not on track to meet long-term climate goals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0623" y="886178"/>
            <a:ext cx="8820876" cy="307777"/>
          </a:xfrm>
          <a:prstGeom prst="rect">
            <a:avLst/>
          </a:prstGeom>
        </p:spPr>
        <p:txBody>
          <a:bodyPr vert="horz" lIns="36000" tIns="46800" rIns="36000" bIns="45718" rtlCol="0">
            <a:normAutofit/>
          </a:bodyPr>
          <a:lstStyle>
            <a:defPPr>
              <a:defRPr lang="en-US"/>
            </a:defPPr>
            <a:lvl1pPr indent="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1">
                  <a:lumMod val="65000"/>
                </a:schemeClr>
              </a:buClr>
              <a:buSzPct val="100000"/>
              <a:buFontTx/>
              <a:buNone/>
              <a:defRPr sz="1400" b="0">
                <a:solidFill>
                  <a:srgbClr val="5F5F5F"/>
                </a:solidFill>
                <a:latin typeface="Segoe UI" charset="0"/>
                <a:ea typeface="Segoe UI" charset="0"/>
                <a:cs typeface="Segoe UI" charset="0"/>
              </a:defRPr>
            </a:lvl1pPr>
            <a:lvl2pPr marL="540000" indent="-180000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100000"/>
              <a:buFont typeface="Segoe UI" panose="020B0502040204020203" pitchFamily="34" charset="0"/>
              <a:buChar char="-"/>
              <a:defRPr sz="1600"/>
            </a:lvl2pPr>
            <a:lvl3pPr marL="756000" indent="-180000">
              <a:spcBef>
                <a:spcPts val="500"/>
              </a:spcBef>
              <a:buClr>
                <a:schemeClr val="bg1">
                  <a:lumMod val="75000"/>
                </a:schemeClr>
              </a:buClr>
              <a:buFont typeface="Segoe UI" panose="020B0502040204020203" pitchFamily="34" charset="0"/>
              <a:buChar char="-"/>
              <a:defRPr sz="1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∙"/>
              <a:defRPr sz="12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▫"/>
              <a:defRPr sz="12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en-US" dirty="0"/>
              <a:t>Share of renewables in the electricity, heat and transport sectors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Renewables share of energy consumption increases by one-fifth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1351061" y="1193954"/>
          <a:ext cx="6480000" cy="3079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256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"/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6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6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Chart bld="series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 noRot="1" noMove="1" noResize="1"/>
          </p:cNvSpPr>
          <p:nvPr>
            <p:ph type="body" sz="quarter" idx="11"/>
            <p:custDataLst>
              <p:tags r:id="rId1"/>
            </p:custDataLst>
          </p:nvPr>
        </p:nvSpPr>
        <p:spPr>
          <a:blipFill>
            <a:blip r:embed="rId4"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en-US" dirty="0" smtClean="0"/>
              <a:t>Innovation in advanced </a:t>
            </a:r>
            <a:r>
              <a:rPr lang="en-US" dirty="0"/>
              <a:t>bioenergy technologies </a:t>
            </a:r>
            <a:r>
              <a:rPr lang="en-US" dirty="0" smtClean="0"/>
              <a:t>is needed to </a:t>
            </a:r>
            <a:r>
              <a:rPr lang="en-US" dirty="0"/>
              <a:t>utilize the vast untapped and sustainable resource potential from waste and non-food </a:t>
            </a:r>
            <a:r>
              <a:rPr lang="en-US" dirty="0" err="1" smtClean="0"/>
              <a:t>feedstocks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466668" y="5040489"/>
            <a:ext cx="608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623" y="886178"/>
            <a:ext cx="88208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latin typeface="+mj-lt"/>
              </a:rPr>
              <a:t>Final energy consumption by fuel in long-haul transport modes in the 2DS (2015-60) </a:t>
            </a:r>
            <a:endParaRPr lang="en-US" sz="1200" dirty="0">
              <a:solidFill>
                <a:srgbClr val="000000"/>
              </a:solidFill>
              <a:latin typeface="+mj-lt"/>
              <a:ea typeface="Century Gothic" charset="0"/>
              <a:cs typeface="Century Gothic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Advanced biofuels needed to decarbonise transport in the long-term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00" y="1193800"/>
            <a:ext cx="7796213" cy="275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437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en-US" sz="2200" b="1" dirty="0">
                <a:solidFill>
                  <a:schemeClr val="tx1"/>
                </a:solidFill>
              </a:rPr>
              <a:t>Conclusions</a:t>
            </a:r>
            <a:endParaRPr lang="en-GB" altLang="en-US" sz="2200" b="1" dirty="0">
              <a:solidFill>
                <a:schemeClr val="tx1"/>
              </a:solidFill>
            </a:endParaRPr>
          </a:p>
        </p:txBody>
      </p:sp>
      <p:sp>
        <p:nvSpPr>
          <p:cNvPr id="409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-1" y="508481"/>
            <a:ext cx="9144001" cy="4277801"/>
          </a:xfrm>
        </p:spPr>
        <p:txBody>
          <a:bodyPr>
            <a:noAutofit/>
          </a:bodyPr>
          <a:lstStyle/>
          <a:p>
            <a:pPr>
              <a:lnSpc>
                <a:spcPts val="26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sz="1600" b="0" spc="-20" dirty="0" smtClean="0">
                <a:cs typeface="Segoe UI" panose="020B0502040204020203" pitchFamily="34" charset="0"/>
              </a:rPr>
              <a:t>Modern </a:t>
            </a:r>
            <a:r>
              <a:rPr lang="en-US" altLang="en-US" sz="1600" b="0" spc="-20" dirty="0">
                <a:cs typeface="Segoe UI" panose="020B0502040204020203" pitchFamily="34" charset="0"/>
              </a:rPr>
              <a:t>bioenergy will continue to lead renewables growth in the next five years and its untapped potential remains huge particularly in China, India, Brazil and the EU</a:t>
            </a:r>
          </a:p>
          <a:p>
            <a:pPr>
              <a:lnSpc>
                <a:spcPts val="26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sz="1600" b="0" spc="-20" dirty="0">
                <a:cs typeface="Segoe UI" panose="020B0502040204020203" pitchFamily="34" charset="0"/>
              </a:rPr>
              <a:t>Further accelerating the use of modern bioenergy  hinges on policies &amp; incentives to foster innovation and on rigorous sustainability frameworks </a:t>
            </a:r>
          </a:p>
          <a:p>
            <a:pPr>
              <a:lnSpc>
                <a:spcPts val="26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en-US" sz="1600" b="0" spc="-20" dirty="0" smtClean="0">
                <a:cs typeface="Segoe UI" panose="020B0502040204020203" pitchFamily="34" charset="0"/>
              </a:rPr>
              <a:t>Innovation is needed to accelerate advanced biofuels production </a:t>
            </a:r>
            <a:r>
              <a:rPr lang="en-US" altLang="en-US" sz="1600" b="0" spc="-20" dirty="0">
                <a:cs typeface="Segoe UI" panose="020B0502040204020203" pitchFamily="34" charset="0"/>
              </a:rPr>
              <a:t>from </a:t>
            </a:r>
            <a:r>
              <a:rPr lang="en-US" altLang="en-US" sz="1600" b="0" spc="-20" dirty="0" smtClean="0">
                <a:cs typeface="Segoe UI" panose="020B0502040204020203" pitchFamily="34" charset="0"/>
              </a:rPr>
              <a:t>vast </a:t>
            </a:r>
            <a:r>
              <a:rPr lang="en-US" altLang="en-US" sz="1600" b="0" spc="-20" dirty="0">
                <a:cs typeface="Segoe UI" panose="020B0502040204020203" pitchFamily="34" charset="0"/>
              </a:rPr>
              <a:t>untapped and sustainable </a:t>
            </a:r>
            <a:r>
              <a:rPr lang="en-US" altLang="en-US" sz="1600" b="0" spc="-20" dirty="0" smtClean="0">
                <a:cs typeface="Segoe UI" panose="020B0502040204020203" pitchFamily="34" charset="0"/>
              </a:rPr>
              <a:t>feedstocks</a:t>
            </a:r>
          </a:p>
          <a:p>
            <a:pPr>
              <a:lnSpc>
                <a:spcPts val="26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en-US" sz="1600" b="0" spc="-20" dirty="0" smtClean="0">
                <a:cs typeface="Segoe UI" panose="020B0502040204020203" pitchFamily="34" charset="0"/>
              </a:rPr>
              <a:t>Greater use of solar, wind, bioenergy &amp; other renewables – </a:t>
            </a:r>
            <a:r>
              <a:rPr lang="en-US" altLang="en-US" sz="1600" b="0" spc="-20" dirty="0">
                <a:cs typeface="Segoe UI" panose="020B0502040204020203" pitchFamily="34" charset="0"/>
              </a:rPr>
              <a:t>together with energy efficiency </a:t>
            </a:r>
            <a:r>
              <a:rPr lang="en-US" altLang="en-US" sz="1600" b="0" spc="-20" dirty="0" smtClean="0">
                <a:cs typeface="Segoe UI" panose="020B0502040204020203" pitchFamily="34" charset="0"/>
              </a:rPr>
              <a:t>&amp; other </a:t>
            </a:r>
            <a:r>
              <a:rPr lang="en-US" altLang="en-US" sz="1600" b="0" spc="-20" dirty="0">
                <a:cs typeface="Segoe UI" panose="020B0502040204020203" pitchFamily="34" charset="0"/>
              </a:rPr>
              <a:t>clean energy technologies </a:t>
            </a:r>
            <a:r>
              <a:rPr lang="en-US" altLang="en-US" sz="1600" b="0" spc="-20" dirty="0" smtClean="0">
                <a:cs typeface="Segoe UI" panose="020B0502040204020203" pitchFamily="34" charset="0"/>
              </a:rPr>
              <a:t>– is needed in all sectors for emissions to peak rapidly then decline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altLang="en-US" sz="1200" b="0" spc="-20" dirty="0" smtClean="0">
                <a:cs typeface="Segoe UI" panose="020B0502040204020203" pitchFamily="34" charset="0"/>
              </a:rPr>
              <a:t>Electrification of end-use sectors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altLang="en-US" sz="1200" b="0" spc="-20" dirty="0" smtClean="0">
                <a:cs typeface="Segoe UI" panose="020B0502040204020203" pitchFamily="34" charset="0"/>
              </a:rPr>
              <a:t>Better alignment of energy efficiency and renewable energy policies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altLang="en-US" sz="1200" spc="-20" dirty="0" smtClean="0">
                <a:cs typeface="Segoe UI" panose="020B0502040204020203" pitchFamily="34" charset="0"/>
              </a:rPr>
              <a:t>Enhanced direct renewable heat uses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altLang="en-US" sz="1200" b="0" spc="-20" dirty="0" smtClean="0">
                <a:cs typeface="Segoe UI" panose="020B0502040204020203" pitchFamily="34" charset="0"/>
              </a:rPr>
              <a:t>Stronger renewables penetration in industry, including through hydrogen-based fuels &amp; feedstocks</a:t>
            </a:r>
          </a:p>
        </p:txBody>
      </p:sp>
    </p:spTree>
    <p:extLst>
      <p:ext uri="{BB962C8B-B14F-4D97-AF65-F5344CB8AC3E}">
        <p14:creationId xmlns:p14="http://schemas.microsoft.com/office/powerpoint/2010/main" val="364895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3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5"/>
</p:tagLst>
</file>

<file path=ppt/theme/theme1.xml><?xml version="1.0" encoding="utf-8"?>
<a:theme xmlns:a="http://schemas.openxmlformats.org/drawingml/2006/main" name="IEA 2018 powerpoint template">
  <a:themeElements>
    <a:clrScheme name="IEA template">
      <a:dk1>
        <a:srgbClr val="000000"/>
      </a:dk1>
      <a:lt1>
        <a:sysClr val="window" lastClr="FFFFFF"/>
      </a:lt1>
      <a:dk2>
        <a:srgbClr val="5EBB51"/>
      </a:dk2>
      <a:lt2>
        <a:srgbClr val="FFFFFF"/>
      </a:lt2>
      <a:accent1>
        <a:srgbClr val="5EBB51"/>
      </a:accent1>
      <a:accent2>
        <a:srgbClr val="4F81BD"/>
      </a:accent2>
      <a:accent3>
        <a:srgbClr val="F79646"/>
      </a:accent3>
      <a:accent4>
        <a:srgbClr val="002060"/>
      </a:accent4>
      <a:accent5>
        <a:srgbClr val="C00000"/>
      </a:accent5>
      <a:accent6>
        <a:srgbClr val="4BACC6"/>
      </a:accent6>
      <a:hlink>
        <a:srgbClr val="5EBB51"/>
      </a:hlink>
      <a:folHlink>
        <a:srgbClr val="5EBB51"/>
      </a:folHlink>
    </a:clrScheme>
    <a:fontScheme name="IEA template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>
            <a:lumMod val="95000"/>
          </a:schemeClr>
        </a:solidFill>
        <a:ln>
          <a:noFill/>
        </a:ln>
      </a:spPr>
      <a:bodyPr rtlCol="0" anchor="ctr"/>
      <a:lstStyle>
        <a:defPPr algn="ctr">
          <a:defRPr sz="1200">
            <a:latin typeface="Segoe UI" panose="020B0502040204020203" pitchFamily="34" charset="0"/>
            <a:cs typeface="Segoe UI" panose="020B0502040204020203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Presentation3" id="{85EB216D-6738-9745-9865-CAD7A2574F1F}" vid="{4CE942AC-A0DD-3641-A1AA-346974B202C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IVAR">
    <a:dk1>
      <a:srgbClr val="000000"/>
    </a:dk1>
    <a:lt1>
      <a:srgbClr val="FFFFFF"/>
    </a:lt1>
    <a:dk2>
      <a:srgbClr val="00335A"/>
    </a:dk2>
    <a:lt2>
      <a:srgbClr val="0089AB"/>
    </a:lt2>
    <a:accent1>
      <a:srgbClr val="9DCD17"/>
    </a:accent1>
    <a:accent2>
      <a:srgbClr val="E19813"/>
    </a:accent2>
    <a:accent3>
      <a:srgbClr val="D43633"/>
    </a:accent3>
    <a:accent4>
      <a:srgbClr val="70BBD8"/>
    </a:accent4>
    <a:accent5>
      <a:srgbClr val="AA561C"/>
    </a:accent5>
    <a:accent6>
      <a:srgbClr val="9EA9CB"/>
    </a:accent6>
    <a:hlink>
      <a:srgbClr val="000000"/>
    </a:hlink>
    <a:folHlink>
      <a:srgbClr val="00678E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GIVAR">
    <a:dk1>
      <a:srgbClr val="000000"/>
    </a:dk1>
    <a:lt1>
      <a:srgbClr val="FFFFFF"/>
    </a:lt1>
    <a:dk2>
      <a:srgbClr val="00335A"/>
    </a:dk2>
    <a:lt2>
      <a:srgbClr val="0089AB"/>
    </a:lt2>
    <a:accent1>
      <a:srgbClr val="9DCD17"/>
    </a:accent1>
    <a:accent2>
      <a:srgbClr val="E19813"/>
    </a:accent2>
    <a:accent3>
      <a:srgbClr val="D43633"/>
    </a:accent3>
    <a:accent4>
      <a:srgbClr val="70BBD8"/>
    </a:accent4>
    <a:accent5>
      <a:srgbClr val="AA561C"/>
    </a:accent5>
    <a:accent6>
      <a:srgbClr val="9EA9CB"/>
    </a:accent6>
    <a:hlink>
      <a:srgbClr val="000000"/>
    </a:hlink>
    <a:folHlink>
      <a:srgbClr val="00678E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GIVAR">
    <a:dk1>
      <a:srgbClr val="000000"/>
    </a:dk1>
    <a:lt1>
      <a:srgbClr val="FFFFFF"/>
    </a:lt1>
    <a:dk2>
      <a:srgbClr val="00335A"/>
    </a:dk2>
    <a:lt2>
      <a:srgbClr val="0089AB"/>
    </a:lt2>
    <a:accent1>
      <a:srgbClr val="9DCD17"/>
    </a:accent1>
    <a:accent2>
      <a:srgbClr val="E19813"/>
    </a:accent2>
    <a:accent3>
      <a:srgbClr val="D43633"/>
    </a:accent3>
    <a:accent4>
      <a:srgbClr val="70BBD8"/>
    </a:accent4>
    <a:accent5>
      <a:srgbClr val="AA561C"/>
    </a:accent5>
    <a:accent6>
      <a:srgbClr val="9EA9CB"/>
    </a:accent6>
    <a:hlink>
      <a:srgbClr val="000000"/>
    </a:hlink>
    <a:folHlink>
      <a:srgbClr val="00678E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GIVAR">
    <a:dk1>
      <a:srgbClr val="000000"/>
    </a:dk1>
    <a:lt1>
      <a:srgbClr val="FFFFFF"/>
    </a:lt1>
    <a:dk2>
      <a:srgbClr val="00335A"/>
    </a:dk2>
    <a:lt2>
      <a:srgbClr val="0089AB"/>
    </a:lt2>
    <a:accent1>
      <a:srgbClr val="9DCD17"/>
    </a:accent1>
    <a:accent2>
      <a:srgbClr val="E19813"/>
    </a:accent2>
    <a:accent3>
      <a:srgbClr val="D43633"/>
    </a:accent3>
    <a:accent4>
      <a:srgbClr val="70BBD8"/>
    </a:accent4>
    <a:accent5>
      <a:srgbClr val="AA561C"/>
    </a:accent5>
    <a:accent6>
      <a:srgbClr val="9EA9CB"/>
    </a:accent6>
    <a:hlink>
      <a:srgbClr val="000000"/>
    </a:hlink>
    <a:folHlink>
      <a:srgbClr val="00678E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IEA 2018 powerpoint template</Template>
  <TotalTime>3684</TotalTime>
  <Words>482</Words>
  <Application>Microsoft Office PowerPoint</Application>
  <PresentationFormat>On-screen Show (16:9)</PresentationFormat>
  <Paragraphs>79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IEA 2018 powerpoint template</vt:lpstr>
      <vt:lpstr>PowerPoint Presentation</vt:lpstr>
      <vt:lpstr>Modern bioenergy: the overlooked giant of renewables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BAHAR Heymi, IEA/EMS/RED</dc:creator>
  <cp:lastModifiedBy>MARTIN Sandra, IEA/STO</cp:lastModifiedBy>
  <cp:revision>462</cp:revision>
  <cp:lastPrinted>2018-12-06T16:34:46Z</cp:lastPrinted>
  <dcterms:created xsi:type="dcterms:W3CDTF">2018-07-01T12:30:46Z</dcterms:created>
  <dcterms:modified xsi:type="dcterms:W3CDTF">2018-12-06T16:35:57Z</dcterms:modified>
</cp:coreProperties>
</file>