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Lst>
  <p:notesMasterIdLst>
    <p:notesMasterId r:id="rId59"/>
  </p:notesMasterIdLst>
  <p:handoutMasterIdLst>
    <p:handoutMasterId r:id="rId60"/>
  </p:handoutMasterIdLst>
  <p:sldIdLst>
    <p:sldId id="256" r:id="rId5"/>
    <p:sldId id="407" r:id="rId6"/>
    <p:sldId id="406" r:id="rId7"/>
    <p:sldId id="335" r:id="rId8"/>
    <p:sldId id="333" r:id="rId9"/>
    <p:sldId id="360" r:id="rId10"/>
    <p:sldId id="359" r:id="rId11"/>
    <p:sldId id="358" r:id="rId12"/>
    <p:sldId id="361" r:id="rId13"/>
    <p:sldId id="362" r:id="rId14"/>
    <p:sldId id="378" r:id="rId15"/>
    <p:sldId id="340" r:id="rId16"/>
    <p:sldId id="372" r:id="rId17"/>
    <p:sldId id="336" r:id="rId18"/>
    <p:sldId id="373" r:id="rId19"/>
    <p:sldId id="365" r:id="rId20"/>
    <p:sldId id="408" r:id="rId21"/>
    <p:sldId id="415" r:id="rId22"/>
    <p:sldId id="366" r:id="rId23"/>
    <p:sldId id="412" r:id="rId24"/>
    <p:sldId id="413" r:id="rId25"/>
    <p:sldId id="414" r:id="rId26"/>
    <p:sldId id="338" r:id="rId27"/>
    <p:sldId id="374" r:id="rId28"/>
    <p:sldId id="416" r:id="rId29"/>
    <p:sldId id="375" r:id="rId30"/>
    <p:sldId id="339" r:id="rId31"/>
    <p:sldId id="312" r:id="rId32"/>
    <p:sldId id="341" r:id="rId33"/>
    <p:sldId id="320" r:id="rId34"/>
    <p:sldId id="321" r:id="rId35"/>
    <p:sldId id="376" r:id="rId36"/>
    <p:sldId id="323" r:id="rId37"/>
    <p:sldId id="418" r:id="rId38"/>
    <p:sldId id="417" r:id="rId39"/>
    <p:sldId id="343" r:id="rId40"/>
    <p:sldId id="377" r:id="rId41"/>
    <p:sldId id="381" r:id="rId42"/>
    <p:sldId id="380" r:id="rId43"/>
    <p:sldId id="382" r:id="rId44"/>
    <p:sldId id="383" r:id="rId45"/>
    <p:sldId id="384" r:id="rId46"/>
    <p:sldId id="386" r:id="rId47"/>
    <p:sldId id="387" r:id="rId48"/>
    <p:sldId id="388" r:id="rId49"/>
    <p:sldId id="389" r:id="rId50"/>
    <p:sldId id="390" r:id="rId51"/>
    <p:sldId id="393" r:id="rId52"/>
    <p:sldId id="395" r:id="rId53"/>
    <p:sldId id="394" r:id="rId54"/>
    <p:sldId id="420" r:id="rId55"/>
    <p:sldId id="409" r:id="rId56"/>
    <p:sldId id="410" r:id="rId57"/>
    <p:sldId id="397" r:id="rId58"/>
  </p:sldIdLst>
  <p:sldSz cx="9144000" cy="5143500" type="screen16x9"/>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944" userDrawn="1">
          <p15:clr>
            <a:srgbClr val="A4A3A4"/>
          </p15:clr>
        </p15:guide>
        <p15:guide id="4" orient="horz" pos="100" userDrawn="1">
          <p15:clr>
            <a:srgbClr val="A4A3A4"/>
          </p15:clr>
        </p15:guide>
        <p15:guide id="5" pos="5602" userDrawn="1">
          <p15:clr>
            <a:srgbClr val="A4A3A4"/>
          </p15:clr>
        </p15:guide>
        <p15:guide id="7" pos="2880" userDrawn="1">
          <p15:clr>
            <a:srgbClr val="A4A3A4"/>
          </p15:clr>
        </p15:guide>
      </p15:sldGuideLst>
    </p:ext>
    <p:ext uri="{2D200454-40CA-4A62-9FC3-DE9A4176ACB9}">
      <p15:notesGuideLst xmlns:p15="http://schemas.microsoft.com/office/powerpoint/2012/main">
        <p15:guide id="1" orient="horz" pos="3143" userDrawn="1">
          <p15:clr>
            <a:srgbClr val="A4A3A4"/>
          </p15:clr>
        </p15:guide>
        <p15:guide id="2" pos="2060" userDrawn="1">
          <p15:clr>
            <a:srgbClr val="A4A3A4"/>
          </p15:clr>
        </p15:guide>
        <p15:guide id="3" orient="horz" pos="3126" userDrawn="1">
          <p15:clr>
            <a:srgbClr val="A4A3A4"/>
          </p15:clr>
        </p15:guide>
        <p15:guide id="4" pos="210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PPERMANN Michael, IEA/EMS/EEFD" initials="MO" lastIdx="1" clrIdx="0">
    <p:extLst>
      <p:ext uri="{19B8F6BF-5375-455C-9EA6-DF929625EA0E}">
        <p15:presenceInfo xmlns:p15="http://schemas.microsoft.com/office/powerpoint/2012/main" userId="OPPERMANN Michael, IEA/EMS/EEF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FF"/>
    <a:srgbClr val="0144FF"/>
    <a:srgbClr val="376192"/>
    <a:srgbClr val="2B3D5A"/>
    <a:srgbClr val="F53A71"/>
    <a:srgbClr val="F7D555"/>
    <a:srgbClr val="E88938"/>
    <a:srgbClr val="DA4622"/>
    <a:srgbClr val="752E1E"/>
    <a:srgbClr val="37AF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22" autoAdjust="0"/>
    <p:restoredTop sz="75698" autoAdjust="0"/>
  </p:normalViewPr>
  <p:slideViewPr>
    <p:cSldViewPr snapToGrid="0" showGuides="1">
      <p:cViewPr varScale="1">
        <p:scale>
          <a:sx n="115" d="100"/>
          <a:sy n="115" d="100"/>
        </p:scale>
        <p:origin x="1614" y="84"/>
      </p:cViewPr>
      <p:guideLst>
        <p:guide pos="4944"/>
        <p:guide orient="horz" pos="100"/>
        <p:guide pos="5602"/>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9" d="100"/>
          <a:sy n="69" d="100"/>
        </p:scale>
        <p:origin x="2456" y="216"/>
      </p:cViewPr>
      <p:guideLst>
        <p:guide orient="horz" pos="3143"/>
        <p:guide pos="2060"/>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219753-40BF-4CE4-A557-E8BADD3B1897}"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3456C76B-FA31-48A4-A7D7-8E6B9DD4D2C1}">
      <dgm:prSet/>
      <dgm:spPr/>
      <dgm:t>
        <a:bodyPr/>
        <a:lstStyle/>
        <a:p>
          <a:pPr rtl="0"/>
          <a:r>
            <a:rPr lang="en-GB" dirty="0"/>
            <a:t>Shovel-ready, local, sustainable jobs</a:t>
          </a:r>
          <a:endParaRPr lang="fr-FR" dirty="0"/>
        </a:p>
      </dgm:t>
    </dgm:pt>
    <dgm:pt modelId="{2FF30F1F-6F35-4C55-94B7-40F604E701F8}" type="parTrans" cxnId="{1AAD5825-CEB2-4AD6-AF0E-E883F68A43DA}">
      <dgm:prSet/>
      <dgm:spPr/>
      <dgm:t>
        <a:bodyPr/>
        <a:lstStyle/>
        <a:p>
          <a:endParaRPr lang="en-US"/>
        </a:p>
      </dgm:t>
    </dgm:pt>
    <dgm:pt modelId="{38322293-8681-4B99-9107-F954BB91ED13}" type="sibTrans" cxnId="{1AAD5825-CEB2-4AD6-AF0E-E883F68A43DA}">
      <dgm:prSet/>
      <dgm:spPr/>
      <dgm:t>
        <a:bodyPr/>
        <a:lstStyle/>
        <a:p>
          <a:endParaRPr lang="en-US"/>
        </a:p>
      </dgm:t>
    </dgm:pt>
    <dgm:pt modelId="{455C8CEF-BF74-49C2-8DC3-02C89FF5F59E}">
      <dgm:prSet/>
      <dgm:spPr/>
      <dgm:t>
        <a:bodyPr/>
        <a:lstStyle/>
        <a:p>
          <a:pPr rtl="0"/>
          <a:r>
            <a:rPr lang="en-GB" dirty="0"/>
            <a:t>Resilience (of energy system, of building stock, of economies)</a:t>
          </a:r>
          <a:endParaRPr lang="fr-FR" dirty="0"/>
        </a:p>
      </dgm:t>
    </dgm:pt>
    <dgm:pt modelId="{08A9DD48-F5DB-4CF6-A798-E33E74274DFD}" type="parTrans" cxnId="{F9D6A212-EE27-4465-8A8A-E9CFEE03267D}">
      <dgm:prSet/>
      <dgm:spPr/>
      <dgm:t>
        <a:bodyPr/>
        <a:lstStyle/>
        <a:p>
          <a:endParaRPr lang="en-US"/>
        </a:p>
      </dgm:t>
    </dgm:pt>
    <dgm:pt modelId="{BFDD8CF5-A48D-41ED-A5DF-A8270F50B885}" type="sibTrans" cxnId="{F9D6A212-EE27-4465-8A8A-E9CFEE03267D}">
      <dgm:prSet/>
      <dgm:spPr/>
      <dgm:t>
        <a:bodyPr/>
        <a:lstStyle/>
        <a:p>
          <a:endParaRPr lang="en-US"/>
        </a:p>
      </dgm:t>
    </dgm:pt>
    <dgm:pt modelId="{C72DB6D9-37D9-4362-89EF-941193001691}">
      <dgm:prSet/>
      <dgm:spPr/>
      <dgm:t>
        <a:bodyPr/>
        <a:lstStyle/>
        <a:p>
          <a:pPr rtl="0"/>
          <a:r>
            <a:rPr lang="en-GB" dirty="0"/>
            <a:t>Decent housing, affordable cooling, lower bills</a:t>
          </a:r>
          <a:endParaRPr lang="fr-FR" dirty="0"/>
        </a:p>
      </dgm:t>
    </dgm:pt>
    <dgm:pt modelId="{1AF5E7F3-AB4B-4C32-87A9-6087E5666D8D}" type="parTrans" cxnId="{1A723450-D61E-4290-B630-63CE30DD2BEF}">
      <dgm:prSet/>
      <dgm:spPr/>
      <dgm:t>
        <a:bodyPr/>
        <a:lstStyle/>
        <a:p>
          <a:endParaRPr lang="en-US"/>
        </a:p>
      </dgm:t>
    </dgm:pt>
    <dgm:pt modelId="{AAA4F099-5C4B-4D2B-82C3-B83AE68D2AEA}" type="sibTrans" cxnId="{1A723450-D61E-4290-B630-63CE30DD2BEF}">
      <dgm:prSet/>
      <dgm:spPr/>
      <dgm:t>
        <a:bodyPr/>
        <a:lstStyle/>
        <a:p>
          <a:endParaRPr lang="en-US"/>
        </a:p>
      </dgm:t>
    </dgm:pt>
    <dgm:pt modelId="{1EC6CE1D-BFC4-4ACD-AE33-C70DC63D4EA4}">
      <dgm:prSet/>
      <dgm:spPr/>
      <dgm:t>
        <a:bodyPr/>
        <a:lstStyle/>
        <a:p>
          <a:pPr rtl="0"/>
          <a:r>
            <a:rPr lang="en-GB" dirty="0"/>
            <a:t>Improves air quality</a:t>
          </a:r>
          <a:endParaRPr lang="fr-FR" dirty="0"/>
        </a:p>
      </dgm:t>
    </dgm:pt>
    <dgm:pt modelId="{2E057BD0-4AC3-49CE-AE2A-DDB85A3176A4}" type="parTrans" cxnId="{CF62367A-1D9E-4AB7-8367-A805DD4CA399}">
      <dgm:prSet/>
      <dgm:spPr/>
      <dgm:t>
        <a:bodyPr/>
        <a:lstStyle/>
        <a:p>
          <a:endParaRPr lang="en-US"/>
        </a:p>
      </dgm:t>
    </dgm:pt>
    <dgm:pt modelId="{4438D726-F391-4C0B-8265-8031B1EC30A6}" type="sibTrans" cxnId="{CF62367A-1D9E-4AB7-8367-A805DD4CA399}">
      <dgm:prSet/>
      <dgm:spPr/>
      <dgm:t>
        <a:bodyPr/>
        <a:lstStyle/>
        <a:p>
          <a:endParaRPr lang="en-US"/>
        </a:p>
      </dgm:t>
    </dgm:pt>
    <dgm:pt modelId="{6B44EF73-CF25-4116-9483-4329A9277330}">
      <dgm:prSet/>
      <dgm:spPr/>
      <dgm:t>
        <a:bodyPr/>
        <a:lstStyle/>
        <a:p>
          <a:pPr rtl="0"/>
          <a:r>
            <a:rPr lang="en-GB" dirty="0"/>
            <a:t>Key to meeting climate change objectives and sustainable development goals</a:t>
          </a:r>
          <a:endParaRPr lang="fr-FR" dirty="0"/>
        </a:p>
      </dgm:t>
    </dgm:pt>
    <dgm:pt modelId="{8BD8BB20-97FF-4C43-A754-E1F79007CEFF}" type="parTrans" cxnId="{4745EF61-C2E1-4021-AD06-21320B4FA0AA}">
      <dgm:prSet/>
      <dgm:spPr/>
      <dgm:t>
        <a:bodyPr/>
        <a:lstStyle/>
        <a:p>
          <a:endParaRPr lang="en-US"/>
        </a:p>
      </dgm:t>
    </dgm:pt>
    <dgm:pt modelId="{B0612BC9-5042-41F9-A119-183B082435B3}" type="sibTrans" cxnId="{4745EF61-C2E1-4021-AD06-21320B4FA0AA}">
      <dgm:prSet/>
      <dgm:spPr/>
      <dgm:t>
        <a:bodyPr/>
        <a:lstStyle/>
        <a:p>
          <a:endParaRPr lang="en-US"/>
        </a:p>
      </dgm:t>
    </dgm:pt>
    <dgm:pt modelId="{0D742D17-4417-41D7-BCD0-7A177073E37E}" type="pres">
      <dgm:prSet presAssocID="{6F219753-40BF-4CE4-A557-E8BADD3B1897}" presName="linear" presStyleCnt="0">
        <dgm:presLayoutVars>
          <dgm:animLvl val="lvl"/>
          <dgm:resizeHandles val="exact"/>
        </dgm:presLayoutVars>
      </dgm:prSet>
      <dgm:spPr/>
      <dgm:t>
        <a:bodyPr/>
        <a:lstStyle/>
        <a:p>
          <a:endParaRPr lang="en-US"/>
        </a:p>
      </dgm:t>
    </dgm:pt>
    <dgm:pt modelId="{3CC75404-3A63-43B8-9BB0-AE8DAA7C66DC}" type="pres">
      <dgm:prSet presAssocID="{3456C76B-FA31-48A4-A7D7-8E6B9DD4D2C1}" presName="parentText" presStyleLbl="node1" presStyleIdx="0" presStyleCnt="5">
        <dgm:presLayoutVars>
          <dgm:chMax val="0"/>
          <dgm:bulletEnabled val="1"/>
        </dgm:presLayoutVars>
      </dgm:prSet>
      <dgm:spPr/>
      <dgm:t>
        <a:bodyPr/>
        <a:lstStyle/>
        <a:p>
          <a:endParaRPr lang="en-US"/>
        </a:p>
      </dgm:t>
    </dgm:pt>
    <dgm:pt modelId="{0CEC9ADC-E428-45FA-A008-0594D155A26C}" type="pres">
      <dgm:prSet presAssocID="{38322293-8681-4B99-9107-F954BB91ED13}" presName="spacer" presStyleCnt="0"/>
      <dgm:spPr/>
      <dgm:t>
        <a:bodyPr/>
        <a:lstStyle/>
        <a:p>
          <a:endParaRPr lang="en-US"/>
        </a:p>
      </dgm:t>
    </dgm:pt>
    <dgm:pt modelId="{0CEFD7EE-2C31-40F6-9A8B-17A3EE8F73F1}" type="pres">
      <dgm:prSet presAssocID="{455C8CEF-BF74-49C2-8DC3-02C89FF5F59E}" presName="parentText" presStyleLbl="node1" presStyleIdx="1" presStyleCnt="5">
        <dgm:presLayoutVars>
          <dgm:chMax val="0"/>
          <dgm:bulletEnabled val="1"/>
        </dgm:presLayoutVars>
      </dgm:prSet>
      <dgm:spPr/>
      <dgm:t>
        <a:bodyPr/>
        <a:lstStyle/>
        <a:p>
          <a:endParaRPr lang="en-US"/>
        </a:p>
      </dgm:t>
    </dgm:pt>
    <dgm:pt modelId="{873E1612-43E2-4B06-86D6-3B72BBDF9CDC}" type="pres">
      <dgm:prSet presAssocID="{BFDD8CF5-A48D-41ED-A5DF-A8270F50B885}" presName="spacer" presStyleCnt="0"/>
      <dgm:spPr/>
      <dgm:t>
        <a:bodyPr/>
        <a:lstStyle/>
        <a:p>
          <a:endParaRPr lang="en-US"/>
        </a:p>
      </dgm:t>
    </dgm:pt>
    <dgm:pt modelId="{8A3DA9B3-AA85-4F16-A818-85BB940DCD30}" type="pres">
      <dgm:prSet presAssocID="{C72DB6D9-37D9-4362-89EF-941193001691}" presName="parentText" presStyleLbl="node1" presStyleIdx="2" presStyleCnt="5">
        <dgm:presLayoutVars>
          <dgm:chMax val="0"/>
          <dgm:bulletEnabled val="1"/>
        </dgm:presLayoutVars>
      </dgm:prSet>
      <dgm:spPr/>
      <dgm:t>
        <a:bodyPr/>
        <a:lstStyle/>
        <a:p>
          <a:endParaRPr lang="en-US"/>
        </a:p>
      </dgm:t>
    </dgm:pt>
    <dgm:pt modelId="{8EE095FF-BEF5-4F46-9DB4-82ACB3FD5516}" type="pres">
      <dgm:prSet presAssocID="{AAA4F099-5C4B-4D2B-82C3-B83AE68D2AEA}" presName="spacer" presStyleCnt="0"/>
      <dgm:spPr/>
      <dgm:t>
        <a:bodyPr/>
        <a:lstStyle/>
        <a:p>
          <a:endParaRPr lang="en-US"/>
        </a:p>
      </dgm:t>
    </dgm:pt>
    <dgm:pt modelId="{5BBD6243-D0A5-42CE-B6D2-33603C6C8A01}" type="pres">
      <dgm:prSet presAssocID="{1EC6CE1D-BFC4-4ACD-AE33-C70DC63D4EA4}" presName="parentText" presStyleLbl="node1" presStyleIdx="3" presStyleCnt="5">
        <dgm:presLayoutVars>
          <dgm:chMax val="0"/>
          <dgm:bulletEnabled val="1"/>
        </dgm:presLayoutVars>
      </dgm:prSet>
      <dgm:spPr/>
      <dgm:t>
        <a:bodyPr/>
        <a:lstStyle/>
        <a:p>
          <a:endParaRPr lang="en-US"/>
        </a:p>
      </dgm:t>
    </dgm:pt>
    <dgm:pt modelId="{476A291A-DAE5-4703-A7EA-E14C843092D9}" type="pres">
      <dgm:prSet presAssocID="{4438D726-F391-4C0B-8265-8031B1EC30A6}" presName="spacer" presStyleCnt="0"/>
      <dgm:spPr/>
      <dgm:t>
        <a:bodyPr/>
        <a:lstStyle/>
        <a:p>
          <a:endParaRPr lang="en-US"/>
        </a:p>
      </dgm:t>
    </dgm:pt>
    <dgm:pt modelId="{AC7C46E6-9801-4FAA-BB2D-A4D896CBF8FA}" type="pres">
      <dgm:prSet presAssocID="{6B44EF73-CF25-4116-9483-4329A9277330}" presName="parentText" presStyleLbl="node1" presStyleIdx="4" presStyleCnt="5">
        <dgm:presLayoutVars>
          <dgm:chMax val="0"/>
          <dgm:bulletEnabled val="1"/>
        </dgm:presLayoutVars>
      </dgm:prSet>
      <dgm:spPr/>
      <dgm:t>
        <a:bodyPr/>
        <a:lstStyle/>
        <a:p>
          <a:endParaRPr lang="en-US"/>
        </a:p>
      </dgm:t>
    </dgm:pt>
  </dgm:ptLst>
  <dgm:cxnLst>
    <dgm:cxn modelId="{1AAD5825-CEB2-4AD6-AF0E-E883F68A43DA}" srcId="{6F219753-40BF-4CE4-A557-E8BADD3B1897}" destId="{3456C76B-FA31-48A4-A7D7-8E6B9DD4D2C1}" srcOrd="0" destOrd="0" parTransId="{2FF30F1F-6F35-4C55-94B7-40F604E701F8}" sibTransId="{38322293-8681-4B99-9107-F954BB91ED13}"/>
    <dgm:cxn modelId="{1A723450-D61E-4290-B630-63CE30DD2BEF}" srcId="{6F219753-40BF-4CE4-A557-E8BADD3B1897}" destId="{C72DB6D9-37D9-4362-89EF-941193001691}" srcOrd="2" destOrd="0" parTransId="{1AF5E7F3-AB4B-4C32-87A9-6087E5666D8D}" sibTransId="{AAA4F099-5C4B-4D2B-82C3-B83AE68D2AEA}"/>
    <dgm:cxn modelId="{4745EF61-C2E1-4021-AD06-21320B4FA0AA}" srcId="{6F219753-40BF-4CE4-A557-E8BADD3B1897}" destId="{6B44EF73-CF25-4116-9483-4329A9277330}" srcOrd="4" destOrd="0" parTransId="{8BD8BB20-97FF-4C43-A754-E1F79007CEFF}" sibTransId="{B0612BC9-5042-41F9-A119-183B082435B3}"/>
    <dgm:cxn modelId="{8CD1D52A-80ED-47C7-988A-8A5CADCA0A11}" type="presOf" srcId="{C72DB6D9-37D9-4362-89EF-941193001691}" destId="{8A3DA9B3-AA85-4F16-A818-85BB940DCD30}" srcOrd="0" destOrd="0" presId="urn:microsoft.com/office/officeart/2005/8/layout/vList2"/>
    <dgm:cxn modelId="{F9D6A212-EE27-4465-8A8A-E9CFEE03267D}" srcId="{6F219753-40BF-4CE4-A557-E8BADD3B1897}" destId="{455C8CEF-BF74-49C2-8DC3-02C89FF5F59E}" srcOrd="1" destOrd="0" parTransId="{08A9DD48-F5DB-4CF6-A798-E33E74274DFD}" sibTransId="{BFDD8CF5-A48D-41ED-A5DF-A8270F50B885}"/>
    <dgm:cxn modelId="{FFB25EA2-51F2-42EA-AFE0-2DE4E3A2B9A1}" type="presOf" srcId="{455C8CEF-BF74-49C2-8DC3-02C89FF5F59E}" destId="{0CEFD7EE-2C31-40F6-9A8B-17A3EE8F73F1}" srcOrd="0" destOrd="0" presId="urn:microsoft.com/office/officeart/2005/8/layout/vList2"/>
    <dgm:cxn modelId="{49787CCC-30D0-4E1B-8334-2E172A52DE9A}" type="presOf" srcId="{6F219753-40BF-4CE4-A557-E8BADD3B1897}" destId="{0D742D17-4417-41D7-BCD0-7A177073E37E}" srcOrd="0" destOrd="0" presId="urn:microsoft.com/office/officeart/2005/8/layout/vList2"/>
    <dgm:cxn modelId="{94981965-3D31-46A3-8571-161C9FBAE7EF}" type="presOf" srcId="{1EC6CE1D-BFC4-4ACD-AE33-C70DC63D4EA4}" destId="{5BBD6243-D0A5-42CE-B6D2-33603C6C8A01}" srcOrd="0" destOrd="0" presId="urn:microsoft.com/office/officeart/2005/8/layout/vList2"/>
    <dgm:cxn modelId="{6609376F-F99E-421A-B9F7-1842D075AC1B}" type="presOf" srcId="{6B44EF73-CF25-4116-9483-4329A9277330}" destId="{AC7C46E6-9801-4FAA-BB2D-A4D896CBF8FA}" srcOrd="0" destOrd="0" presId="urn:microsoft.com/office/officeart/2005/8/layout/vList2"/>
    <dgm:cxn modelId="{AE5971E3-967D-465F-96A0-CF382486DFFA}" type="presOf" srcId="{3456C76B-FA31-48A4-A7D7-8E6B9DD4D2C1}" destId="{3CC75404-3A63-43B8-9BB0-AE8DAA7C66DC}" srcOrd="0" destOrd="0" presId="urn:microsoft.com/office/officeart/2005/8/layout/vList2"/>
    <dgm:cxn modelId="{CF62367A-1D9E-4AB7-8367-A805DD4CA399}" srcId="{6F219753-40BF-4CE4-A557-E8BADD3B1897}" destId="{1EC6CE1D-BFC4-4ACD-AE33-C70DC63D4EA4}" srcOrd="3" destOrd="0" parTransId="{2E057BD0-4AC3-49CE-AE2A-DDB85A3176A4}" sibTransId="{4438D726-F391-4C0B-8265-8031B1EC30A6}"/>
    <dgm:cxn modelId="{F4C3061A-84C7-4FFD-972A-DD5ABD53AD3A}" type="presParOf" srcId="{0D742D17-4417-41D7-BCD0-7A177073E37E}" destId="{3CC75404-3A63-43B8-9BB0-AE8DAA7C66DC}" srcOrd="0" destOrd="0" presId="urn:microsoft.com/office/officeart/2005/8/layout/vList2"/>
    <dgm:cxn modelId="{C7086971-C03F-4880-9CCB-6AA05BE21CEE}" type="presParOf" srcId="{0D742D17-4417-41D7-BCD0-7A177073E37E}" destId="{0CEC9ADC-E428-45FA-A008-0594D155A26C}" srcOrd="1" destOrd="0" presId="urn:microsoft.com/office/officeart/2005/8/layout/vList2"/>
    <dgm:cxn modelId="{2F612328-076F-4D84-8489-2C55902BE5BE}" type="presParOf" srcId="{0D742D17-4417-41D7-BCD0-7A177073E37E}" destId="{0CEFD7EE-2C31-40F6-9A8B-17A3EE8F73F1}" srcOrd="2" destOrd="0" presId="urn:microsoft.com/office/officeart/2005/8/layout/vList2"/>
    <dgm:cxn modelId="{D5CB5C66-2600-4A9B-9EA9-E3F7AFB83AF6}" type="presParOf" srcId="{0D742D17-4417-41D7-BCD0-7A177073E37E}" destId="{873E1612-43E2-4B06-86D6-3B72BBDF9CDC}" srcOrd="3" destOrd="0" presId="urn:microsoft.com/office/officeart/2005/8/layout/vList2"/>
    <dgm:cxn modelId="{F690BB14-515C-43F6-BF3E-0F5AAC2118E2}" type="presParOf" srcId="{0D742D17-4417-41D7-BCD0-7A177073E37E}" destId="{8A3DA9B3-AA85-4F16-A818-85BB940DCD30}" srcOrd="4" destOrd="0" presId="urn:microsoft.com/office/officeart/2005/8/layout/vList2"/>
    <dgm:cxn modelId="{CAAFFD57-1046-42C4-B424-174ECC2E45D6}" type="presParOf" srcId="{0D742D17-4417-41D7-BCD0-7A177073E37E}" destId="{8EE095FF-BEF5-4F46-9DB4-82ACB3FD5516}" srcOrd="5" destOrd="0" presId="urn:microsoft.com/office/officeart/2005/8/layout/vList2"/>
    <dgm:cxn modelId="{62E02609-EC61-4F50-948E-BD275E7265EE}" type="presParOf" srcId="{0D742D17-4417-41D7-BCD0-7A177073E37E}" destId="{5BBD6243-D0A5-42CE-B6D2-33603C6C8A01}" srcOrd="6" destOrd="0" presId="urn:microsoft.com/office/officeart/2005/8/layout/vList2"/>
    <dgm:cxn modelId="{4FF1A22C-B5DD-45AD-A872-E2880B981DAC}" type="presParOf" srcId="{0D742D17-4417-41D7-BCD0-7A177073E37E}" destId="{476A291A-DAE5-4703-A7EA-E14C843092D9}" srcOrd="7" destOrd="0" presId="urn:microsoft.com/office/officeart/2005/8/layout/vList2"/>
    <dgm:cxn modelId="{E48BFF2F-1084-4C19-8872-CE442B20C857}" type="presParOf" srcId="{0D742D17-4417-41D7-BCD0-7A177073E37E}" destId="{AC7C46E6-9801-4FAA-BB2D-A4D896CBF8F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EBDA96-93B7-423B-A36F-B175B2C9C406}"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US"/>
        </a:p>
      </dgm:t>
    </dgm:pt>
    <dgm:pt modelId="{014BEC7A-5968-43D1-BEF3-03BA4A1AD383}">
      <dgm:prSet/>
      <dgm:spPr>
        <a:ln w="3175"/>
      </dgm:spPr>
      <dgm:t>
        <a:bodyPr/>
        <a:lstStyle/>
        <a:p>
          <a:pPr rtl="0"/>
          <a:r>
            <a:rPr lang="en-US" b="1" dirty="0" smtClean="0"/>
            <a:t>Argentina</a:t>
          </a:r>
          <a:r>
            <a:rPr lang="en-US" dirty="0" smtClean="0"/>
            <a:t> - The interruption of essential services suspend for 180 days for most vulnerable households, SMEs, cooperatives, institutions related to the health system and institutions for the public good.</a:t>
          </a:r>
          <a:endParaRPr lang="fr-FR" dirty="0"/>
        </a:p>
      </dgm:t>
    </dgm:pt>
    <dgm:pt modelId="{BB07C5A2-750B-4012-ACFF-99E060A17104}" type="parTrans" cxnId="{892F5E91-834F-4DF2-AAEB-BAC2436E1A0D}">
      <dgm:prSet/>
      <dgm:spPr/>
      <dgm:t>
        <a:bodyPr/>
        <a:lstStyle/>
        <a:p>
          <a:endParaRPr lang="en-US"/>
        </a:p>
      </dgm:t>
    </dgm:pt>
    <dgm:pt modelId="{22E1F45F-DAE5-4080-AD1E-98C711FDDFC2}" type="sibTrans" cxnId="{892F5E91-834F-4DF2-AAEB-BAC2436E1A0D}">
      <dgm:prSet/>
      <dgm:spPr/>
      <dgm:t>
        <a:bodyPr/>
        <a:lstStyle/>
        <a:p>
          <a:endParaRPr lang="en-US"/>
        </a:p>
      </dgm:t>
    </dgm:pt>
    <dgm:pt modelId="{831B7795-2F81-4393-8A6F-026780FCFD92}">
      <dgm:prSet/>
      <dgm:spPr>
        <a:ln w="3175"/>
      </dgm:spPr>
      <dgm:t>
        <a:bodyPr/>
        <a:lstStyle/>
        <a:p>
          <a:pPr rtl="0"/>
          <a:r>
            <a:rPr lang="en-US" b="1" dirty="0" smtClean="0"/>
            <a:t>Bolivia</a:t>
          </a:r>
          <a:r>
            <a:rPr lang="en-US" dirty="0" smtClean="0"/>
            <a:t> – government assistance for water, gas and electricity bills for households and small consumers, April – June.</a:t>
          </a:r>
          <a:endParaRPr lang="fr-FR" dirty="0"/>
        </a:p>
      </dgm:t>
    </dgm:pt>
    <dgm:pt modelId="{4E259E38-8180-456F-A125-188A7313C2C4}" type="parTrans" cxnId="{BCEC06CB-173B-4A29-A2BB-BB6EA5D847E1}">
      <dgm:prSet/>
      <dgm:spPr/>
      <dgm:t>
        <a:bodyPr/>
        <a:lstStyle/>
        <a:p>
          <a:endParaRPr lang="en-US"/>
        </a:p>
      </dgm:t>
    </dgm:pt>
    <dgm:pt modelId="{68F4C68F-986A-469C-911B-EB681A0797D8}" type="sibTrans" cxnId="{BCEC06CB-173B-4A29-A2BB-BB6EA5D847E1}">
      <dgm:prSet/>
      <dgm:spPr/>
      <dgm:t>
        <a:bodyPr/>
        <a:lstStyle/>
        <a:p>
          <a:endParaRPr lang="en-US"/>
        </a:p>
      </dgm:t>
    </dgm:pt>
    <dgm:pt modelId="{F11E15CA-84CF-4D8A-94E6-39599A0C57AB}">
      <dgm:prSet/>
      <dgm:spPr>
        <a:ln w="3175"/>
      </dgm:spPr>
      <dgm:t>
        <a:bodyPr/>
        <a:lstStyle/>
        <a:p>
          <a:pPr rtl="0"/>
          <a:r>
            <a:rPr lang="en-GB" b="1" dirty="0" smtClean="0"/>
            <a:t>Brazil</a:t>
          </a:r>
          <a:r>
            <a:rPr lang="en-GB" dirty="0" smtClean="0"/>
            <a:t> - </a:t>
          </a:r>
          <a:r>
            <a:rPr lang="en-US" dirty="0" smtClean="0"/>
            <a:t>Suspension of electricity payments for low-income families. </a:t>
          </a:r>
          <a:r>
            <a:rPr lang="en-ZA" dirty="0" smtClean="0"/>
            <a:t>Social tariff assistance increased from up to 65% to 100% for first 220kWh. </a:t>
          </a:r>
          <a:endParaRPr lang="fr-FR" dirty="0"/>
        </a:p>
      </dgm:t>
    </dgm:pt>
    <dgm:pt modelId="{913C041A-B68B-4FD2-9820-DACD1110C11A}" type="parTrans" cxnId="{C5D79AAD-DEC5-43C4-9655-FDFBFED8D905}">
      <dgm:prSet/>
      <dgm:spPr/>
      <dgm:t>
        <a:bodyPr/>
        <a:lstStyle/>
        <a:p>
          <a:endParaRPr lang="en-US"/>
        </a:p>
      </dgm:t>
    </dgm:pt>
    <dgm:pt modelId="{BBC6FCE8-30AC-4BCA-81E0-8BE347387676}" type="sibTrans" cxnId="{C5D79AAD-DEC5-43C4-9655-FDFBFED8D905}">
      <dgm:prSet/>
      <dgm:spPr/>
      <dgm:t>
        <a:bodyPr/>
        <a:lstStyle/>
        <a:p>
          <a:endParaRPr lang="en-US"/>
        </a:p>
      </dgm:t>
    </dgm:pt>
    <dgm:pt modelId="{DD140CEE-1692-46F7-B47A-756E238EFD3B}">
      <dgm:prSet/>
      <dgm:spPr>
        <a:ln w="3175"/>
      </dgm:spPr>
      <dgm:t>
        <a:bodyPr/>
        <a:lstStyle/>
        <a:p>
          <a:pPr rtl="0"/>
          <a:r>
            <a:rPr lang="en-US" b="1" dirty="0" smtClean="0"/>
            <a:t>Costa</a:t>
          </a:r>
          <a:r>
            <a:rPr lang="en-US" dirty="0" smtClean="0"/>
            <a:t> </a:t>
          </a:r>
          <a:r>
            <a:rPr lang="en-US" b="1" dirty="0" smtClean="0"/>
            <a:t>Rica</a:t>
          </a:r>
          <a:r>
            <a:rPr lang="en-US" dirty="0" smtClean="0"/>
            <a:t> - Opening of extraordinary terms for payment of electricity for businesses and industries.</a:t>
          </a:r>
          <a:endParaRPr lang="fr-FR" dirty="0"/>
        </a:p>
      </dgm:t>
    </dgm:pt>
    <dgm:pt modelId="{EB3152C4-DE24-493A-9E15-00B47A7C6DBE}" type="parTrans" cxnId="{2C5E8A4C-DEDF-4353-8D68-4D6F73B6AB58}">
      <dgm:prSet/>
      <dgm:spPr/>
      <dgm:t>
        <a:bodyPr/>
        <a:lstStyle/>
        <a:p>
          <a:endParaRPr lang="en-US"/>
        </a:p>
      </dgm:t>
    </dgm:pt>
    <dgm:pt modelId="{F1A866E0-BB7D-45E4-B4B7-9ADF3787ADE4}" type="sibTrans" cxnId="{2C5E8A4C-DEDF-4353-8D68-4D6F73B6AB58}">
      <dgm:prSet/>
      <dgm:spPr/>
      <dgm:t>
        <a:bodyPr/>
        <a:lstStyle/>
        <a:p>
          <a:endParaRPr lang="en-US"/>
        </a:p>
      </dgm:t>
    </dgm:pt>
    <dgm:pt modelId="{0DD6CB3F-CB1C-493A-94B0-A1F4D556AF90}">
      <dgm:prSet/>
      <dgm:spPr>
        <a:ln w="3175"/>
      </dgm:spPr>
      <dgm:t>
        <a:bodyPr/>
        <a:lstStyle/>
        <a:p>
          <a:pPr rtl="0"/>
          <a:r>
            <a:rPr lang="en-US" b="1" dirty="0" smtClean="0"/>
            <a:t>Panama</a:t>
          </a:r>
          <a:r>
            <a:rPr lang="en-US" dirty="0" smtClean="0"/>
            <a:t> – Electricity bill reductions up to 1,000 kWh and suspension of payments for electricity, phone and internet for families and small businesses with low or incomes from April 1 to June 30, 2020.</a:t>
          </a:r>
          <a:endParaRPr lang="fr-FR" dirty="0"/>
        </a:p>
      </dgm:t>
    </dgm:pt>
    <dgm:pt modelId="{E57DE803-C273-4307-873E-8C5F77F246A6}" type="parTrans" cxnId="{89947366-727F-4D2E-8F11-DA64BBD991AD}">
      <dgm:prSet/>
      <dgm:spPr/>
      <dgm:t>
        <a:bodyPr/>
        <a:lstStyle/>
        <a:p>
          <a:endParaRPr lang="en-US"/>
        </a:p>
      </dgm:t>
    </dgm:pt>
    <dgm:pt modelId="{99624EC7-64ED-4760-995D-B488B74E410B}" type="sibTrans" cxnId="{89947366-727F-4D2E-8F11-DA64BBD991AD}">
      <dgm:prSet/>
      <dgm:spPr/>
      <dgm:t>
        <a:bodyPr/>
        <a:lstStyle/>
        <a:p>
          <a:endParaRPr lang="en-US"/>
        </a:p>
      </dgm:t>
    </dgm:pt>
    <dgm:pt modelId="{1EB3FF8C-0B60-4C71-8414-8BF368E4D0C8}">
      <dgm:prSet/>
      <dgm:spPr>
        <a:ln w="3175"/>
      </dgm:spPr>
      <dgm:t>
        <a:bodyPr/>
        <a:lstStyle/>
        <a:p>
          <a:pPr rtl="0"/>
          <a:r>
            <a:rPr lang="en-US" b="1" dirty="0" smtClean="0"/>
            <a:t>Uruguay</a:t>
          </a:r>
          <a:r>
            <a:rPr lang="en-US" dirty="0" smtClean="0"/>
            <a:t> - Financing of 70% of electricity bills from April to November 2020, for hotels and restaurants. Payment exemptions for some schools and public spaces.</a:t>
          </a:r>
          <a:endParaRPr lang="fr-FR" dirty="0"/>
        </a:p>
      </dgm:t>
    </dgm:pt>
    <dgm:pt modelId="{6C63E45B-4450-4A0A-8E3B-B30427C9A48E}" type="parTrans" cxnId="{C36F953A-1FBA-4DBE-AE44-E946E8797403}">
      <dgm:prSet/>
      <dgm:spPr/>
      <dgm:t>
        <a:bodyPr/>
        <a:lstStyle/>
        <a:p>
          <a:endParaRPr lang="en-US"/>
        </a:p>
      </dgm:t>
    </dgm:pt>
    <dgm:pt modelId="{70969FBB-9C39-4F1A-A3D0-526F79AD68AA}" type="sibTrans" cxnId="{C36F953A-1FBA-4DBE-AE44-E946E8797403}">
      <dgm:prSet/>
      <dgm:spPr/>
      <dgm:t>
        <a:bodyPr/>
        <a:lstStyle/>
        <a:p>
          <a:endParaRPr lang="en-US"/>
        </a:p>
      </dgm:t>
    </dgm:pt>
    <dgm:pt modelId="{6493DD56-961B-4294-8B72-293E65A1B8E2}">
      <dgm:prSet/>
      <dgm:spPr>
        <a:ln w="3175"/>
      </dgm:spPr>
      <dgm:t>
        <a:bodyPr/>
        <a:lstStyle/>
        <a:p>
          <a:pPr rtl="0"/>
          <a:r>
            <a:rPr lang="en-US" b="1" dirty="0" smtClean="0"/>
            <a:t>Paraguay</a:t>
          </a:r>
          <a:r>
            <a:rPr lang="en-US" dirty="0" smtClean="0"/>
            <a:t> - Exemption from paying electricity for households that consume less than 250 KWh per month for three months.</a:t>
          </a:r>
          <a:endParaRPr lang="fr-FR" dirty="0"/>
        </a:p>
      </dgm:t>
    </dgm:pt>
    <dgm:pt modelId="{DDB5BAE2-1199-4261-9D2A-6F8721FF8FF8}" type="parTrans" cxnId="{BDC3D5D8-321A-4AB8-A98A-FF10C971381C}">
      <dgm:prSet/>
      <dgm:spPr/>
      <dgm:t>
        <a:bodyPr/>
        <a:lstStyle/>
        <a:p>
          <a:endParaRPr lang="en-US"/>
        </a:p>
      </dgm:t>
    </dgm:pt>
    <dgm:pt modelId="{5C9C7210-03D3-4693-83CB-2C2E960F3A49}" type="sibTrans" cxnId="{BDC3D5D8-321A-4AB8-A98A-FF10C971381C}">
      <dgm:prSet/>
      <dgm:spPr/>
      <dgm:t>
        <a:bodyPr/>
        <a:lstStyle/>
        <a:p>
          <a:endParaRPr lang="en-US"/>
        </a:p>
      </dgm:t>
    </dgm:pt>
    <dgm:pt modelId="{718CCB02-9B80-41FE-97B5-C38FF78D421D}">
      <dgm:prSet/>
      <dgm:spPr>
        <a:ln w="3175"/>
      </dgm:spPr>
      <dgm:t>
        <a:bodyPr/>
        <a:lstStyle/>
        <a:p>
          <a:pPr rtl="0"/>
          <a:r>
            <a:rPr lang="en-US" b="1" dirty="0" smtClean="0"/>
            <a:t>Colombia</a:t>
          </a:r>
          <a:r>
            <a:rPr lang="en-US" dirty="0" smtClean="0"/>
            <a:t> - The companies that provide the public service of electrical energy and gas may defer for a period of 36 months, the cost of basic or subsistence consumption.</a:t>
          </a:r>
          <a:endParaRPr lang="fr-FR" dirty="0"/>
        </a:p>
      </dgm:t>
    </dgm:pt>
    <dgm:pt modelId="{3DCF3F81-0E83-4F76-8343-B44B82CBA6CE}" type="parTrans" cxnId="{56DD21A4-1D0D-4966-974A-311FC8C3CF71}">
      <dgm:prSet/>
      <dgm:spPr/>
      <dgm:t>
        <a:bodyPr/>
        <a:lstStyle/>
        <a:p>
          <a:endParaRPr lang="en-US"/>
        </a:p>
      </dgm:t>
    </dgm:pt>
    <dgm:pt modelId="{0A9274E5-02DF-4130-A2E1-F72623E1857E}" type="sibTrans" cxnId="{56DD21A4-1D0D-4966-974A-311FC8C3CF71}">
      <dgm:prSet/>
      <dgm:spPr/>
      <dgm:t>
        <a:bodyPr/>
        <a:lstStyle/>
        <a:p>
          <a:endParaRPr lang="en-US"/>
        </a:p>
      </dgm:t>
    </dgm:pt>
    <dgm:pt modelId="{528B5381-A57B-4330-A175-C5967C85DA94}" type="pres">
      <dgm:prSet presAssocID="{83EBDA96-93B7-423B-A36F-B175B2C9C406}" presName="linear" presStyleCnt="0">
        <dgm:presLayoutVars>
          <dgm:animLvl val="lvl"/>
          <dgm:resizeHandles val="exact"/>
        </dgm:presLayoutVars>
      </dgm:prSet>
      <dgm:spPr/>
      <dgm:t>
        <a:bodyPr/>
        <a:lstStyle/>
        <a:p>
          <a:endParaRPr lang="en-US"/>
        </a:p>
      </dgm:t>
    </dgm:pt>
    <dgm:pt modelId="{B061D690-03B0-42DF-BE33-766921EBC228}" type="pres">
      <dgm:prSet presAssocID="{014BEC7A-5968-43D1-BEF3-03BA4A1AD383}" presName="parentText" presStyleLbl="node1" presStyleIdx="0" presStyleCnt="8" custLinFactNeighborY="29951">
        <dgm:presLayoutVars>
          <dgm:chMax val="0"/>
          <dgm:bulletEnabled val="1"/>
        </dgm:presLayoutVars>
      </dgm:prSet>
      <dgm:spPr/>
      <dgm:t>
        <a:bodyPr/>
        <a:lstStyle/>
        <a:p>
          <a:endParaRPr lang="en-US"/>
        </a:p>
      </dgm:t>
    </dgm:pt>
    <dgm:pt modelId="{B4578646-53F7-4FBA-9678-19A9E621D627}" type="pres">
      <dgm:prSet presAssocID="{22E1F45F-DAE5-4080-AD1E-98C711FDDFC2}" presName="spacer" presStyleCnt="0"/>
      <dgm:spPr/>
    </dgm:pt>
    <dgm:pt modelId="{0EED0A35-4503-431B-8F74-C534F3944752}" type="pres">
      <dgm:prSet presAssocID="{831B7795-2F81-4393-8A6F-026780FCFD92}" presName="parentText" presStyleLbl="node1" presStyleIdx="1" presStyleCnt="8">
        <dgm:presLayoutVars>
          <dgm:chMax val="0"/>
          <dgm:bulletEnabled val="1"/>
        </dgm:presLayoutVars>
      </dgm:prSet>
      <dgm:spPr/>
      <dgm:t>
        <a:bodyPr/>
        <a:lstStyle/>
        <a:p>
          <a:endParaRPr lang="en-US"/>
        </a:p>
      </dgm:t>
    </dgm:pt>
    <dgm:pt modelId="{66C2158A-55E4-44D9-9E1D-D58AAF8324DB}" type="pres">
      <dgm:prSet presAssocID="{68F4C68F-986A-469C-911B-EB681A0797D8}" presName="spacer" presStyleCnt="0"/>
      <dgm:spPr/>
    </dgm:pt>
    <dgm:pt modelId="{ACF172B7-8FEF-4C29-8680-83C2CC1173C3}" type="pres">
      <dgm:prSet presAssocID="{F11E15CA-84CF-4D8A-94E6-39599A0C57AB}" presName="parentText" presStyleLbl="node1" presStyleIdx="2" presStyleCnt="8">
        <dgm:presLayoutVars>
          <dgm:chMax val="0"/>
          <dgm:bulletEnabled val="1"/>
        </dgm:presLayoutVars>
      </dgm:prSet>
      <dgm:spPr/>
      <dgm:t>
        <a:bodyPr/>
        <a:lstStyle/>
        <a:p>
          <a:endParaRPr lang="en-US"/>
        </a:p>
      </dgm:t>
    </dgm:pt>
    <dgm:pt modelId="{C60CC3CC-5E50-45E2-AF4F-FD87580984B5}" type="pres">
      <dgm:prSet presAssocID="{BBC6FCE8-30AC-4BCA-81E0-8BE347387676}" presName="spacer" presStyleCnt="0"/>
      <dgm:spPr/>
    </dgm:pt>
    <dgm:pt modelId="{D4E0BF69-F191-4A07-95E8-0E9F1768DBB0}" type="pres">
      <dgm:prSet presAssocID="{718CCB02-9B80-41FE-97B5-C38FF78D421D}" presName="parentText" presStyleLbl="node1" presStyleIdx="3" presStyleCnt="8">
        <dgm:presLayoutVars>
          <dgm:chMax val="0"/>
          <dgm:bulletEnabled val="1"/>
        </dgm:presLayoutVars>
      </dgm:prSet>
      <dgm:spPr/>
      <dgm:t>
        <a:bodyPr/>
        <a:lstStyle/>
        <a:p>
          <a:endParaRPr lang="en-US"/>
        </a:p>
      </dgm:t>
    </dgm:pt>
    <dgm:pt modelId="{0EF1986A-A191-4365-AB7F-7828369F1BC1}" type="pres">
      <dgm:prSet presAssocID="{0A9274E5-02DF-4130-A2E1-F72623E1857E}" presName="spacer" presStyleCnt="0"/>
      <dgm:spPr/>
    </dgm:pt>
    <dgm:pt modelId="{8979B1BC-6D96-4A3F-8ABF-E4B9549007E6}" type="pres">
      <dgm:prSet presAssocID="{DD140CEE-1692-46F7-B47A-756E238EFD3B}" presName="parentText" presStyleLbl="node1" presStyleIdx="4" presStyleCnt="8">
        <dgm:presLayoutVars>
          <dgm:chMax val="0"/>
          <dgm:bulletEnabled val="1"/>
        </dgm:presLayoutVars>
      </dgm:prSet>
      <dgm:spPr/>
      <dgm:t>
        <a:bodyPr/>
        <a:lstStyle/>
        <a:p>
          <a:endParaRPr lang="en-US"/>
        </a:p>
      </dgm:t>
    </dgm:pt>
    <dgm:pt modelId="{767DDE76-D1A8-4F77-B5F5-7C2BE27F427B}" type="pres">
      <dgm:prSet presAssocID="{F1A866E0-BB7D-45E4-B4B7-9ADF3787ADE4}" presName="spacer" presStyleCnt="0"/>
      <dgm:spPr/>
    </dgm:pt>
    <dgm:pt modelId="{DA0EE408-6C80-44DB-857E-9AE75579A6D1}" type="pres">
      <dgm:prSet presAssocID="{0DD6CB3F-CB1C-493A-94B0-A1F4D556AF90}" presName="parentText" presStyleLbl="node1" presStyleIdx="5" presStyleCnt="8">
        <dgm:presLayoutVars>
          <dgm:chMax val="0"/>
          <dgm:bulletEnabled val="1"/>
        </dgm:presLayoutVars>
      </dgm:prSet>
      <dgm:spPr/>
      <dgm:t>
        <a:bodyPr/>
        <a:lstStyle/>
        <a:p>
          <a:endParaRPr lang="en-US"/>
        </a:p>
      </dgm:t>
    </dgm:pt>
    <dgm:pt modelId="{B5ADF957-49EE-43C3-9270-A1BED100FC9F}" type="pres">
      <dgm:prSet presAssocID="{99624EC7-64ED-4760-995D-B488B74E410B}" presName="spacer" presStyleCnt="0"/>
      <dgm:spPr/>
    </dgm:pt>
    <dgm:pt modelId="{F457027E-6898-4911-95D2-756B0C3BD904}" type="pres">
      <dgm:prSet presAssocID="{1EB3FF8C-0B60-4C71-8414-8BF368E4D0C8}" presName="parentText" presStyleLbl="node1" presStyleIdx="6" presStyleCnt="8">
        <dgm:presLayoutVars>
          <dgm:chMax val="0"/>
          <dgm:bulletEnabled val="1"/>
        </dgm:presLayoutVars>
      </dgm:prSet>
      <dgm:spPr/>
      <dgm:t>
        <a:bodyPr/>
        <a:lstStyle/>
        <a:p>
          <a:endParaRPr lang="en-US"/>
        </a:p>
      </dgm:t>
    </dgm:pt>
    <dgm:pt modelId="{5433F63A-A220-4CA6-B8EC-1050AC7E2BD4}" type="pres">
      <dgm:prSet presAssocID="{70969FBB-9C39-4F1A-A3D0-526F79AD68AA}" presName="spacer" presStyleCnt="0"/>
      <dgm:spPr/>
    </dgm:pt>
    <dgm:pt modelId="{16BFF640-0B33-4D34-A5B7-A39777F50230}" type="pres">
      <dgm:prSet presAssocID="{6493DD56-961B-4294-8B72-293E65A1B8E2}" presName="parentText" presStyleLbl="node1" presStyleIdx="7" presStyleCnt="8">
        <dgm:presLayoutVars>
          <dgm:chMax val="0"/>
          <dgm:bulletEnabled val="1"/>
        </dgm:presLayoutVars>
      </dgm:prSet>
      <dgm:spPr/>
      <dgm:t>
        <a:bodyPr/>
        <a:lstStyle/>
        <a:p>
          <a:endParaRPr lang="en-US"/>
        </a:p>
      </dgm:t>
    </dgm:pt>
  </dgm:ptLst>
  <dgm:cxnLst>
    <dgm:cxn modelId="{2604FA3A-49F6-47DA-9941-BE422AC1C8FE}" type="presOf" srcId="{F11E15CA-84CF-4D8A-94E6-39599A0C57AB}" destId="{ACF172B7-8FEF-4C29-8680-83C2CC1173C3}" srcOrd="0" destOrd="0" presId="urn:microsoft.com/office/officeart/2005/8/layout/vList2"/>
    <dgm:cxn modelId="{FE92A032-E28A-4F61-8D19-B6ED41411A53}" type="presOf" srcId="{6493DD56-961B-4294-8B72-293E65A1B8E2}" destId="{16BFF640-0B33-4D34-A5B7-A39777F50230}" srcOrd="0" destOrd="0" presId="urn:microsoft.com/office/officeart/2005/8/layout/vList2"/>
    <dgm:cxn modelId="{BDC3D5D8-321A-4AB8-A98A-FF10C971381C}" srcId="{83EBDA96-93B7-423B-A36F-B175B2C9C406}" destId="{6493DD56-961B-4294-8B72-293E65A1B8E2}" srcOrd="7" destOrd="0" parTransId="{DDB5BAE2-1199-4261-9D2A-6F8721FF8FF8}" sibTransId="{5C9C7210-03D3-4693-83CB-2C2E960F3A49}"/>
    <dgm:cxn modelId="{C5D79AAD-DEC5-43C4-9655-FDFBFED8D905}" srcId="{83EBDA96-93B7-423B-A36F-B175B2C9C406}" destId="{F11E15CA-84CF-4D8A-94E6-39599A0C57AB}" srcOrd="2" destOrd="0" parTransId="{913C041A-B68B-4FD2-9820-DACD1110C11A}" sibTransId="{BBC6FCE8-30AC-4BCA-81E0-8BE347387676}"/>
    <dgm:cxn modelId="{CAECF208-FB10-4B27-83A2-3301A982C0FB}" type="presOf" srcId="{718CCB02-9B80-41FE-97B5-C38FF78D421D}" destId="{D4E0BF69-F191-4A07-95E8-0E9F1768DBB0}" srcOrd="0" destOrd="0" presId="urn:microsoft.com/office/officeart/2005/8/layout/vList2"/>
    <dgm:cxn modelId="{89947366-727F-4D2E-8F11-DA64BBD991AD}" srcId="{83EBDA96-93B7-423B-A36F-B175B2C9C406}" destId="{0DD6CB3F-CB1C-493A-94B0-A1F4D556AF90}" srcOrd="5" destOrd="0" parTransId="{E57DE803-C273-4307-873E-8C5F77F246A6}" sibTransId="{99624EC7-64ED-4760-995D-B488B74E410B}"/>
    <dgm:cxn modelId="{BCEC06CB-173B-4A29-A2BB-BB6EA5D847E1}" srcId="{83EBDA96-93B7-423B-A36F-B175B2C9C406}" destId="{831B7795-2F81-4393-8A6F-026780FCFD92}" srcOrd="1" destOrd="0" parTransId="{4E259E38-8180-456F-A125-188A7313C2C4}" sibTransId="{68F4C68F-986A-469C-911B-EB681A0797D8}"/>
    <dgm:cxn modelId="{C36F953A-1FBA-4DBE-AE44-E946E8797403}" srcId="{83EBDA96-93B7-423B-A36F-B175B2C9C406}" destId="{1EB3FF8C-0B60-4C71-8414-8BF368E4D0C8}" srcOrd="6" destOrd="0" parTransId="{6C63E45B-4450-4A0A-8E3B-B30427C9A48E}" sibTransId="{70969FBB-9C39-4F1A-A3D0-526F79AD68AA}"/>
    <dgm:cxn modelId="{F9FAB126-D6CE-4D19-8302-9A61803E9A97}" type="presOf" srcId="{DD140CEE-1692-46F7-B47A-756E238EFD3B}" destId="{8979B1BC-6D96-4A3F-8ABF-E4B9549007E6}" srcOrd="0" destOrd="0" presId="urn:microsoft.com/office/officeart/2005/8/layout/vList2"/>
    <dgm:cxn modelId="{E403CE3C-AAF9-4327-B24D-8ED34818400D}" type="presOf" srcId="{831B7795-2F81-4393-8A6F-026780FCFD92}" destId="{0EED0A35-4503-431B-8F74-C534F3944752}" srcOrd="0" destOrd="0" presId="urn:microsoft.com/office/officeart/2005/8/layout/vList2"/>
    <dgm:cxn modelId="{3FAE7F35-3A62-4E15-A33F-B509DA3469A6}" type="presOf" srcId="{0DD6CB3F-CB1C-493A-94B0-A1F4D556AF90}" destId="{DA0EE408-6C80-44DB-857E-9AE75579A6D1}" srcOrd="0" destOrd="0" presId="urn:microsoft.com/office/officeart/2005/8/layout/vList2"/>
    <dgm:cxn modelId="{56DD21A4-1D0D-4966-974A-311FC8C3CF71}" srcId="{83EBDA96-93B7-423B-A36F-B175B2C9C406}" destId="{718CCB02-9B80-41FE-97B5-C38FF78D421D}" srcOrd="3" destOrd="0" parTransId="{3DCF3F81-0E83-4F76-8343-B44B82CBA6CE}" sibTransId="{0A9274E5-02DF-4130-A2E1-F72623E1857E}"/>
    <dgm:cxn modelId="{892F5E91-834F-4DF2-AAEB-BAC2436E1A0D}" srcId="{83EBDA96-93B7-423B-A36F-B175B2C9C406}" destId="{014BEC7A-5968-43D1-BEF3-03BA4A1AD383}" srcOrd="0" destOrd="0" parTransId="{BB07C5A2-750B-4012-ACFF-99E060A17104}" sibTransId="{22E1F45F-DAE5-4080-AD1E-98C711FDDFC2}"/>
    <dgm:cxn modelId="{8B1AC46A-7A1A-4875-B065-6F4F86CEBDEE}" type="presOf" srcId="{83EBDA96-93B7-423B-A36F-B175B2C9C406}" destId="{528B5381-A57B-4330-A175-C5967C85DA94}" srcOrd="0" destOrd="0" presId="urn:microsoft.com/office/officeart/2005/8/layout/vList2"/>
    <dgm:cxn modelId="{2C5E8A4C-DEDF-4353-8D68-4D6F73B6AB58}" srcId="{83EBDA96-93B7-423B-A36F-B175B2C9C406}" destId="{DD140CEE-1692-46F7-B47A-756E238EFD3B}" srcOrd="4" destOrd="0" parTransId="{EB3152C4-DE24-493A-9E15-00B47A7C6DBE}" sibTransId="{F1A866E0-BB7D-45E4-B4B7-9ADF3787ADE4}"/>
    <dgm:cxn modelId="{41197D16-2651-4A04-AD6E-1643F11ACB60}" type="presOf" srcId="{1EB3FF8C-0B60-4C71-8414-8BF368E4D0C8}" destId="{F457027E-6898-4911-95D2-756B0C3BD904}" srcOrd="0" destOrd="0" presId="urn:microsoft.com/office/officeart/2005/8/layout/vList2"/>
    <dgm:cxn modelId="{5765D8A4-7663-40D1-B30D-381F42118C17}" type="presOf" srcId="{014BEC7A-5968-43D1-BEF3-03BA4A1AD383}" destId="{B061D690-03B0-42DF-BE33-766921EBC228}" srcOrd="0" destOrd="0" presId="urn:microsoft.com/office/officeart/2005/8/layout/vList2"/>
    <dgm:cxn modelId="{F1E544A4-E88D-46F5-8CF7-A04FE6F9257E}" type="presParOf" srcId="{528B5381-A57B-4330-A175-C5967C85DA94}" destId="{B061D690-03B0-42DF-BE33-766921EBC228}" srcOrd="0" destOrd="0" presId="urn:microsoft.com/office/officeart/2005/8/layout/vList2"/>
    <dgm:cxn modelId="{2968E9A2-201B-44F4-9318-C44803635583}" type="presParOf" srcId="{528B5381-A57B-4330-A175-C5967C85DA94}" destId="{B4578646-53F7-4FBA-9678-19A9E621D627}" srcOrd="1" destOrd="0" presId="urn:microsoft.com/office/officeart/2005/8/layout/vList2"/>
    <dgm:cxn modelId="{6C928567-C6A9-45EC-B39C-5DFE65E971D2}" type="presParOf" srcId="{528B5381-A57B-4330-A175-C5967C85DA94}" destId="{0EED0A35-4503-431B-8F74-C534F3944752}" srcOrd="2" destOrd="0" presId="urn:microsoft.com/office/officeart/2005/8/layout/vList2"/>
    <dgm:cxn modelId="{36D9A076-B5A3-41F4-AF7E-562FCFF95465}" type="presParOf" srcId="{528B5381-A57B-4330-A175-C5967C85DA94}" destId="{66C2158A-55E4-44D9-9E1D-D58AAF8324DB}" srcOrd="3" destOrd="0" presId="urn:microsoft.com/office/officeart/2005/8/layout/vList2"/>
    <dgm:cxn modelId="{3D317B94-0012-4DFD-BD41-C73FA57B649F}" type="presParOf" srcId="{528B5381-A57B-4330-A175-C5967C85DA94}" destId="{ACF172B7-8FEF-4C29-8680-83C2CC1173C3}" srcOrd="4" destOrd="0" presId="urn:microsoft.com/office/officeart/2005/8/layout/vList2"/>
    <dgm:cxn modelId="{2F4AE7B2-7DB3-41A7-AE87-DD028C2E5B8F}" type="presParOf" srcId="{528B5381-A57B-4330-A175-C5967C85DA94}" destId="{C60CC3CC-5E50-45E2-AF4F-FD87580984B5}" srcOrd="5" destOrd="0" presId="urn:microsoft.com/office/officeart/2005/8/layout/vList2"/>
    <dgm:cxn modelId="{83036294-9E4B-4CB4-93DA-FC9604458620}" type="presParOf" srcId="{528B5381-A57B-4330-A175-C5967C85DA94}" destId="{D4E0BF69-F191-4A07-95E8-0E9F1768DBB0}" srcOrd="6" destOrd="0" presId="urn:microsoft.com/office/officeart/2005/8/layout/vList2"/>
    <dgm:cxn modelId="{38BB71F2-6351-4454-B531-87814327333B}" type="presParOf" srcId="{528B5381-A57B-4330-A175-C5967C85DA94}" destId="{0EF1986A-A191-4365-AB7F-7828369F1BC1}" srcOrd="7" destOrd="0" presId="urn:microsoft.com/office/officeart/2005/8/layout/vList2"/>
    <dgm:cxn modelId="{6990E395-6D81-4AD4-8127-E08537CF0CEB}" type="presParOf" srcId="{528B5381-A57B-4330-A175-C5967C85DA94}" destId="{8979B1BC-6D96-4A3F-8ABF-E4B9549007E6}" srcOrd="8" destOrd="0" presId="urn:microsoft.com/office/officeart/2005/8/layout/vList2"/>
    <dgm:cxn modelId="{9D79B0E4-9EB4-4738-ABBC-35005DCFF153}" type="presParOf" srcId="{528B5381-A57B-4330-A175-C5967C85DA94}" destId="{767DDE76-D1A8-4F77-B5F5-7C2BE27F427B}" srcOrd="9" destOrd="0" presId="urn:microsoft.com/office/officeart/2005/8/layout/vList2"/>
    <dgm:cxn modelId="{99EB502F-6996-4D45-8335-02258EA4B2EA}" type="presParOf" srcId="{528B5381-A57B-4330-A175-C5967C85DA94}" destId="{DA0EE408-6C80-44DB-857E-9AE75579A6D1}" srcOrd="10" destOrd="0" presId="urn:microsoft.com/office/officeart/2005/8/layout/vList2"/>
    <dgm:cxn modelId="{ADD146DE-7CF8-4FA5-9122-E19FD0D24192}" type="presParOf" srcId="{528B5381-A57B-4330-A175-C5967C85DA94}" destId="{B5ADF957-49EE-43C3-9270-A1BED100FC9F}" srcOrd="11" destOrd="0" presId="urn:microsoft.com/office/officeart/2005/8/layout/vList2"/>
    <dgm:cxn modelId="{40354DBD-C568-43AB-BEBB-7829A5103D41}" type="presParOf" srcId="{528B5381-A57B-4330-A175-C5967C85DA94}" destId="{F457027E-6898-4911-95D2-756B0C3BD904}" srcOrd="12" destOrd="0" presId="urn:microsoft.com/office/officeart/2005/8/layout/vList2"/>
    <dgm:cxn modelId="{29E04A2E-FB2E-47AB-86EF-829A88691FC6}" type="presParOf" srcId="{528B5381-A57B-4330-A175-C5967C85DA94}" destId="{5433F63A-A220-4CA6-B8EC-1050AC7E2BD4}" srcOrd="13" destOrd="0" presId="urn:microsoft.com/office/officeart/2005/8/layout/vList2"/>
    <dgm:cxn modelId="{60975570-2E7D-4ADB-A8E5-A3EEEEDA2EA8}" type="presParOf" srcId="{528B5381-A57B-4330-A175-C5967C85DA94}" destId="{16BFF640-0B33-4D34-A5B7-A39777F50230}"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75404-3A63-43B8-9BB0-AE8DAA7C66DC}">
      <dsp:nvSpPr>
        <dsp:cNvPr id="0" name=""/>
        <dsp:cNvSpPr/>
      </dsp:nvSpPr>
      <dsp:spPr>
        <a:xfrm>
          <a:off x="0" y="592462"/>
          <a:ext cx="8316913" cy="4633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kern="1200" dirty="0"/>
            <a:t>Shovel-ready, local, sustainable jobs</a:t>
          </a:r>
          <a:endParaRPr lang="fr-FR" sz="1800" kern="1200" dirty="0"/>
        </a:p>
      </dsp:txBody>
      <dsp:txXfrm>
        <a:off x="22617" y="615079"/>
        <a:ext cx="8271679" cy="418086"/>
      </dsp:txXfrm>
    </dsp:sp>
    <dsp:sp modelId="{0CEFD7EE-2C31-40F6-9A8B-17A3EE8F73F1}">
      <dsp:nvSpPr>
        <dsp:cNvPr id="0" name=""/>
        <dsp:cNvSpPr/>
      </dsp:nvSpPr>
      <dsp:spPr>
        <a:xfrm>
          <a:off x="0" y="1107622"/>
          <a:ext cx="8316913" cy="4633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kern="1200" dirty="0"/>
            <a:t>Resilience (of energy system, of building stock, of economies)</a:t>
          </a:r>
          <a:endParaRPr lang="fr-FR" sz="1800" kern="1200" dirty="0"/>
        </a:p>
      </dsp:txBody>
      <dsp:txXfrm>
        <a:off x="22617" y="1130239"/>
        <a:ext cx="8271679" cy="418086"/>
      </dsp:txXfrm>
    </dsp:sp>
    <dsp:sp modelId="{8A3DA9B3-AA85-4F16-A818-85BB940DCD30}">
      <dsp:nvSpPr>
        <dsp:cNvPr id="0" name=""/>
        <dsp:cNvSpPr/>
      </dsp:nvSpPr>
      <dsp:spPr>
        <a:xfrm>
          <a:off x="0" y="1622782"/>
          <a:ext cx="8316913" cy="4633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kern="1200" dirty="0"/>
            <a:t>Decent housing, affordable cooling, lower bills</a:t>
          </a:r>
          <a:endParaRPr lang="fr-FR" sz="1800" kern="1200" dirty="0"/>
        </a:p>
      </dsp:txBody>
      <dsp:txXfrm>
        <a:off x="22617" y="1645399"/>
        <a:ext cx="8271679" cy="418086"/>
      </dsp:txXfrm>
    </dsp:sp>
    <dsp:sp modelId="{5BBD6243-D0A5-42CE-B6D2-33603C6C8A01}">
      <dsp:nvSpPr>
        <dsp:cNvPr id="0" name=""/>
        <dsp:cNvSpPr/>
      </dsp:nvSpPr>
      <dsp:spPr>
        <a:xfrm>
          <a:off x="0" y="2137942"/>
          <a:ext cx="8316913" cy="4633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kern="1200" dirty="0"/>
            <a:t>Improves air quality</a:t>
          </a:r>
          <a:endParaRPr lang="fr-FR" sz="1800" kern="1200" dirty="0"/>
        </a:p>
      </dsp:txBody>
      <dsp:txXfrm>
        <a:off x="22617" y="2160559"/>
        <a:ext cx="8271679" cy="418086"/>
      </dsp:txXfrm>
    </dsp:sp>
    <dsp:sp modelId="{AC7C46E6-9801-4FAA-BB2D-A4D896CBF8FA}">
      <dsp:nvSpPr>
        <dsp:cNvPr id="0" name=""/>
        <dsp:cNvSpPr/>
      </dsp:nvSpPr>
      <dsp:spPr>
        <a:xfrm>
          <a:off x="0" y="2653102"/>
          <a:ext cx="8316913" cy="46332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kern="1200" dirty="0"/>
            <a:t>Key to meeting climate change objectives and sustainable development goals</a:t>
          </a:r>
          <a:endParaRPr lang="fr-FR" sz="1800" kern="1200" dirty="0"/>
        </a:p>
      </dsp:txBody>
      <dsp:txXfrm>
        <a:off x="22617" y="2675719"/>
        <a:ext cx="8271679" cy="4180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1D690-03B0-42DF-BE33-766921EBC228}">
      <dsp:nvSpPr>
        <dsp:cNvPr id="0" name=""/>
        <dsp:cNvSpPr/>
      </dsp:nvSpPr>
      <dsp:spPr>
        <a:xfrm>
          <a:off x="0" y="164329"/>
          <a:ext cx="7993290" cy="432900"/>
        </a:xfrm>
        <a:prstGeom prst="roundRect">
          <a:avLst/>
        </a:prstGeom>
        <a:solidFill>
          <a:schemeClr val="lt1">
            <a:hueOff val="0"/>
            <a:satOff val="0"/>
            <a:lumOff val="0"/>
            <a:alphaOff val="0"/>
          </a:schemeClr>
        </a:solidFill>
        <a:ln w="31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rtl="0">
            <a:lnSpc>
              <a:spcPct val="90000"/>
            </a:lnSpc>
            <a:spcBef>
              <a:spcPct val="0"/>
            </a:spcBef>
            <a:spcAft>
              <a:spcPct val="35000"/>
            </a:spcAft>
          </a:pPr>
          <a:r>
            <a:rPr lang="en-US" sz="1000" b="1" kern="1200" dirty="0" smtClean="0"/>
            <a:t>Argentina</a:t>
          </a:r>
          <a:r>
            <a:rPr lang="en-US" sz="1000" kern="1200" dirty="0" smtClean="0"/>
            <a:t> - The interruption of essential services suspend for 180 days for most vulnerable households, SMEs, cooperatives, institutions related to the health system and institutions for the public good.</a:t>
          </a:r>
          <a:endParaRPr lang="fr-FR" sz="1000" kern="1200" dirty="0"/>
        </a:p>
      </dsp:txBody>
      <dsp:txXfrm>
        <a:off x="21132" y="185461"/>
        <a:ext cx="7951026" cy="390636"/>
      </dsp:txXfrm>
    </dsp:sp>
    <dsp:sp modelId="{0EED0A35-4503-431B-8F74-C534F3944752}">
      <dsp:nvSpPr>
        <dsp:cNvPr id="0" name=""/>
        <dsp:cNvSpPr/>
      </dsp:nvSpPr>
      <dsp:spPr>
        <a:xfrm>
          <a:off x="0" y="617403"/>
          <a:ext cx="7993290" cy="432900"/>
        </a:xfrm>
        <a:prstGeom prst="roundRect">
          <a:avLst/>
        </a:prstGeom>
        <a:solidFill>
          <a:schemeClr val="lt1">
            <a:hueOff val="0"/>
            <a:satOff val="0"/>
            <a:lumOff val="0"/>
            <a:alphaOff val="0"/>
          </a:schemeClr>
        </a:solidFill>
        <a:ln w="31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rtl="0">
            <a:lnSpc>
              <a:spcPct val="90000"/>
            </a:lnSpc>
            <a:spcBef>
              <a:spcPct val="0"/>
            </a:spcBef>
            <a:spcAft>
              <a:spcPct val="35000"/>
            </a:spcAft>
          </a:pPr>
          <a:r>
            <a:rPr lang="en-US" sz="1000" b="1" kern="1200" dirty="0" smtClean="0"/>
            <a:t>Bolivia</a:t>
          </a:r>
          <a:r>
            <a:rPr lang="en-US" sz="1000" kern="1200" dirty="0" smtClean="0"/>
            <a:t> – government assistance for water, gas and electricity bills for households and small consumers, April – June.</a:t>
          </a:r>
          <a:endParaRPr lang="fr-FR" sz="1000" kern="1200" dirty="0"/>
        </a:p>
      </dsp:txBody>
      <dsp:txXfrm>
        <a:off x="21132" y="638535"/>
        <a:ext cx="7951026" cy="390636"/>
      </dsp:txXfrm>
    </dsp:sp>
    <dsp:sp modelId="{ACF172B7-8FEF-4C29-8680-83C2CC1173C3}">
      <dsp:nvSpPr>
        <dsp:cNvPr id="0" name=""/>
        <dsp:cNvSpPr/>
      </dsp:nvSpPr>
      <dsp:spPr>
        <a:xfrm>
          <a:off x="0" y="1079103"/>
          <a:ext cx="7993290" cy="432900"/>
        </a:xfrm>
        <a:prstGeom prst="roundRect">
          <a:avLst/>
        </a:prstGeom>
        <a:solidFill>
          <a:schemeClr val="lt1">
            <a:hueOff val="0"/>
            <a:satOff val="0"/>
            <a:lumOff val="0"/>
            <a:alphaOff val="0"/>
          </a:schemeClr>
        </a:solidFill>
        <a:ln w="31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rtl="0">
            <a:lnSpc>
              <a:spcPct val="90000"/>
            </a:lnSpc>
            <a:spcBef>
              <a:spcPct val="0"/>
            </a:spcBef>
            <a:spcAft>
              <a:spcPct val="35000"/>
            </a:spcAft>
          </a:pPr>
          <a:r>
            <a:rPr lang="en-GB" sz="1000" b="1" kern="1200" dirty="0" smtClean="0"/>
            <a:t>Brazil</a:t>
          </a:r>
          <a:r>
            <a:rPr lang="en-GB" sz="1000" kern="1200" dirty="0" smtClean="0"/>
            <a:t> - </a:t>
          </a:r>
          <a:r>
            <a:rPr lang="en-US" sz="1000" kern="1200" dirty="0" smtClean="0"/>
            <a:t>Suspension of electricity payments for low-income families. </a:t>
          </a:r>
          <a:r>
            <a:rPr lang="en-ZA" sz="1000" kern="1200" dirty="0" smtClean="0"/>
            <a:t>Social tariff assistance increased from up to 65% to 100% for first 220kWh. </a:t>
          </a:r>
          <a:endParaRPr lang="fr-FR" sz="1000" kern="1200" dirty="0"/>
        </a:p>
      </dsp:txBody>
      <dsp:txXfrm>
        <a:off x="21132" y="1100235"/>
        <a:ext cx="7951026" cy="390636"/>
      </dsp:txXfrm>
    </dsp:sp>
    <dsp:sp modelId="{D4E0BF69-F191-4A07-95E8-0E9F1768DBB0}">
      <dsp:nvSpPr>
        <dsp:cNvPr id="0" name=""/>
        <dsp:cNvSpPr/>
      </dsp:nvSpPr>
      <dsp:spPr>
        <a:xfrm>
          <a:off x="0" y="1540803"/>
          <a:ext cx="7993290" cy="432900"/>
        </a:xfrm>
        <a:prstGeom prst="roundRect">
          <a:avLst/>
        </a:prstGeom>
        <a:solidFill>
          <a:schemeClr val="lt1">
            <a:hueOff val="0"/>
            <a:satOff val="0"/>
            <a:lumOff val="0"/>
            <a:alphaOff val="0"/>
          </a:schemeClr>
        </a:solidFill>
        <a:ln w="31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rtl="0">
            <a:lnSpc>
              <a:spcPct val="90000"/>
            </a:lnSpc>
            <a:spcBef>
              <a:spcPct val="0"/>
            </a:spcBef>
            <a:spcAft>
              <a:spcPct val="35000"/>
            </a:spcAft>
          </a:pPr>
          <a:r>
            <a:rPr lang="en-US" sz="1000" b="1" kern="1200" dirty="0" smtClean="0"/>
            <a:t>Colombia</a:t>
          </a:r>
          <a:r>
            <a:rPr lang="en-US" sz="1000" kern="1200" dirty="0" smtClean="0"/>
            <a:t> - The companies that provide the public service of electrical energy and gas may defer for a period of 36 months, the cost of basic or subsistence consumption.</a:t>
          </a:r>
          <a:endParaRPr lang="fr-FR" sz="1000" kern="1200" dirty="0"/>
        </a:p>
      </dsp:txBody>
      <dsp:txXfrm>
        <a:off x="21132" y="1561935"/>
        <a:ext cx="7951026" cy="390636"/>
      </dsp:txXfrm>
    </dsp:sp>
    <dsp:sp modelId="{8979B1BC-6D96-4A3F-8ABF-E4B9549007E6}">
      <dsp:nvSpPr>
        <dsp:cNvPr id="0" name=""/>
        <dsp:cNvSpPr/>
      </dsp:nvSpPr>
      <dsp:spPr>
        <a:xfrm>
          <a:off x="0" y="2002503"/>
          <a:ext cx="7993290" cy="432900"/>
        </a:xfrm>
        <a:prstGeom prst="roundRect">
          <a:avLst/>
        </a:prstGeom>
        <a:solidFill>
          <a:schemeClr val="lt1">
            <a:hueOff val="0"/>
            <a:satOff val="0"/>
            <a:lumOff val="0"/>
            <a:alphaOff val="0"/>
          </a:schemeClr>
        </a:solidFill>
        <a:ln w="31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rtl="0">
            <a:lnSpc>
              <a:spcPct val="90000"/>
            </a:lnSpc>
            <a:spcBef>
              <a:spcPct val="0"/>
            </a:spcBef>
            <a:spcAft>
              <a:spcPct val="35000"/>
            </a:spcAft>
          </a:pPr>
          <a:r>
            <a:rPr lang="en-US" sz="1000" b="1" kern="1200" dirty="0" smtClean="0"/>
            <a:t>Costa</a:t>
          </a:r>
          <a:r>
            <a:rPr lang="en-US" sz="1000" kern="1200" dirty="0" smtClean="0"/>
            <a:t> </a:t>
          </a:r>
          <a:r>
            <a:rPr lang="en-US" sz="1000" b="1" kern="1200" dirty="0" smtClean="0"/>
            <a:t>Rica</a:t>
          </a:r>
          <a:r>
            <a:rPr lang="en-US" sz="1000" kern="1200" dirty="0" smtClean="0"/>
            <a:t> - Opening of extraordinary terms for payment of electricity for businesses and industries.</a:t>
          </a:r>
          <a:endParaRPr lang="fr-FR" sz="1000" kern="1200" dirty="0"/>
        </a:p>
      </dsp:txBody>
      <dsp:txXfrm>
        <a:off x="21132" y="2023635"/>
        <a:ext cx="7951026" cy="390636"/>
      </dsp:txXfrm>
    </dsp:sp>
    <dsp:sp modelId="{DA0EE408-6C80-44DB-857E-9AE75579A6D1}">
      <dsp:nvSpPr>
        <dsp:cNvPr id="0" name=""/>
        <dsp:cNvSpPr/>
      </dsp:nvSpPr>
      <dsp:spPr>
        <a:xfrm>
          <a:off x="0" y="2464203"/>
          <a:ext cx="7993290" cy="432900"/>
        </a:xfrm>
        <a:prstGeom prst="roundRect">
          <a:avLst/>
        </a:prstGeom>
        <a:solidFill>
          <a:schemeClr val="lt1">
            <a:hueOff val="0"/>
            <a:satOff val="0"/>
            <a:lumOff val="0"/>
            <a:alphaOff val="0"/>
          </a:schemeClr>
        </a:solidFill>
        <a:ln w="31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rtl="0">
            <a:lnSpc>
              <a:spcPct val="90000"/>
            </a:lnSpc>
            <a:spcBef>
              <a:spcPct val="0"/>
            </a:spcBef>
            <a:spcAft>
              <a:spcPct val="35000"/>
            </a:spcAft>
          </a:pPr>
          <a:r>
            <a:rPr lang="en-US" sz="1000" b="1" kern="1200" dirty="0" smtClean="0"/>
            <a:t>Panama</a:t>
          </a:r>
          <a:r>
            <a:rPr lang="en-US" sz="1000" kern="1200" dirty="0" smtClean="0"/>
            <a:t> – Electricity bill reductions up to 1,000 kWh and suspension of payments for electricity, phone and internet for families and small businesses with low or incomes from April 1 to June 30, 2020.</a:t>
          </a:r>
          <a:endParaRPr lang="fr-FR" sz="1000" kern="1200" dirty="0"/>
        </a:p>
      </dsp:txBody>
      <dsp:txXfrm>
        <a:off x="21132" y="2485335"/>
        <a:ext cx="7951026" cy="390636"/>
      </dsp:txXfrm>
    </dsp:sp>
    <dsp:sp modelId="{F457027E-6898-4911-95D2-756B0C3BD904}">
      <dsp:nvSpPr>
        <dsp:cNvPr id="0" name=""/>
        <dsp:cNvSpPr/>
      </dsp:nvSpPr>
      <dsp:spPr>
        <a:xfrm>
          <a:off x="0" y="2925903"/>
          <a:ext cx="7993290" cy="432900"/>
        </a:xfrm>
        <a:prstGeom prst="roundRect">
          <a:avLst/>
        </a:prstGeom>
        <a:solidFill>
          <a:schemeClr val="lt1">
            <a:hueOff val="0"/>
            <a:satOff val="0"/>
            <a:lumOff val="0"/>
            <a:alphaOff val="0"/>
          </a:schemeClr>
        </a:solidFill>
        <a:ln w="31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rtl="0">
            <a:lnSpc>
              <a:spcPct val="90000"/>
            </a:lnSpc>
            <a:spcBef>
              <a:spcPct val="0"/>
            </a:spcBef>
            <a:spcAft>
              <a:spcPct val="35000"/>
            </a:spcAft>
          </a:pPr>
          <a:r>
            <a:rPr lang="en-US" sz="1000" b="1" kern="1200" dirty="0" smtClean="0"/>
            <a:t>Uruguay</a:t>
          </a:r>
          <a:r>
            <a:rPr lang="en-US" sz="1000" kern="1200" dirty="0" smtClean="0"/>
            <a:t> - Financing of 70% of electricity bills from April to November 2020, for hotels and restaurants. Payment exemptions for some schools and public spaces.</a:t>
          </a:r>
          <a:endParaRPr lang="fr-FR" sz="1000" kern="1200" dirty="0"/>
        </a:p>
      </dsp:txBody>
      <dsp:txXfrm>
        <a:off x="21132" y="2947035"/>
        <a:ext cx="7951026" cy="390636"/>
      </dsp:txXfrm>
    </dsp:sp>
    <dsp:sp modelId="{16BFF640-0B33-4D34-A5B7-A39777F50230}">
      <dsp:nvSpPr>
        <dsp:cNvPr id="0" name=""/>
        <dsp:cNvSpPr/>
      </dsp:nvSpPr>
      <dsp:spPr>
        <a:xfrm>
          <a:off x="0" y="3387603"/>
          <a:ext cx="7993290" cy="432900"/>
        </a:xfrm>
        <a:prstGeom prst="roundRect">
          <a:avLst/>
        </a:prstGeom>
        <a:solidFill>
          <a:schemeClr val="lt1">
            <a:hueOff val="0"/>
            <a:satOff val="0"/>
            <a:lumOff val="0"/>
            <a:alphaOff val="0"/>
          </a:schemeClr>
        </a:solidFill>
        <a:ln w="31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rtl="0">
            <a:lnSpc>
              <a:spcPct val="90000"/>
            </a:lnSpc>
            <a:spcBef>
              <a:spcPct val="0"/>
            </a:spcBef>
            <a:spcAft>
              <a:spcPct val="35000"/>
            </a:spcAft>
          </a:pPr>
          <a:r>
            <a:rPr lang="en-US" sz="1000" b="1" kern="1200" dirty="0" smtClean="0"/>
            <a:t>Paraguay</a:t>
          </a:r>
          <a:r>
            <a:rPr lang="en-US" sz="1000" kern="1200" dirty="0" smtClean="0"/>
            <a:t> - Exemption from paying electricity for households that consume less than 250 KWh per month for three months.</a:t>
          </a:r>
          <a:endParaRPr lang="fr-FR" sz="1000" kern="1200" dirty="0"/>
        </a:p>
      </dsp:txBody>
      <dsp:txXfrm>
        <a:off x="21132" y="3408735"/>
        <a:ext cx="7951026" cy="39063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402B6714-7BAF-4DAF-8232-AA0EFD3D7F80}" type="datetimeFigureOut">
              <a:rPr lang="en-US" smtClean="0"/>
              <a:t>7/6/2020</a:t>
            </a:fld>
            <a:endParaRPr lang="en-US"/>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C71C4779-9F3B-4023-9A64-72230967F0CF}" type="slidenum">
              <a:rPr lang="en-US" smtClean="0"/>
              <a:t>‹#›</a:t>
            </a:fld>
            <a:endParaRPr lang="en-US"/>
          </a:p>
        </p:txBody>
      </p:sp>
    </p:spTree>
    <p:extLst>
      <p:ext uri="{BB962C8B-B14F-4D97-AF65-F5344CB8AC3E}">
        <p14:creationId xmlns:p14="http://schemas.microsoft.com/office/powerpoint/2010/main" val="1758114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7272E4AE-A23F-4D9F-B4EF-A6ED45CEC049}" type="datetimeFigureOut">
              <a:rPr lang="en-GB" smtClean="0"/>
              <a:t>06-07-2020</a:t>
            </a:fld>
            <a:endParaRPr lang="en-GB"/>
          </a:p>
        </p:txBody>
      </p:sp>
      <p:sp>
        <p:nvSpPr>
          <p:cNvPr id="4" name="Slide Image Placeholder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E0649404-AEEE-4B4E-B616-1BC6E4EEEF5D}" type="slidenum">
              <a:rPr lang="en-GB" smtClean="0"/>
              <a:t>‹#›</a:t>
            </a:fld>
            <a:endParaRPr lang="en-GB"/>
          </a:p>
        </p:txBody>
      </p:sp>
    </p:spTree>
    <p:extLst>
      <p:ext uri="{BB962C8B-B14F-4D97-AF65-F5344CB8AC3E}">
        <p14:creationId xmlns:p14="http://schemas.microsoft.com/office/powerpoint/2010/main" val="3173653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linkedin.com/pulse/argentina-buenos-aires-1st-city-100-led-street-latam-aldo-leporati/"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Call</a:t>
            </a:r>
            <a:r>
              <a:rPr lang="en-GB"/>
              <a:t> </a:t>
            </a:r>
            <a:r>
              <a:rPr lang="en-GB" dirty="0"/>
              <a:t>in if audio issues</a:t>
            </a:r>
          </a:p>
          <a:p>
            <a:r>
              <a:rPr lang="en-GB"/>
              <a:t>Being </a:t>
            </a:r>
            <a:r>
              <a:rPr lang="en-GB" dirty="0"/>
              <a:t>recorded</a:t>
            </a:r>
          </a:p>
          <a:p>
            <a:r>
              <a:rPr lang="en-GB"/>
              <a:t>Questions</a:t>
            </a:r>
            <a:endParaRPr lang="fr-FR" dirty="0"/>
          </a:p>
          <a:p>
            <a:endParaRPr lang="fr-FR"/>
          </a:p>
        </p:txBody>
      </p:sp>
      <p:sp>
        <p:nvSpPr>
          <p:cNvPr id="4" name="Slide Number Placeholder 3"/>
          <p:cNvSpPr>
            <a:spLocks noGrp="1"/>
          </p:cNvSpPr>
          <p:nvPr>
            <p:ph type="sldNum" sz="quarter" idx="10"/>
          </p:nvPr>
        </p:nvSpPr>
        <p:spPr/>
        <p:txBody>
          <a:bodyPr/>
          <a:lstStyle/>
          <a:p>
            <a:fld id="{E0649404-AEEE-4B4E-B616-1BC6E4EEEF5D}" type="slidenum">
              <a:rPr lang="en-GB" smtClean="0"/>
              <a:t>2</a:t>
            </a:fld>
            <a:endParaRPr lang="en-GB"/>
          </a:p>
        </p:txBody>
      </p:sp>
    </p:spTree>
    <p:extLst>
      <p:ext uri="{BB962C8B-B14F-4D97-AF65-F5344CB8AC3E}">
        <p14:creationId xmlns:p14="http://schemas.microsoft.com/office/powerpoint/2010/main" val="3653108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Caged </a:t>
            </a:r>
            <a:r>
              <a:rPr lang="en-ZA" sz="1200" b="0" i="0" kern="1200" dirty="0">
                <a:solidFill>
                  <a:schemeClr val="tx1"/>
                </a:solidFill>
                <a:effectLst/>
                <a:latin typeface="+mn-lt"/>
                <a:ea typeface="+mn-ea"/>
                <a:cs typeface="+mn-cs"/>
              </a:rPr>
              <a:t>(Register of employees and unemployed) - Special Secretariat of Social </a:t>
            </a:r>
            <a:r>
              <a:rPr lang="en-ZA" sz="1200" b="0" i="0" kern="1200" dirty="0" smtClean="0">
                <a:solidFill>
                  <a:schemeClr val="tx1"/>
                </a:solidFill>
                <a:effectLst/>
                <a:latin typeface="+mn-lt"/>
                <a:ea typeface="+mn-ea"/>
                <a:cs typeface="+mn-cs"/>
              </a:rPr>
              <a:t>Security and Labour under the Ministry of Economy</a:t>
            </a:r>
          </a:p>
          <a:p>
            <a:endParaRPr lang="en-ZA" sz="1200" b="0" i="0" kern="1200" dirty="0" smtClean="0">
              <a:solidFill>
                <a:schemeClr val="tx1"/>
              </a:solidFill>
              <a:effectLst/>
              <a:latin typeface="+mn-lt"/>
              <a:ea typeface="+mn-ea"/>
              <a:cs typeface="+mn-cs"/>
            </a:endParaRPr>
          </a:p>
          <a:p>
            <a:pPr lvl="0">
              <a:defRPr/>
            </a:pPr>
            <a:r>
              <a:rPr lang="en-ZA" sz="1200" b="0" i="0" kern="1200" dirty="0" smtClean="0">
                <a:solidFill>
                  <a:schemeClr val="tx1"/>
                </a:solidFill>
                <a:effectLst/>
                <a:latin typeface="+mn-lt"/>
                <a:ea typeface="+mn-ea"/>
                <a:cs typeface="+mn-cs"/>
              </a:rPr>
              <a:t>The balance of formal jobs by economic group, from January to April 2020, assigns to the construction sector a number of - 21.837</a:t>
            </a:r>
          </a:p>
          <a:p>
            <a:pPr lvl="0">
              <a:defRPr/>
            </a:pPr>
            <a:r>
              <a:rPr lang="en-ZA" sz="1200" b="0" i="0" kern="1200" dirty="0" smtClean="0">
                <a:solidFill>
                  <a:schemeClr val="tx1"/>
                </a:solidFill>
                <a:effectLst/>
                <a:latin typeface="+mn-lt"/>
                <a:ea typeface="+mn-ea"/>
                <a:cs typeface="+mn-cs"/>
              </a:rPr>
              <a:t>Industry -127.886, Services -280.716, Commerce, repair of vehicles and motorcycles – 342.748</a:t>
            </a:r>
          </a:p>
          <a:p>
            <a:endParaRPr lang="en-ZA" dirty="0"/>
          </a:p>
        </p:txBody>
      </p:sp>
      <p:sp>
        <p:nvSpPr>
          <p:cNvPr id="4" name="Slide Number Placeholder 3"/>
          <p:cNvSpPr>
            <a:spLocks noGrp="1"/>
          </p:cNvSpPr>
          <p:nvPr>
            <p:ph type="sldNum" sz="quarter" idx="5"/>
          </p:nvPr>
        </p:nvSpPr>
        <p:spPr/>
        <p:txBody>
          <a:bodyPr/>
          <a:lstStyle/>
          <a:p>
            <a:fld id="{E0649404-AEEE-4B4E-B616-1BC6E4EEEF5D}" type="slidenum">
              <a:rPr lang="en-GB" smtClean="0"/>
              <a:t>16</a:t>
            </a:fld>
            <a:endParaRPr lang="en-GB"/>
          </a:p>
        </p:txBody>
      </p:sp>
    </p:spTree>
    <p:extLst>
      <p:ext uri="{BB962C8B-B14F-4D97-AF65-F5344CB8AC3E}">
        <p14:creationId xmlns:p14="http://schemas.microsoft.com/office/powerpoint/2010/main" val="3504073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E0649404-AEEE-4B4E-B616-1BC6E4EEEF5D}" type="slidenum">
              <a:rPr lang="en-GB" smtClean="0"/>
              <a:t>19</a:t>
            </a:fld>
            <a:endParaRPr lang="en-GB"/>
          </a:p>
        </p:txBody>
      </p:sp>
    </p:spTree>
    <p:extLst>
      <p:ext uri="{BB962C8B-B14F-4D97-AF65-F5344CB8AC3E}">
        <p14:creationId xmlns:p14="http://schemas.microsoft.com/office/powerpoint/2010/main" val="3831000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Energy poverty and energy affordability is a critical concern for policy makers.</a:t>
            </a:r>
          </a:p>
          <a:p>
            <a:pPr marL="171450" indent="-171450">
              <a:buFont typeface="Arial" panose="020B0604020202020204" pitchFamily="34" charset="0"/>
              <a:buChar char="•"/>
            </a:pPr>
            <a:r>
              <a:rPr lang="en-GB" dirty="0" smtClean="0"/>
              <a:t>Assuming that prices remain unchanged, there would be important reductions in consumer bills by the end of the sustainable recovery plan compared with a case without this spending as a result of fuel switching and energy efficiency measures.</a:t>
            </a:r>
          </a:p>
          <a:p>
            <a:pPr marL="171450" indent="-171450">
              <a:buFont typeface="Arial" panose="020B0604020202020204" pitchFamily="34" charset="0"/>
              <a:buChar char="•"/>
            </a:pPr>
            <a:r>
              <a:rPr lang="en-GB" dirty="0" smtClean="0"/>
              <a:t>This</a:t>
            </a:r>
            <a:r>
              <a:rPr lang="en-GB" baseline="0" dirty="0" smtClean="0"/>
              <a:t> can also provide a further jobs and economic boost, as in general, the average job-intensity of spending on energy utility bills is lower than spending in other sectors of the economy. So when households and businesses reinvest their energy savings, they will support more jobs.</a:t>
            </a:r>
            <a:endParaRPr lang="en-GB" dirty="0"/>
          </a:p>
        </p:txBody>
      </p:sp>
      <p:sp>
        <p:nvSpPr>
          <p:cNvPr id="4" name="Slide Number Placeholder 3"/>
          <p:cNvSpPr>
            <a:spLocks noGrp="1"/>
          </p:cNvSpPr>
          <p:nvPr>
            <p:ph type="sldNum" sz="quarter" idx="10"/>
          </p:nvPr>
        </p:nvSpPr>
        <p:spPr/>
        <p:txBody>
          <a:bodyPr/>
          <a:lstStyle/>
          <a:p>
            <a:fld id="{E0649404-AEEE-4B4E-B616-1BC6E4EEEF5D}" type="slidenum">
              <a:rPr lang="en-GB" smtClean="0"/>
              <a:t>20</a:t>
            </a:fld>
            <a:endParaRPr lang="en-GB" dirty="0"/>
          </a:p>
        </p:txBody>
      </p:sp>
    </p:spTree>
    <p:extLst>
      <p:ext uri="{BB962C8B-B14F-4D97-AF65-F5344CB8AC3E}">
        <p14:creationId xmlns:p14="http://schemas.microsoft.com/office/powerpoint/2010/main" val="3686935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Address low oil prices – changes since 2013.</a:t>
            </a:r>
            <a:r>
              <a:rPr lang="en-GB" baseline="0" dirty="0"/>
              <a:t> </a:t>
            </a:r>
            <a:r>
              <a:rPr lang="en-GB" baseline="0"/>
              <a:t>Timing.</a:t>
            </a:r>
          </a:p>
          <a:p>
            <a:endParaRPr lang="en-GB" dirty="0"/>
          </a:p>
          <a:p>
            <a:r>
              <a:rPr lang="en-US"/>
              <a:t>In </a:t>
            </a:r>
            <a:r>
              <a:rPr lang="en-US" dirty="0"/>
              <a:t>2019, the global value of fossil fuel consumption subsidies was around $320 billion. If there were to be no changes in pricing regimes, we estimate that total fossil fuel subsidies would fall to around $180 billion in 2020 because of the drop in oil and gas prices. However a number of countries have introduced additional price interventions, particularly in the electricity sector, to protect newly vulnerable consumers and so this number may increase</a:t>
            </a:r>
            <a:r>
              <a:rPr lang="fr-FR" dirty="0"/>
              <a:t>.</a:t>
            </a:r>
          </a:p>
          <a:p>
            <a:endParaRPr lang="en-GB" dirty="0"/>
          </a:p>
          <a:p>
            <a:r>
              <a:rPr lang="en-US"/>
              <a:t>the </a:t>
            </a:r>
            <a:r>
              <a:rPr lang="en-US" dirty="0"/>
              <a:t>dramatic fall in oil and gas prices presents an opportunity to cut subsidies without </a:t>
            </a:r>
            <a:r>
              <a:rPr lang="fr-FR" dirty="0" err="1"/>
              <a:t>increasing</a:t>
            </a:r>
            <a:r>
              <a:rPr lang="fr-FR" dirty="0"/>
              <a:t> end-use </a:t>
            </a:r>
            <a:r>
              <a:rPr lang="fr-FR" dirty="0" err="1"/>
              <a:t>prices</a:t>
            </a:r>
            <a:r>
              <a:rPr lang="fr-FR" dirty="0"/>
              <a:t>. </a:t>
            </a:r>
            <a:r>
              <a:rPr lang="en-US" dirty="0"/>
              <a:t>Phasing out fossil fuel subsidies would create new budget space and remove economic distortions thereby facilitating spending to flow to more productive uses and boost long-term economic growth</a:t>
            </a:r>
            <a:endParaRPr lang="fr-FR" dirty="0"/>
          </a:p>
          <a:p>
            <a:endParaRPr lang="en-GB" dirty="0"/>
          </a:p>
          <a:p>
            <a:r>
              <a:rPr lang="en-US"/>
              <a:t>Introduce </a:t>
            </a:r>
            <a:r>
              <a:rPr lang="en-US" dirty="0"/>
              <a:t>reforms in stages to avoid any abrupt or large price rises that may be difficult for some parts of the population to absorb.  Implement parallel reforms to protect vulnerable groups. For example, there might be a strong case for targeting conditional cash transfers to those who lack reliable access to clean cooking fuels and electricity (see section 2.4.3).  Accompany reforms with a comprehensive communication strategy that persuades citizens of the need for reform and that it is being implemented in a just manner.</a:t>
            </a:r>
          </a:p>
        </p:txBody>
      </p:sp>
      <p:sp>
        <p:nvSpPr>
          <p:cNvPr id="4" name="Slide Number Placeholder 3"/>
          <p:cNvSpPr>
            <a:spLocks noGrp="1"/>
          </p:cNvSpPr>
          <p:nvPr>
            <p:ph type="sldNum" sz="quarter" idx="10"/>
          </p:nvPr>
        </p:nvSpPr>
        <p:spPr/>
        <p:txBody>
          <a:bodyPr/>
          <a:lstStyle/>
          <a:p>
            <a:fld id="{E0649404-AEEE-4B4E-B616-1BC6E4EEEF5D}" type="slidenum">
              <a:rPr lang="en-GB" smtClean="0"/>
              <a:t>21</a:t>
            </a:fld>
            <a:endParaRPr lang="en-GB"/>
          </a:p>
        </p:txBody>
      </p:sp>
    </p:spTree>
    <p:extLst>
      <p:ext uri="{BB962C8B-B14F-4D97-AF65-F5344CB8AC3E}">
        <p14:creationId xmlns:p14="http://schemas.microsoft.com/office/powerpoint/2010/main" val="1131084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649404-AEEE-4B4E-B616-1BC6E4EEEF5D}" type="slidenum">
              <a:rPr lang="en-GB" smtClean="0"/>
              <a:t>22</a:t>
            </a:fld>
            <a:endParaRPr lang="en-GB" dirty="0"/>
          </a:p>
        </p:txBody>
      </p:sp>
    </p:spTree>
    <p:extLst>
      <p:ext uri="{BB962C8B-B14F-4D97-AF65-F5344CB8AC3E}">
        <p14:creationId xmlns:p14="http://schemas.microsoft.com/office/powerpoint/2010/main" val="1009385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649404-AEEE-4B4E-B616-1BC6E4EEEF5D}" type="slidenum">
              <a:rPr lang="en-GB" smtClean="0"/>
              <a:t>23</a:t>
            </a:fld>
            <a:endParaRPr lang="en-GB"/>
          </a:p>
        </p:txBody>
      </p:sp>
    </p:spTree>
    <p:extLst>
      <p:ext uri="{BB962C8B-B14F-4D97-AF65-F5344CB8AC3E}">
        <p14:creationId xmlns:p14="http://schemas.microsoft.com/office/powerpoint/2010/main" val="784232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50000"/>
              </a:lnSpc>
              <a:spcBef>
                <a:spcPts val="1200"/>
              </a:spcBef>
              <a:spcAft>
                <a:spcPts val="0"/>
              </a:spcAft>
              <a:buClrTx/>
              <a:buSzTx/>
              <a:buFont typeface="Arial" panose="020B0604020202020204" pitchFamily="34" charset="0"/>
              <a:buChar char="•"/>
              <a:tabLst/>
              <a:defRPr/>
            </a:pPr>
            <a:r>
              <a:rPr lang="en-GB" dirty="0" smtClean="0"/>
              <a:t>Thankfully,</a:t>
            </a:r>
            <a:r>
              <a:rPr lang="en-GB" baseline="0" dirty="0" smtClean="0"/>
              <a:t> it’s not all bad news, as there are a range of policy options available to governments today to deliver economic and sustainability benefits.</a:t>
            </a:r>
            <a:endParaRPr lang="en-GB" dirty="0" smtClean="0"/>
          </a:p>
          <a:p>
            <a:pPr marL="171450" marR="0" lvl="0" indent="-171450" algn="l" defTabSz="914400" rtl="0" eaLnBrk="1" fontAlgn="auto" latinLnBrk="0" hangingPunct="1">
              <a:lnSpc>
                <a:spcPct val="150000"/>
              </a:lnSpc>
              <a:spcBef>
                <a:spcPts val="1200"/>
              </a:spcBef>
              <a:spcAft>
                <a:spcPts val="0"/>
              </a:spcAft>
              <a:buClrTx/>
              <a:buSzTx/>
              <a:buFont typeface="Arial" panose="020B0604020202020204" pitchFamily="34" charset="0"/>
              <a:buChar char="•"/>
              <a:tabLst/>
              <a:defRPr/>
            </a:pPr>
            <a:r>
              <a:rPr lang="en-GB" dirty="0" smtClean="0"/>
              <a:t>In</a:t>
            </a:r>
            <a:r>
              <a:rPr lang="en-GB" baseline="0" dirty="0" smtClean="0"/>
              <a:t> developing the </a:t>
            </a:r>
            <a:r>
              <a:rPr lang="en-GB" sz="1200" b="0" i="1" kern="1200" dirty="0" smtClean="0">
                <a:solidFill>
                  <a:schemeClr val="tx1"/>
                </a:solidFill>
                <a:effectLst/>
                <a:latin typeface="+mn-lt"/>
                <a:ea typeface="+mn-ea"/>
                <a:cs typeface="+mn-cs"/>
              </a:rPr>
              <a:t>World Energy Outlook Special Report on</a:t>
            </a:r>
            <a:r>
              <a:rPr lang="en-GB" sz="1200" b="0" i="1" kern="1200" baseline="0" dirty="0" smtClean="0">
                <a:solidFill>
                  <a:schemeClr val="tx1"/>
                </a:solidFill>
                <a:effectLst/>
                <a:latin typeface="+mn-lt"/>
                <a:ea typeface="+mn-ea"/>
                <a:cs typeface="+mn-cs"/>
              </a:rPr>
              <a:t> a Sustainable Recovery </a:t>
            </a:r>
            <a:r>
              <a:rPr lang="en-GB" dirty="0" smtClean="0"/>
              <a:t>the</a:t>
            </a:r>
            <a:r>
              <a:rPr lang="en-GB" baseline="0" dirty="0" smtClean="0"/>
              <a:t> IEA has </a:t>
            </a:r>
            <a:r>
              <a:rPr lang="en-GB" dirty="0" smtClean="0"/>
              <a:t>assessed a menu of over 30 energy-related measures for key sectors that policy makers could consider as part of a plan to boost economic growth and create new jobs while building a more sustainable and resilient energy sector.</a:t>
            </a:r>
          </a:p>
          <a:p>
            <a:pPr marL="171450" indent="-171450">
              <a:lnSpc>
                <a:spcPct val="150000"/>
              </a:lnSpc>
              <a:spcBef>
                <a:spcPts val="1200"/>
              </a:spcBef>
              <a:buFont typeface="Arial" panose="020B0604020202020204" pitchFamily="34" charset="0"/>
              <a:buChar char="•"/>
            </a:pPr>
            <a:r>
              <a:rPr lang="en-GB" dirty="0" smtClean="0"/>
              <a:t>For each measure we examined the impacts of the Covid-19 crisis on the sector, job creation potential, cost effectiveness, and CO2 emissions reduction potential</a:t>
            </a:r>
          </a:p>
          <a:p>
            <a:pPr marL="171450" indent="-171450">
              <a:lnSpc>
                <a:spcPct val="150000"/>
              </a:lnSpc>
              <a:spcBef>
                <a:spcPts val="1200"/>
              </a:spcBef>
              <a:buFont typeface="Arial" panose="020B0604020202020204" pitchFamily="34" charset="0"/>
              <a:buChar char="•"/>
            </a:pPr>
            <a:r>
              <a:rPr lang="en-GB" dirty="0" smtClean="0"/>
              <a:t>We have also suggested specific policies for consideration.</a:t>
            </a:r>
          </a:p>
          <a:p>
            <a:pPr marL="171450" indent="-171450">
              <a:lnSpc>
                <a:spcPct val="150000"/>
              </a:lnSpc>
              <a:spcBef>
                <a:spcPts val="1200"/>
              </a:spcBef>
              <a:buFont typeface="Arial" panose="020B0604020202020204" pitchFamily="34" charset="0"/>
              <a:buChar char="•"/>
            </a:pPr>
            <a:r>
              <a:rPr lang="en-GB" dirty="0" smtClean="0"/>
              <a:t>Th</a:t>
            </a:r>
            <a:r>
              <a:rPr lang="en-GB" baseline="0" dirty="0" smtClean="0"/>
              <a:t>e Sustainable Recovery Plan for the energy sector, is designed to:</a:t>
            </a:r>
          </a:p>
          <a:p>
            <a:pPr marL="628650" lvl="1" indent="-171450">
              <a:lnSpc>
                <a:spcPct val="150000"/>
              </a:lnSpc>
              <a:spcBef>
                <a:spcPts val="1200"/>
              </a:spcBef>
              <a:buFont typeface="Arial" panose="020B0604020202020204" pitchFamily="34" charset="0"/>
              <a:buChar char="•"/>
            </a:pPr>
            <a:r>
              <a:rPr lang="en-GB" dirty="0" smtClean="0"/>
              <a:t>Boost the economy</a:t>
            </a:r>
          </a:p>
          <a:p>
            <a:pPr marL="628650" lvl="1" indent="-171450">
              <a:lnSpc>
                <a:spcPct val="150000"/>
              </a:lnSpc>
              <a:spcBef>
                <a:spcPts val="1200"/>
              </a:spcBef>
              <a:buFont typeface="Arial" panose="020B0604020202020204" pitchFamily="34" charset="0"/>
              <a:buChar char="•"/>
            </a:pPr>
            <a:r>
              <a:rPr lang="en-GB" dirty="0" smtClean="0"/>
              <a:t>Create jobs; AND</a:t>
            </a:r>
          </a:p>
          <a:p>
            <a:pPr marL="628650" lvl="1" indent="-171450">
              <a:lnSpc>
                <a:spcPct val="150000"/>
              </a:lnSpc>
              <a:spcBef>
                <a:spcPts val="1200"/>
              </a:spcBef>
              <a:buFont typeface="Arial" panose="020B0604020202020204" pitchFamily="34" charset="0"/>
              <a:buChar char="•"/>
            </a:pPr>
            <a:r>
              <a:rPr lang="en-GB" dirty="0" smtClean="0"/>
              <a:t>Improve</a:t>
            </a:r>
            <a:r>
              <a:rPr lang="en-GB" baseline="0" dirty="0" smtClean="0"/>
              <a:t> energy resilience and sustainability of the energy sector</a:t>
            </a:r>
          </a:p>
        </p:txBody>
      </p:sp>
      <p:sp>
        <p:nvSpPr>
          <p:cNvPr id="4" name="Slide Number Placeholder 3"/>
          <p:cNvSpPr>
            <a:spLocks noGrp="1"/>
          </p:cNvSpPr>
          <p:nvPr>
            <p:ph type="sldNum" sz="quarter" idx="10"/>
          </p:nvPr>
        </p:nvSpPr>
        <p:spPr/>
        <p:txBody>
          <a:bodyPr/>
          <a:lstStyle/>
          <a:p>
            <a:fld id="{E0649404-AEEE-4B4E-B616-1BC6E4EEEF5D}" type="slidenum">
              <a:rPr lang="en-GB" smtClean="0"/>
              <a:t>24</a:t>
            </a:fld>
            <a:endParaRPr lang="en-GB"/>
          </a:p>
        </p:txBody>
      </p:sp>
    </p:spTree>
    <p:extLst>
      <p:ext uri="{BB962C8B-B14F-4D97-AF65-F5344CB8AC3E}">
        <p14:creationId xmlns:p14="http://schemas.microsoft.com/office/powerpoint/2010/main" val="73636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Governments</a:t>
            </a:r>
            <a:r>
              <a:rPr lang="en-GB" baseline="0" dirty="0" smtClean="0"/>
              <a:t> are already taking action on the emergency response</a:t>
            </a:r>
            <a:endParaRPr lang="en-GB" dirty="0" smtClean="0"/>
          </a:p>
          <a:p>
            <a:pPr marL="171450" indent="-171450">
              <a:buFont typeface="Arial" panose="020B0604020202020204" pitchFamily="34" charset="0"/>
              <a:buChar char="•"/>
            </a:pPr>
            <a:r>
              <a:rPr lang="en-GB" dirty="0" smtClean="0"/>
              <a:t>In G20 countries, emergency fiscal measures vary between -3% and 21% of GDP</a:t>
            </a:r>
            <a:r>
              <a:rPr lang="en-GB" baseline="0" dirty="0" smtClean="0"/>
              <a:t> </a:t>
            </a:r>
            <a:r>
              <a:rPr lang="en-GB" dirty="0" smtClean="0"/>
              <a:t>– similar to the large variation of final recovery plans after the 2008-09 financial crisis</a:t>
            </a:r>
          </a:p>
          <a:p>
            <a:pPr marL="171450" indent="-171450">
              <a:buFont typeface="Arial" panose="020B0604020202020204" pitchFamily="34" charset="0"/>
              <a:buChar char="•"/>
            </a:pPr>
            <a:r>
              <a:rPr lang="en-GB" dirty="0" smtClean="0"/>
              <a:t>You</a:t>
            </a:r>
            <a:r>
              <a:rPr lang="en-GB" baseline="0" dirty="0" smtClean="0"/>
              <a:t> can see the variation is not just global, but also within the Latin American Region, with announced fiscal measures back on 7 June 2020 having a big range as a percentage of GDP</a:t>
            </a:r>
          </a:p>
          <a:p>
            <a:pPr marL="171450" indent="-171450">
              <a:buFont typeface="Arial" panose="020B0604020202020204" pitchFamily="34" charset="0"/>
              <a:buChar char="•"/>
            </a:pPr>
            <a:r>
              <a:rPr lang="en-GB" baseline="0" dirty="0" smtClean="0"/>
              <a:t>However, despite this variation, we can see - to date - many G20 nations have already committed stimulus measures representing around 5% or more of their GDP, with many countries expected to announce second rounds of packages</a:t>
            </a:r>
          </a:p>
        </p:txBody>
      </p:sp>
      <p:sp>
        <p:nvSpPr>
          <p:cNvPr id="4" name="Slide Number Placeholder 3"/>
          <p:cNvSpPr>
            <a:spLocks noGrp="1"/>
          </p:cNvSpPr>
          <p:nvPr>
            <p:ph type="sldNum" sz="quarter" idx="10"/>
          </p:nvPr>
        </p:nvSpPr>
        <p:spPr/>
        <p:txBody>
          <a:bodyPr/>
          <a:lstStyle/>
          <a:p>
            <a:fld id="{E0649404-AEEE-4B4E-B616-1BC6E4EEEF5D}" type="slidenum">
              <a:rPr lang="en-GB" smtClean="0"/>
              <a:t>25</a:t>
            </a:fld>
            <a:endParaRPr lang="en-GB"/>
          </a:p>
        </p:txBody>
      </p:sp>
    </p:spTree>
    <p:extLst>
      <p:ext uri="{BB962C8B-B14F-4D97-AF65-F5344CB8AC3E}">
        <p14:creationId xmlns:p14="http://schemas.microsoft.com/office/powerpoint/2010/main" val="1906048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smtClean="0"/>
              <a:t>The IEA’s sustainable recovery plan – with 1 trillion dollars of annual spending through 2023 – is estimated to lead to a 3.5% increase in real global GDP in 2023 above the level that it would have been without the spending.</a:t>
            </a:r>
          </a:p>
          <a:p>
            <a:pPr marL="171450" indent="-171450">
              <a:buFont typeface="Arial" panose="020B0604020202020204" pitchFamily="34" charset="0"/>
              <a:buChar char="•"/>
            </a:pPr>
            <a:r>
              <a:rPr lang="en-GB" baseline="0" dirty="0" smtClean="0"/>
              <a:t>In terms of annual changes in GDP, this means that global economic growth each year to 2023 would be 1.1% higher on average than it would have been otherwise.</a:t>
            </a:r>
          </a:p>
          <a:p>
            <a:pPr marL="171450" indent="-171450">
              <a:buFont typeface="Arial" panose="020B0604020202020204" pitchFamily="34" charset="0"/>
              <a:buChar char="•"/>
            </a:pPr>
            <a:r>
              <a:rPr lang="en-GB" baseline="0" dirty="0" smtClean="0"/>
              <a:t>And the boost to GDP is on average higher for emerging economies, than the boost to advanced economies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E0649404-AEEE-4B4E-B616-1BC6E4EEEF5D}" type="slidenum">
              <a:rPr lang="en-GB" smtClean="0"/>
              <a:t>26</a:t>
            </a:fld>
            <a:endParaRPr lang="en-GB"/>
          </a:p>
        </p:txBody>
      </p:sp>
    </p:spTree>
    <p:extLst>
      <p:ext uri="{BB962C8B-B14F-4D97-AF65-F5344CB8AC3E}">
        <p14:creationId xmlns:p14="http://schemas.microsoft.com/office/powerpoint/2010/main" val="1412412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Around 70%</a:t>
            </a:r>
            <a:r>
              <a:rPr lang="en-GB" baseline="0" dirty="0" smtClean="0"/>
              <a:t> of the $1 trillion annual spending in the Sustainable Recovery Plan is expected to come from private investment sources, with direct public financial support and policy design critical to mobilising these funds</a:t>
            </a:r>
          </a:p>
          <a:p>
            <a:pPr marL="171450" indent="-171450">
              <a:buFont typeface="Arial" panose="020B0604020202020204" pitchFamily="34" charset="0"/>
              <a:buChar char="•"/>
            </a:pPr>
            <a:r>
              <a:rPr lang="en-GB" baseline="0" dirty="0" smtClean="0"/>
              <a:t>Our IEA and IMF analysis shows a greater need for government financial support in emerging economies, in order to unlock private investment, as a proportion of total investment (except in industry, where similar %s are required)</a:t>
            </a:r>
          </a:p>
          <a:p>
            <a:pPr marL="171450" indent="-171450">
              <a:buFont typeface="Arial" panose="020B0604020202020204" pitchFamily="34" charset="0"/>
              <a:buChar char="•"/>
            </a:pPr>
            <a:r>
              <a:rPr lang="en-GB" baseline="0" dirty="0" smtClean="0"/>
              <a:t>Policy makers should consider this in the design of sustainable recovery programmes in Latin America</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E0649404-AEEE-4B4E-B616-1BC6E4EEEF5D}" type="slidenum">
              <a:rPr lang="en-GB" smtClean="0"/>
              <a:t>27</a:t>
            </a:fld>
            <a:endParaRPr lang="en-GB"/>
          </a:p>
        </p:txBody>
      </p:sp>
    </p:spTree>
    <p:extLst>
      <p:ext uri="{BB962C8B-B14F-4D97-AF65-F5344CB8AC3E}">
        <p14:creationId xmlns:p14="http://schemas.microsoft.com/office/powerpoint/2010/main" val="1148734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Many</a:t>
            </a:r>
            <a:r>
              <a:rPr lang="en-GB"/>
              <a:t> </a:t>
            </a:r>
            <a:r>
              <a:rPr lang="en-GB" dirty="0"/>
              <a:t>benefits in addition to E savings. Today, it is more important than ever to recognize the value of EE. The IEA has for years been collecting data and analysing progress with EE p &amp; ps. In the context of Covid-19 we’ve redoubled our efforts to assess how EE fits into the context of </a:t>
            </a:r>
            <a:r>
              <a:rPr lang="en-GB" dirty="0" err="1"/>
              <a:t>Covid</a:t>
            </a:r>
            <a:r>
              <a:rPr lang="en-GB" dirty="0"/>
              <a:t> relief and recovery.</a:t>
            </a:r>
            <a:endParaRPr lang="fr-FR" dirty="0"/>
          </a:p>
          <a:p>
            <a:endParaRPr lang="fr-FR"/>
          </a:p>
        </p:txBody>
      </p:sp>
      <p:sp>
        <p:nvSpPr>
          <p:cNvPr id="4" name="Slide Number Placeholder 3"/>
          <p:cNvSpPr>
            <a:spLocks noGrp="1"/>
          </p:cNvSpPr>
          <p:nvPr>
            <p:ph type="sldNum" sz="quarter" idx="10"/>
          </p:nvPr>
        </p:nvSpPr>
        <p:spPr/>
        <p:txBody>
          <a:bodyPr/>
          <a:lstStyle/>
          <a:p>
            <a:fld id="{E0649404-AEEE-4B4E-B616-1BC6E4EEEF5D}" type="slidenum">
              <a:rPr lang="en-GB" smtClean="0"/>
              <a:t>5</a:t>
            </a:fld>
            <a:endParaRPr lang="en-GB"/>
          </a:p>
        </p:txBody>
      </p:sp>
    </p:spTree>
    <p:extLst>
      <p:ext uri="{BB962C8B-B14F-4D97-AF65-F5344CB8AC3E}">
        <p14:creationId xmlns:p14="http://schemas.microsoft.com/office/powerpoint/2010/main" val="3349762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And</a:t>
            </a:r>
            <a:r>
              <a:rPr lang="en-GB" baseline="0" dirty="0" smtClean="0"/>
              <a:t> here is some more good news.</a:t>
            </a:r>
          </a:p>
          <a:p>
            <a:pPr marL="171450" indent="-171450">
              <a:buFont typeface="Arial" panose="020B0604020202020204" pitchFamily="34" charset="0"/>
              <a:buChar char="•"/>
            </a:pPr>
            <a:r>
              <a:rPr lang="en-GB" baseline="0" dirty="0" smtClean="0"/>
              <a:t>As the IEA’s Executive Director announced at our global conference the other day, energy efficiency is a “jobs machine”</a:t>
            </a:r>
          </a:p>
          <a:p>
            <a:pPr marL="171450" indent="-171450">
              <a:buFont typeface="Arial" panose="020B0604020202020204" pitchFamily="34" charset="0"/>
              <a:buChar char="•"/>
            </a:pPr>
            <a:r>
              <a:rPr lang="en-GB" baseline="0" dirty="0" smtClean="0"/>
              <a:t>While we can see the strong jobs benefits of investments in clean energy and grid infrastructure, you can see that investment in energy efficiency can deliver some of the strongest job support and creation potential as part of the clean energy transition</a:t>
            </a:r>
          </a:p>
          <a:p>
            <a:pPr marL="171450" indent="-171450">
              <a:buFont typeface="Arial" panose="020B0604020202020204" pitchFamily="34" charset="0"/>
              <a:buChar char="•"/>
            </a:pPr>
            <a:r>
              <a:rPr lang="en-GB" baseline="0" dirty="0" smtClean="0"/>
              <a:t>And as you can see on the right hand side, the jobs created per millions of dollars invested are higher for emerging economies than advanced economies</a:t>
            </a:r>
            <a:endParaRPr lang="fr-FR" dirty="0"/>
          </a:p>
        </p:txBody>
      </p:sp>
      <p:sp>
        <p:nvSpPr>
          <p:cNvPr id="4" name="Slide Number Placeholder 3"/>
          <p:cNvSpPr>
            <a:spLocks noGrp="1"/>
          </p:cNvSpPr>
          <p:nvPr>
            <p:ph type="sldNum" sz="quarter" idx="10"/>
          </p:nvPr>
        </p:nvSpPr>
        <p:spPr/>
        <p:txBody>
          <a:bodyPr/>
          <a:lstStyle/>
          <a:p>
            <a:fld id="{E0649404-AEEE-4B4E-B616-1BC6E4EEEF5D}" type="slidenum">
              <a:rPr lang="en-GB" smtClean="0"/>
              <a:t>28</a:t>
            </a:fld>
            <a:endParaRPr lang="en-GB"/>
          </a:p>
        </p:txBody>
      </p:sp>
    </p:spTree>
    <p:extLst>
      <p:ext uri="{BB962C8B-B14F-4D97-AF65-F5344CB8AC3E}">
        <p14:creationId xmlns:p14="http://schemas.microsoft.com/office/powerpoint/2010/main" val="2509578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To explain</a:t>
            </a:r>
            <a:r>
              <a:rPr lang="en-GB" baseline="0" dirty="0" smtClean="0"/>
              <a:t> this in a bit more detail…</a:t>
            </a:r>
            <a:endParaRPr lang="en-GB" dirty="0" smtClean="0"/>
          </a:p>
          <a:p>
            <a:pPr marL="171450" indent="-171450">
              <a:buFont typeface="Arial" panose="020B0604020202020204" pitchFamily="34" charset="0"/>
              <a:buChar char="•"/>
            </a:pPr>
            <a:r>
              <a:rPr lang="en-GB" dirty="0" smtClean="0"/>
              <a:t>Investment</a:t>
            </a:r>
            <a:r>
              <a:rPr lang="en-GB" baseline="0" dirty="0" smtClean="0"/>
              <a:t> in any given sector or project type does not create jobs in isolation, but can create flow-on jobs throughout the supply chain</a:t>
            </a:r>
          </a:p>
          <a:p>
            <a:pPr marL="171450" indent="-171450">
              <a:buFont typeface="Arial" panose="020B0604020202020204" pitchFamily="34" charset="0"/>
              <a:buChar char="•"/>
            </a:pPr>
            <a:r>
              <a:rPr lang="en-GB" baseline="0" dirty="0" smtClean="0"/>
              <a:t>For example, ILO-ECLAC report "Employment Situation in Latin America and the Caribbean" from 2018 highlights </a:t>
            </a:r>
            <a:r>
              <a:rPr lang="en-GB" baseline="0" dirty="0" err="1" smtClean="0"/>
              <a:t>mutlipliers</a:t>
            </a:r>
            <a:r>
              <a:rPr lang="en-GB" baseline="0" dirty="0" smtClean="0"/>
              <a:t> for investment in the construction industry in Brazil, Paraguay and Mexico.</a:t>
            </a:r>
          </a:p>
          <a:p>
            <a:pPr marL="171450" indent="-171450">
              <a:buFont typeface="Arial" panose="020B0604020202020204" pitchFamily="34" charset="0"/>
              <a:buChar char="•"/>
            </a:pPr>
            <a:r>
              <a:rPr lang="en-GB" baseline="0" dirty="0" smtClean="0"/>
              <a:t>These figures demonstrate that an investment in construction projects is labour intensive, but that the jobs flow not just to the “direct jobs” on the construction site, but deliver “indirect jobs” throughout the manufacturing supply chains too.</a:t>
            </a:r>
            <a:endParaRPr lang="en-GB" dirty="0"/>
          </a:p>
        </p:txBody>
      </p:sp>
      <p:sp>
        <p:nvSpPr>
          <p:cNvPr id="4" name="Slide Number Placeholder 3"/>
          <p:cNvSpPr>
            <a:spLocks noGrp="1"/>
          </p:cNvSpPr>
          <p:nvPr>
            <p:ph type="sldNum" sz="quarter" idx="10"/>
          </p:nvPr>
        </p:nvSpPr>
        <p:spPr/>
        <p:txBody>
          <a:bodyPr/>
          <a:lstStyle/>
          <a:p>
            <a:fld id="{E0649404-AEEE-4B4E-B616-1BC6E4EEEF5D}" type="slidenum">
              <a:rPr lang="en-GB" smtClean="0"/>
              <a:t>29</a:t>
            </a:fld>
            <a:endParaRPr lang="en-GB"/>
          </a:p>
        </p:txBody>
      </p:sp>
    </p:spTree>
    <p:extLst>
      <p:ext uri="{BB962C8B-B14F-4D97-AF65-F5344CB8AC3E}">
        <p14:creationId xmlns:p14="http://schemas.microsoft.com/office/powerpoint/2010/main" val="3160178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And what</a:t>
            </a:r>
            <a:r>
              <a:rPr lang="en-GB" baseline="0" dirty="0" smtClean="0"/>
              <a:t> can this mean in terms of the amount of jobs you get per million dollars invested?</a:t>
            </a:r>
            <a:endParaRPr lang="en-GB" dirty="0" smtClean="0"/>
          </a:p>
          <a:p>
            <a:pPr marL="171450" indent="-171450">
              <a:buFont typeface="Arial" panose="020B0604020202020204" pitchFamily="34" charset="0"/>
              <a:buChar char="•"/>
            </a:pPr>
            <a:r>
              <a:rPr lang="en-GB" baseline="0" dirty="0" smtClean="0"/>
              <a:t>I</a:t>
            </a:r>
            <a:r>
              <a:rPr lang="en-GB" dirty="0" smtClean="0"/>
              <a:t>nvestments in energy</a:t>
            </a:r>
            <a:r>
              <a:rPr lang="en-GB" baseline="0" dirty="0" smtClean="0"/>
              <a:t> efficient retrofits and new construction are job intensive, as a significant proportion of the investment goes towards labour costs</a:t>
            </a:r>
          </a:p>
          <a:p>
            <a:pPr marL="171450" indent="-171450">
              <a:buFont typeface="Arial" panose="020B0604020202020204" pitchFamily="34" charset="0"/>
              <a:buChar char="•"/>
            </a:pPr>
            <a:r>
              <a:rPr lang="en-GB" baseline="0" dirty="0" smtClean="0"/>
              <a:t>The IEA estimates that for every USD $1 million invested in the buildings and construction sector, </a:t>
            </a:r>
            <a:r>
              <a:rPr lang="en-GB" dirty="0" smtClean="0"/>
              <a:t>9 to 30 jobs are created – with emerging economies delivering more jobs per $ million than</a:t>
            </a:r>
            <a:r>
              <a:rPr lang="en-GB" baseline="0" dirty="0" smtClean="0"/>
              <a:t> advanced economies</a:t>
            </a:r>
          </a:p>
          <a:p>
            <a:pPr marL="171450" indent="-171450">
              <a:buFont typeface="Arial" panose="020B0604020202020204" pitchFamily="34" charset="0"/>
              <a:buChar char="•"/>
            </a:pPr>
            <a:r>
              <a:rPr lang="en-GB" baseline="0" dirty="0" smtClean="0"/>
              <a:t>Building and construction projects offer a number of benefits to economic recovery packages:</a:t>
            </a:r>
          </a:p>
          <a:p>
            <a:pPr marL="628650" lvl="1" indent="-171450">
              <a:buFont typeface="Arial" panose="020B0604020202020204" pitchFamily="34" charset="0"/>
              <a:buChar char="•"/>
            </a:pPr>
            <a:r>
              <a:rPr lang="en-GB" b="1" baseline="0" dirty="0" smtClean="0"/>
              <a:t>Speed</a:t>
            </a:r>
            <a:r>
              <a:rPr lang="en-GB" baseline="0" dirty="0" smtClean="0"/>
              <a:t> - they offer shovel-ready projects – many have short lead-times from planning to delivery, helping to invest quickly</a:t>
            </a:r>
          </a:p>
          <a:p>
            <a:pPr marL="628650" lvl="1" indent="-171450">
              <a:buFont typeface="Arial" panose="020B0604020202020204" pitchFamily="34" charset="0"/>
              <a:buChar char="•"/>
            </a:pPr>
            <a:r>
              <a:rPr lang="en-GB" b="1" baseline="0" dirty="0" smtClean="0"/>
              <a:t>Scale</a:t>
            </a:r>
            <a:r>
              <a:rPr lang="en-GB" baseline="0" dirty="0" smtClean="0"/>
              <a:t> - Building and construction, and the manufacturing supply chain, support a significant number of jobs – around 10% of the global workforce – this means investment in energy efficient buildings and construction can also achieve a significant scale at supporting existing, and creating new jobs</a:t>
            </a:r>
          </a:p>
          <a:p>
            <a:pPr marL="628650" lvl="1" indent="-171450">
              <a:buFont typeface="Arial" panose="020B0604020202020204" pitchFamily="34" charset="0"/>
              <a:buChar char="•"/>
            </a:pPr>
            <a:r>
              <a:rPr lang="en-GB" b="1" baseline="0" dirty="0" smtClean="0"/>
              <a:t>Local</a:t>
            </a:r>
            <a:r>
              <a:rPr lang="en-GB" baseline="0" dirty="0" smtClean="0"/>
              <a:t> - building and construction projects also deliver distributional benefits as they </a:t>
            </a:r>
            <a:r>
              <a:rPr lang="en-GB" b="1" baseline="0" dirty="0" smtClean="0"/>
              <a:t>create local jobs</a:t>
            </a:r>
            <a:r>
              <a:rPr lang="en-GB" baseline="0" dirty="0" smtClean="0"/>
              <a:t> – for example a programme to build or upgrade schools or social housing can see local employment opportunities across every town in a country or municipality, whereas for many large infrastructure projects, employment opportunities depend on the single location of the project. You can also find similar distributional benefits for distributed renewables, such as rooftop solar PV installations</a:t>
            </a:r>
          </a:p>
          <a:p>
            <a:pPr marL="628650" lvl="1" indent="-171450">
              <a:buFont typeface="Arial" panose="020B0604020202020204" pitchFamily="34" charset="0"/>
              <a:buChar char="•"/>
            </a:pPr>
            <a:r>
              <a:rPr lang="en-GB" b="1" baseline="0" dirty="0" smtClean="0"/>
              <a:t>Social equity</a:t>
            </a:r>
            <a:r>
              <a:rPr lang="en-GB" baseline="0" dirty="0" smtClean="0"/>
              <a:t> - Public building upgrades, whether for public housing, hospitals or schools, provide a ready to go pipeline of energy efficiency opportunities to create jobs while reducing government’s energy costs. And they also help to provide </a:t>
            </a:r>
            <a:r>
              <a:rPr lang="en-GB" baseline="0" dirty="0" err="1" smtClean="0"/>
              <a:t>essneitla</a:t>
            </a:r>
            <a:r>
              <a:rPr lang="en-GB" baseline="0" dirty="0" smtClean="0"/>
              <a:t> services – housing, health and education to those most in need</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E0649404-AEEE-4B4E-B616-1BC6E4EEEF5D}" type="slidenum">
              <a:rPr lang="en-GB" smtClean="0"/>
              <a:t>30</a:t>
            </a:fld>
            <a:endParaRPr lang="en-GB"/>
          </a:p>
        </p:txBody>
      </p:sp>
    </p:spTree>
    <p:extLst>
      <p:ext uri="{BB962C8B-B14F-4D97-AF65-F5344CB8AC3E}">
        <p14:creationId xmlns:p14="http://schemas.microsoft.com/office/powerpoint/2010/main" val="22423946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We estimate that 7-16 jobs would be created for every million dollars spent on energy efficient</a:t>
            </a:r>
            <a:r>
              <a:rPr lang="en-GB" baseline="0" dirty="0" smtClean="0"/>
              <a:t> appliances</a:t>
            </a:r>
            <a:r>
              <a:rPr lang="en-GB" dirty="0" smtClean="0"/>
              <a:t>, of which the majority would be in distribution and sales.</a:t>
            </a:r>
          </a:p>
          <a:p>
            <a:pPr marL="171450" indent="-171450">
              <a:buFont typeface="Arial" panose="020B0604020202020204" pitchFamily="34" charset="0"/>
              <a:buChar char="•"/>
            </a:pPr>
            <a:r>
              <a:rPr lang="en-GB" dirty="0" smtClean="0"/>
              <a:t>This job creation effect is strongest when appliances are manufactured locally.</a:t>
            </a:r>
          </a:p>
          <a:p>
            <a:pPr marL="171450" indent="-171450">
              <a:buFont typeface="Arial" panose="020B0604020202020204" pitchFamily="34" charset="0"/>
              <a:buChar char="•"/>
            </a:pPr>
            <a:r>
              <a:rPr lang="en-GB" dirty="0" smtClean="0"/>
              <a:t>And when</a:t>
            </a:r>
            <a:r>
              <a:rPr lang="en-GB" baseline="0" dirty="0" smtClean="0"/>
              <a:t> policy makers design programmes to replace and recycle the old appliance, the collection and recycling industry jobs provide a further economic boost</a:t>
            </a:r>
          </a:p>
          <a:p>
            <a:pPr marL="171450" indent="-171450">
              <a:buFont typeface="Arial" panose="020B0604020202020204" pitchFamily="34" charset="0"/>
              <a:buChar char="•"/>
            </a:pPr>
            <a:r>
              <a:rPr lang="en-GB" dirty="0" smtClean="0"/>
              <a:t>Replacing old devices with new high efficiency appliances would cut consumer spending on electricity by around 30-50%</a:t>
            </a:r>
          </a:p>
          <a:p>
            <a:pPr marL="171450" indent="-171450">
              <a:buFont typeface="Arial" panose="020B0604020202020204" pitchFamily="34" charset="0"/>
              <a:buChar char="•"/>
            </a:pPr>
            <a:r>
              <a:rPr lang="en-GB" dirty="0" smtClean="0"/>
              <a:t>A small subsidy could significantly reduce payback periods for consumers, accelerating the uptake of efficient appliances and reducing consumer bills.</a:t>
            </a:r>
          </a:p>
          <a:p>
            <a:pPr marL="171450" indent="-171450">
              <a:buFont typeface="Arial" panose="020B0604020202020204" pitchFamily="34" charset="0"/>
              <a:buChar char="•"/>
            </a:pPr>
            <a:r>
              <a:rPr lang="en-GB" dirty="0" smtClean="0"/>
              <a:t>Bill savings are usually re-invested in more productive and labour-intensive sectors of the economy than the energy utilities sector.</a:t>
            </a:r>
          </a:p>
        </p:txBody>
      </p:sp>
      <p:sp>
        <p:nvSpPr>
          <p:cNvPr id="4" name="Slide Number Placeholder 3"/>
          <p:cNvSpPr>
            <a:spLocks noGrp="1"/>
          </p:cNvSpPr>
          <p:nvPr>
            <p:ph type="sldNum" sz="quarter" idx="10"/>
          </p:nvPr>
        </p:nvSpPr>
        <p:spPr/>
        <p:txBody>
          <a:bodyPr/>
          <a:lstStyle/>
          <a:p>
            <a:fld id="{E0649404-AEEE-4B4E-B616-1BC6E4EEEF5D}" type="slidenum">
              <a:rPr lang="en-GB" smtClean="0"/>
              <a:t>31</a:t>
            </a:fld>
            <a:endParaRPr lang="en-GB"/>
          </a:p>
        </p:txBody>
      </p:sp>
    </p:spTree>
    <p:extLst>
      <p:ext uri="{BB962C8B-B14F-4D97-AF65-F5344CB8AC3E}">
        <p14:creationId xmlns:p14="http://schemas.microsoft.com/office/powerpoint/2010/main" val="3318529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Industrial energy efficiency remains a critical sector in the clean energy transition</a:t>
            </a:r>
          </a:p>
          <a:p>
            <a:pPr marL="171450" indent="-171450">
              <a:buFont typeface="Arial" panose="020B0604020202020204" pitchFamily="34" charset="0"/>
              <a:buChar char="•"/>
            </a:pPr>
            <a:r>
              <a:rPr lang="en-GB" dirty="0" smtClean="0"/>
              <a:t>This chart shows how much negative</a:t>
            </a:r>
            <a:r>
              <a:rPr lang="en-GB" baseline="0" dirty="0" smtClean="0"/>
              <a:t> cost abatement the industrial sector offers as part of the Sustainable Recovery Plan</a:t>
            </a:r>
          </a:p>
          <a:p>
            <a:pPr marL="171450" indent="-171450">
              <a:buFont typeface="Arial" panose="020B0604020202020204" pitchFamily="34" charset="0"/>
              <a:buChar char="•"/>
            </a:pPr>
            <a:r>
              <a:rPr lang="en-GB" baseline="0" dirty="0" smtClean="0"/>
              <a:t>And industrial energy efficiency delivers other benefits too, delivering jobs, supporting industries and their entire supply chains (which often include a lot of SMEs), improving their energy productivity and competitiveness, while at the same time improving energy resilience by reducing the demand requirements of energy-intensive industrial loads</a:t>
            </a:r>
          </a:p>
          <a:p>
            <a:pPr marL="171450" indent="-171450">
              <a:buFont typeface="Arial" panose="020B0604020202020204" pitchFamily="34" charset="0"/>
              <a:buChar char="•"/>
            </a:pPr>
            <a:r>
              <a:rPr lang="en-GB" baseline="0" dirty="0" smtClean="0"/>
              <a:t>Industrial energy efficiency delivers around 10 jobs per $ million invested</a:t>
            </a:r>
            <a:endParaRPr lang="fr-FR" dirty="0"/>
          </a:p>
        </p:txBody>
      </p:sp>
      <p:sp>
        <p:nvSpPr>
          <p:cNvPr id="4" name="Slide Number Placeholder 3"/>
          <p:cNvSpPr>
            <a:spLocks noGrp="1"/>
          </p:cNvSpPr>
          <p:nvPr>
            <p:ph type="sldNum" sz="quarter" idx="10"/>
          </p:nvPr>
        </p:nvSpPr>
        <p:spPr/>
        <p:txBody>
          <a:bodyPr/>
          <a:lstStyle/>
          <a:p>
            <a:fld id="{E0649404-AEEE-4B4E-B616-1BC6E4EEEF5D}" type="slidenum">
              <a:rPr lang="en-GB" smtClean="0"/>
              <a:t>32</a:t>
            </a:fld>
            <a:endParaRPr lang="en-GB"/>
          </a:p>
        </p:txBody>
      </p:sp>
    </p:spTree>
    <p:extLst>
      <p:ext uri="{BB962C8B-B14F-4D97-AF65-F5344CB8AC3E}">
        <p14:creationId xmlns:p14="http://schemas.microsoft.com/office/powerpoint/2010/main" val="25488902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Waste and material recycling has large job creation potential, especially in developing countries</a:t>
            </a:r>
          </a:p>
          <a:p>
            <a:pPr marL="171450" indent="-171450">
              <a:buFont typeface="Arial" panose="020B0604020202020204" pitchFamily="34" charset="0"/>
              <a:buChar char="•"/>
            </a:pPr>
            <a:r>
              <a:rPr lang="en-GB" dirty="0" smtClean="0"/>
              <a:t>In emerging economies recycling industries create around 15-40 jobs per million dollars of investment</a:t>
            </a:r>
          </a:p>
          <a:p>
            <a:pPr marL="171450" indent="-171450">
              <a:buFont typeface="Arial" panose="020B0604020202020204" pitchFamily="34" charset="0"/>
              <a:buChar char="•"/>
            </a:pPr>
            <a:r>
              <a:rPr lang="en-GB" dirty="0" smtClean="0"/>
              <a:t>In developing economies, where 15-20 million waste pickers work in the informal sector, progress could be made by equipping municipalities with the financial resources to take ownership of waste management and encouraging the installation of new waste collection and sorting technologies and adopt best practices for collection.</a:t>
            </a:r>
          </a:p>
          <a:p>
            <a:pPr marL="171450" indent="-171450">
              <a:buFont typeface="Arial" panose="020B0604020202020204" pitchFamily="34" charset="0"/>
              <a:buChar char="•"/>
            </a:pPr>
            <a:r>
              <a:rPr lang="en-GB" dirty="0" smtClean="0"/>
              <a:t>T</a:t>
            </a:r>
            <a:r>
              <a:rPr lang="en-GB" baseline="0" dirty="0" smtClean="0"/>
              <a:t>his would deliver benefits in terms of employment, </a:t>
            </a:r>
            <a:r>
              <a:rPr lang="en-GB" dirty="0" smtClean="0"/>
              <a:t>health, environment and reduced GHG emissions.</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Increasing global average recycling rates (for all materials) from around 41% today to 47% in 2030 would reduce emissions from material production by around 20% from current emissions levels</a:t>
            </a:r>
            <a:endParaRPr lang="en-GB" dirty="0"/>
          </a:p>
        </p:txBody>
      </p:sp>
      <p:sp>
        <p:nvSpPr>
          <p:cNvPr id="4" name="Slide Number Placeholder 3"/>
          <p:cNvSpPr>
            <a:spLocks noGrp="1"/>
          </p:cNvSpPr>
          <p:nvPr>
            <p:ph type="sldNum" sz="quarter" idx="10"/>
          </p:nvPr>
        </p:nvSpPr>
        <p:spPr/>
        <p:txBody>
          <a:bodyPr/>
          <a:lstStyle/>
          <a:p>
            <a:fld id="{E0649404-AEEE-4B4E-B616-1BC6E4EEEF5D}" type="slidenum">
              <a:rPr lang="en-GB" smtClean="0"/>
              <a:t>33</a:t>
            </a:fld>
            <a:endParaRPr lang="en-GB"/>
          </a:p>
        </p:txBody>
      </p:sp>
    </p:spTree>
    <p:extLst>
      <p:ext uri="{BB962C8B-B14F-4D97-AF65-F5344CB8AC3E}">
        <p14:creationId xmlns:p14="http://schemas.microsoft.com/office/powerpoint/2010/main" val="4422324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Governments can deliver stimulus at scale and speed by leveraging existing programmes and standardising designs, eligibility criteria and contracts; choosing shovel-ready options for retrofits and technology upgrades; and considering how energy efficiency can be built into all government stimulus programmes.</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Develop a strong pipeline of new projects – by</a:t>
            </a:r>
            <a:r>
              <a:rPr lang="en-GB" baseline="0" dirty="0" smtClean="0"/>
              <a:t> expanding existing programmes, fast-tracking programmes already being designed, and supporting the market through government investment in public or social housing, and other public building and infrastructure upgrades.</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Turn short term impacts into long-term transformation – locking in both a step-change in the clean energy transition &amp; maintaining a larger amount of jobs after economic stimulus packages end – by introducing and raising energy efficiency standards alongside or following subsidies for specific sectors and technologies as part of recovery packages. This will help to soften boom-bust cycles that can occur from short-term subsidy and stimulus programmes</a:t>
            </a:r>
            <a:endParaRPr lang="en-GB" dirty="0" smtClean="0"/>
          </a:p>
          <a:p>
            <a:endParaRPr lang="en-GB" dirty="0" smtClean="0"/>
          </a:p>
          <a:p>
            <a:pPr marL="171450" indent="-171450">
              <a:buFont typeface="Arial" panose="020B0604020202020204" pitchFamily="34" charset="0"/>
              <a:buChar char="•"/>
            </a:pPr>
            <a:r>
              <a:rPr lang="en-GB" dirty="0" smtClean="0"/>
              <a:t>Tailor support for distressed industries. Some sectors severely impacted by the Covid-19 crisis are likely to require government support to continue operations. A number of countries have announced support packages for their construction, vehicle manufacturing and airline industries, for example. Governments could make support for these industries conditional on progress towards long-term sustainability and resilience.</a:t>
            </a:r>
          </a:p>
          <a:p>
            <a:endParaRPr lang="en-GB" dirty="0" smtClean="0"/>
          </a:p>
          <a:p>
            <a:pPr marL="171450" indent="-171450">
              <a:buFont typeface="Arial" panose="020B0604020202020204" pitchFamily="34" charset="0"/>
              <a:buChar char="•"/>
            </a:pPr>
            <a:r>
              <a:rPr lang="en-GB" dirty="0" smtClean="0"/>
              <a:t>Mobilising private investment</a:t>
            </a:r>
            <a:r>
              <a:rPr lang="en-GB" baseline="0" dirty="0" smtClean="0"/>
              <a:t> - </a:t>
            </a:r>
            <a:r>
              <a:rPr lang="en-GB" dirty="0" smtClean="0"/>
              <a:t>Part of the sustainable recovery plan will need to be funded through direct government expenditure. One of the five key policy pillars of the sustainable recovery plan is the mobilisation of private financing to complement the direct government expenditure. Public policies have an essential part to play in facilitating the deployment of private capital through regulations, market frameworks and tax reforms.</a:t>
            </a:r>
          </a:p>
          <a:p>
            <a:endParaRPr lang="en-GB"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International co-operation. There would be significant co-ordination gains if countries align their actions. For example, if a group of countries deploy a particular clean energy technology, its costs are likely to fall faster than if only one country deploys it, to the benefit of all. Cross-border collaboration could also be useful in helping to re-establish some international supply chains disrupted by the Covid-19 crisis. Consider</a:t>
            </a:r>
            <a:r>
              <a:rPr lang="en-GB" baseline="0" dirty="0" smtClean="0"/>
              <a:t> the role international finance could also play to support the economic recovery and the clean energy transition</a:t>
            </a:r>
            <a:endParaRPr lang="en-GB"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E0649404-AEEE-4B4E-B616-1BC6E4EEEF5D}" type="slidenum">
              <a:rPr lang="en-GB" smtClean="0"/>
              <a:t>34</a:t>
            </a:fld>
            <a:endParaRPr lang="en-GB"/>
          </a:p>
        </p:txBody>
      </p:sp>
    </p:spTree>
    <p:extLst>
      <p:ext uri="{BB962C8B-B14F-4D97-AF65-F5344CB8AC3E}">
        <p14:creationId xmlns:p14="http://schemas.microsoft.com/office/powerpoint/2010/main" val="1794336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Honorary chair : H.E. Mr. Leo </a:t>
            </a:r>
            <a:r>
              <a:rPr lang="en-AU" dirty="0" err="1" smtClean="0"/>
              <a:t>Varadkar</a:t>
            </a:r>
            <a:r>
              <a:rPr lang="en-AU" dirty="0" smtClean="0"/>
              <a:t>, Prime Minister of Ireland</a:t>
            </a:r>
          </a:p>
          <a:p>
            <a:endParaRPr lang="en-AU" dirty="0" smtClean="0"/>
          </a:p>
          <a:p>
            <a:r>
              <a:rPr lang="en-AU" dirty="0" smtClean="0"/>
              <a:t>Ongoing chair : H.E. Mr. Richard </a:t>
            </a:r>
            <a:r>
              <a:rPr lang="en-AU" dirty="0" err="1" smtClean="0"/>
              <a:t>Bruton</a:t>
            </a:r>
            <a:r>
              <a:rPr lang="en-AU" dirty="0" smtClean="0"/>
              <a:t>, Minister of Communications, Climate Action and Environment, Ireland</a:t>
            </a:r>
          </a:p>
          <a:p>
            <a:endParaRPr lang="en-AU" dirty="0" smtClean="0"/>
          </a:p>
          <a:p>
            <a:r>
              <a:rPr lang="en-AU" dirty="0" smtClean="0"/>
              <a:t>21 other members from a variety of backgrounds: </a:t>
            </a:r>
          </a:p>
          <a:p>
            <a:r>
              <a:rPr lang="en-AU" dirty="0" smtClean="0"/>
              <a:t>7 </a:t>
            </a:r>
            <a:r>
              <a:rPr lang="en-GB" sz="1200" kern="1200" dirty="0" smtClean="0">
                <a:solidFill>
                  <a:schemeClr val="tx1"/>
                </a:solidFill>
                <a:effectLst/>
                <a:latin typeface="+mn-lt"/>
                <a:ea typeface="+mn-ea"/>
                <a:cs typeface="+mn-cs"/>
              </a:rPr>
              <a:t>current ministers and senior government representative, 4 previous ministers, business executives and thoughts</a:t>
            </a:r>
            <a:r>
              <a:rPr lang="en-GB" sz="1200" kern="1200" baseline="0" dirty="0" smtClean="0">
                <a:solidFill>
                  <a:schemeClr val="tx1"/>
                </a:solidFill>
                <a:effectLst/>
                <a:latin typeface="+mn-lt"/>
                <a:ea typeface="+mn-ea"/>
                <a:cs typeface="+mn-cs"/>
              </a:rPr>
              <a:t> leaders</a:t>
            </a:r>
            <a:endParaRPr lang="en-AU" dirty="0" smtClean="0"/>
          </a:p>
          <a:p>
            <a:pPr lvl="0"/>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(Counting)</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9 current ministers and senior government representative</a:t>
            </a:r>
          </a:p>
          <a:p>
            <a:pPr lvl="1"/>
            <a:r>
              <a:rPr lang="en-GB" sz="1200" kern="1200" dirty="0" smtClean="0">
                <a:solidFill>
                  <a:schemeClr val="tx1"/>
                </a:solidFill>
                <a:effectLst/>
                <a:latin typeface="+mn-lt"/>
                <a:ea typeface="+mn-ea"/>
                <a:cs typeface="+mn-cs"/>
              </a:rPr>
              <a:t>Aziz </a:t>
            </a:r>
            <a:r>
              <a:rPr lang="en-GB" sz="1200" kern="1200" dirty="0" err="1" smtClean="0">
                <a:solidFill>
                  <a:schemeClr val="tx1"/>
                </a:solidFill>
                <a:effectLst/>
                <a:latin typeface="+mn-lt"/>
                <a:ea typeface="+mn-ea"/>
                <a:cs typeface="+mn-cs"/>
              </a:rPr>
              <a:t>Rabbah</a:t>
            </a:r>
            <a:endParaRPr lang="en-GB" sz="12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Claude </a:t>
            </a:r>
            <a:r>
              <a:rPr lang="en-GB" sz="1200" kern="1200" dirty="0" err="1" smtClean="0">
                <a:solidFill>
                  <a:schemeClr val="tx1"/>
                </a:solidFill>
                <a:effectLst/>
                <a:latin typeface="+mn-lt"/>
                <a:ea typeface="+mn-ea"/>
                <a:cs typeface="+mn-cs"/>
              </a:rPr>
              <a:t>Turmes</a:t>
            </a:r>
            <a:endParaRPr lang="en-GB" sz="12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Leo </a:t>
            </a:r>
            <a:r>
              <a:rPr lang="en-GB" sz="1200" kern="1200" dirty="0" err="1" smtClean="0">
                <a:solidFill>
                  <a:schemeClr val="tx1"/>
                </a:solidFill>
                <a:effectLst/>
                <a:latin typeface="+mn-lt"/>
                <a:ea typeface="+mn-ea"/>
                <a:cs typeface="+mn-cs"/>
              </a:rPr>
              <a:t>Varadkar</a:t>
            </a:r>
            <a:endParaRPr lang="en-GB" sz="12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Richard </a:t>
            </a:r>
            <a:r>
              <a:rPr lang="en-GB" sz="1200" kern="1200" dirty="0" err="1" smtClean="0">
                <a:solidFill>
                  <a:schemeClr val="tx1"/>
                </a:solidFill>
                <a:effectLst/>
                <a:latin typeface="+mn-lt"/>
                <a:ea typeface="+mn-ea"/>
                <a:cs typeface="+mn-cs"/>
              </a:rPr>
              <a:t>Bruton</a:t>
            </a:r>
            <a:endParaRPr lang="en-GB" sz="12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Teresa Ribera Rodriguez</a:t>
            </a:r>
          </a:p>
          <a:p>
            <a:pPr lvl="1"/>
            <a:r>
              <a:rPr lang="en-GB" sz="1200" kern="1200" dirty="0" smtClean="0">
                <a:solidFill>
                  <a:schemeClr val="tx1"/>
                </a:solidFill>
                <a:effectLst/>
                <a:latin typeface="+mn-lt"/>
                <a:ea typeface="+mn-ea"/>
                <a:cs typeface="+mn-cs"/>
              </a:rPr>
              <a:t>Megan Woods</a:t>
            </a:r>
          </a:p>
          <a:p>
            <a:pPr lvl="1"/>
            <a:r>
              <a:rPr lang="en-GB" sz="1200" kern="1200" dirty="0" smtClean="0">
                <a:solidFill>
                  <a:schemeClr val="tx1"/>
                </a:solidFill>
                <a:effectLst/>
                <a:latin typeface="+mn-lt"/>
                <a:ea typeface="+mn-ea"/>
                <a:cs typeface="+mn-cs"/>
              </a:rPr>
              <a:t>Salome </a:t>
            </a:r>
            <a:r>
              <a:rPr lang="en-GB" sz="1200" kern="1200" dirty="0" err="1" smtClean="0">
                <a:solidFill>
                  <a:schemeClr val="tx1"/>
                </a:solidFill>
                <a:effectLst/>
                <a:latin typeface="+mn-lt"/>
                <a:ea typeface="+mn-ea"/>
                <a:cs typeface="+mn-cs"/>
              </a:rPr>
              <a:t>Zourabichvli</a:t>
            </a:r>
            <a:endParaRPr lang="en-GB" sz="12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Secretary </a:t>
            </a:r>
            <a:r>
              <a:rPr lang="en-GB" sz="1200" kern="1200" dirty="0" err="1" smtClean="0">
                <a:solidFill>
                  <a:schemeClr val="tx1"/>
                </a:solidFill>
                <a:effectLst/>
                <a:latin typeface="+mn-lt"/>
                <a:ea typeface="+mn-ea"/>
                <a:cs typeface="+mn-cs"/>
              </a:rPr>
              <a:t>Cusi</a:t>
            </a:r>
            <a:endParaRPr lang="en-GB" sz="12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Minister Suarez</a:t>
            </a:r>
          </a:p>
          <a:p>
            <a:pPr lvl="0"/>
            <a:r>
              <a:rPr lang="en-GB" sz="1200" kern="1200" dirty="0" smtClean="0">
                <a:solidFill>
                  <a:schemeClr val="tx1"/>
                </a:solidFill>
                <a:effectLst/>
                <a:latin typeface="+mn-lt"/>
                <a:ea typeface="+mn-ea"/>
                <a:cs typeface="+mn-cs"/>
              </a:rPr>
              <a:t>4 former ministers</a:t>
            </a:r>
          </a:p>
          <a:p>
            <a:pPr lvl="1"/>
            <a:r>
              <a:rPr lang="en-GB" sz="1200" kern="1200" dirty="0" err="1" smtClean="0">
                <a:solidFill>
                  <a:schemeClr val="tx1"/>
                </a:solidFill>
                <a:effectLst/>
                <a:latin typeface="+mn-lt"/>
                <a:ea typeface="+mn-ea"/>
                <a:cs typeface="+mn-cs"/>
              </a:rPr>
              <a:t>Kandeh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Yumkella</a:t>
            </a:r>
            <a:endParaRPr lang="en-GB" sz="12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Wan Gang</a:t>
            </a:r>
          </a:p>
          <a:p>
            <a:pPr lvl="1"/>
            <a:r>
              <a:rPr lang="en-GB" sz="1200" kern="1200" dirty="0" err="1" smtClean="0">
                <a:solidFill>
                  <a:schemeClr val="tx1"/>
                </a:solidFill>
                <a:effectLst/>
                <a:latin typeface="+mn-lt"/>
                <a:ea typeface="+mn-ea"/>
                <a:cs typeface="+mn-cs"/>
              </a:rPr>
              <a:t>Jurgen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Trittin</a:t>
            </a:r>
            <a:endParaRPr lang="en-GB" sz="12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Connie </a:t>
            </a:r>
            <a:r>
              <a:rPr lang="en-GB" sz="1200" kern="1200" dirty="0" err="1" smtClean="0">
                <a:solidFill>
                  <a:schemeClr val="tx1"/>
                </a:solidFill>
                <a:effectLst/>
                <a:latin typeface="+mn-lt"/>
                <a:ea typeface="+mn-ea"/>
                <a:cs typeface="+mn-cs"/>
              </a:rPr>
              <a:t>Hedegaard</a:t>
            </a:r>
            <a:endParaRPr lang="en-GB" sz="1200" kern="1200" dirty="0" smtClean="0">
              <a:solidFill>
                <a:schemeClr val="tx1"/>
              </a:solidFill>
              <a:effectLst/>
              <a:latin typeface="+mn-lt"/>
              <a:ea typeface="+mn-ea"/>
              <a:cs typeface="+mn-cs"/>
            </a:endParaRPr>
          </a:p>
          <a:p>
            <a:pPr lvl="1"/>
            <a:endParaRPr lang="en-AU" dirty="0" smtClean="0"/>
          </a:p>
          <a:p>
            <a:endParaRPr lang="en-AU" dirty="0"/>
          </a:p>
        </p:txBody>
      </p:sp>
      <p:sp>
        <p:nvSpPr>
          <p:cNvPr id="4" name="Slide Number Placeholder 3"/>
          <p:cNvSpPr>
            <a:spLocks noGrp="1"/>
          </p:cNvSpPr>
          <p:nvPr>
            <p:ph type="sldNum" sz="quarter" idx="10"/>
          </p:nvPr>
        </p:nvSpPr>
        <p:spPr/>
        <p:txBody>
          <a:bodyPr/>
          <a:lstStyle/>
          <a:p>
            <a:fld id="{E0649404-AEEE-4B4E-B616-1BC6E4EEEF5D}" type="slidenum">
              <a:rPr lang="en-GB" smtClean="0"/>
              <a:t>35</a:t>
            </a:fld>
            <a:endParaRPr lang="en-GB"/>
          </a:p>
        </p:txBody>
      </p:sp>
    </p:spTree>
    <p:extLst>
      <p:ext uri="{BB962C8B-B14F-4D97-AF65-F5344CB8AC3E}">
        <p14:creationId xmlns:p14="http://schemas.microsoft.com/office/powerpoint/2010/main" val="29910599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649404-AEEE-4B4E-B616-1BC6E4EEEF5D}" type="slidenum">
              <a:rPr lang="en-GB" smtClean="0"/>
              <a:t>36</a:t>
            </a:fld>
            <a:endParaRPr lang="en-GB"/>
          </a:p>
        </p:txBody>
      </p:sp>
    </p:spTree>
    <p:extLst>
      <p:ext uri="{BB962C8B-B14F-4D97-AF65-F5344CB8AC3E}">
        <p14:creationId xmlns:p14="http://schemas.microsoft.com/office/powerpoint/2010/main" val="15456248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sz="1200" b="0" i="0" u="none" strike="noStrike" baseline="0" dirty="0" smtClean="0">
                <a:latin typeface="PFCentroSansPro-Light"/>
              </a:rPr>
              <a:t>Given their high concentrations of population and economic activity, the world’s urban areas play a dominant role in global energy use. </a:t>
            </a:r>
            <a:r>
              <a:rPr lang="en-US" sz="1200" b="0" i="0" u="none" strike="noStrike" baseline="0" dirty="0" smtClean="0">
                <a:latin typeface="PFCentroSansPro-LightItalic"/>
              </a:rPr>
              <a:t>Global urban areas represent about two-thirds</a:t>
            </a:r>
            <a:r>
              <a:rPr lang="en-US" sz="1200" b="0" i="0" u="none" strike="noStrike" baseline="0" dirty="0" smtClean="0">
                <a:latin typeface="PFCentroSansPro-Light"/>
              </a:rPr>
              <a:t> of global primary energy use.</a:t>
            </a:r>
          </a:p>
          <a:p>
            <a:pPr marL="171450" indent="-171450" algn="l">
              <a:buFont typeface="Arial" panose="020B0604020202020204" pitchFamily="34" charset="0"/>
              <a:buChar char="•"/>
            </a:pPr>
            <a:r>
              <a:rPr lang="en-US" sz="1200" b="0" i="0" u="none" strike="noStrike" baseline="0" dirty="0" smtClean="0">
                <a:latin typeface="PFCentroSansPro-Light"/>
              </a:rPr>
              <a:t>From a sectoral perspective, direct fuel use by the power sector accounted for the largest share of urban primary energy use, followed by direct fuel use by the buildings (residential and services combined), industry and transport sectors within urban areas. </a:t>
            </a:r>
          </a:p>
          <a:p>
            <a:pPr marL="171450" indent="-171450" algn="l">
              <a:buFont typeface="Arial" panose="020B0604020202020204" pitchFamily="34" charset="0"/>
              <a:buChar char="•"/>
            </a:pPr>
            <a:r>
              <a:rPr lang="en-US" sz="1200" b="0" i="0" u="none" strike="noStrike" baseline="0" dirty="0" smtClean="0">
                <a:latin typeface="PFCentroSansPro-Light"/>
              </a:rPr>
              <a:t>When direct fuel use by the power sector is distributed to end-use sectors on the basis of their consumption of electricity and heat, the buildings and industry sectors emerge as the largest total contributors to urban primary energy use, followed by the transport sector.</a:t>
            </a:r>
          </a:p>
          <a:p>
            <a:pPr marL="171450" indent="-171450" algn="l">
              <a:buFont typeface="Arial" panose="020B0604020202020204" pitchFamily="34" charset="0"/>
              <a:buChar char="•"/>
            </a:pPr>
            <a:r>
              <a:rPr lang="en-US" sz="1200" b="0" i="0" u="none" strike="noStrike" baseline="0" dirty="0" smtClean="0">
                <a:latin typeface="PFCentroSansPro-Light"/>
              </a:rPr>
              <a:t>CO</a:t>
            </a:r>
            <a:r>
              <a:rPr lang="en-US" sz="800" b="0" i="0" u="none" strike="noStrike" baseline="0" dirty="0" smtClean="0">
                <a:latin typeface="PFCentroSansPro-Light"/>
              </a:rPr>
              <a:t>2 </a:t>
            </a:r>
            <a:r>
              <a:rPr lang="en-US" sz="1200" b="0" i="0" u="none" strike="noStrike" baseline="0" dirty="0" smtClean="0">
                <a:latin typeface="PFCentroSansPro-Light"/>
              </a:rPr>
              <a:t>emissions attributable to the world’s urban areas are estimated at 70% of the global total. </a:t>
            </a:r>
            <a:endParaRPr lang="fr-FR" dirty="0"/>
          </a:p>
        </p:txBody>
      </p:sp>
      <p:sp>
        <p:nvSpPr>
          <p:cNvPr id="4" name="Slide Number Placeholder 3"/>
          <p:cNvSpPr>
            <a:spLocks noGrp="1"/>
          </p:cNvSpPr>
          <p:nvPr>
            <p:ph type="sldNum" sz="quarter" idx="10"/>
          </p:nvPr>
        </p:nvSpPr>
        <p:spPr/>
        <p:txBody>
          <a:bodyPr/>
          <a:lstStyle/>
          <a:p>
            <a:fld id="{E0649404-AEEE-4B4E-B616-1BC6E4EEEF5D}" type="slidenum">
              <a:rPr lang="en-GB" smtClean="0"/>
              <a:t>38</a:t>
            </a:fld>
            <a:endParaRPr lang="en-GB"/>
          </a:p>
        </p:txBody>
      </p:sp>
    </p:spTree>
    <p:extLst>
      <p:ext uri="{BB962C8B-B14F-4D97-AF65-F5344CB8AC3E}">
        <p14:creationId xmlns:p14="http://schemas.microsoft.com/office/powerpoint/2010/main" val="2338127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447675"/>
            <a:ext cx="4083050" cy="2297113"/>
          </a:xfrm>
        </p:spPr>
      </p:sp>
      <p:sp>
        <p:nvSpPr>
          <p:cNvPr id="3" name="Notes Placeholder 2"/>
          <p:cNvSpPr>
            <a:spLocks noGrp="1"/>
          </p:cNvSpPr>
          <p:nvPr>
            <p:ph type="body" idx="1"/>
          </p:nvPr>
        </p:nvSpPr>
        <p:spPr>
          <a:xfrm>
            <a:off x="666910" y="3080085"/>
            <a:ext cx="5505291" cy="6102056"/>
          </a:xfrm>
        </p:spPr>
        <p:txBody>
          <a:bodyPr/>
          <a:lstStyle/>
          <a:p>
            <a:pPr marL="171450" indent="-171450">
              <a:buFont typeface="Arial" panose="020B0604020202020204" pitchFamily="34" charset="0"/>
              <a:buChar char="•"/>
            </a:pPr>
            <a:r>
              <a:rPr lang="en-GB" sz="1200" kern="1200" baseline="0" smtClean="0">
                <a:solidFill>
                  <a:schemeClr val="tx1"/>
                </a:solidFill>
                <a:effectLst/>
                <a:latin typeface="+mn-lt"/>
                <a:ea typeface="+mn-ea"/>
                <a:cs typeface="+mn-cs"/>
              </a:rPr>
              <a:t>Primary </a:t>
            </a:r>
            <a:r>
              <a:rPr lang="en-GB" sz="1200" kern="1200" baseline="0" dirty="0">
                <a:solidFill>
                  <a:schemeClr val="tx1"/>
                </a:solidFill>
                <a:effectLst/>
                <a:latin typeface="+mn-lt"/>
                <a:ea typeface="+mn-ea"/>
                <a:cs typeface="+mn-cs"/>
              </a:rPr>
              <a:t>energy intensity refers to the amount of energy used per unit of global GDP, it is the global proxy that is used to track rates of energy efficiency improvement. </a:t>
            </a:r>
          </a:p>
          <a:p>
            <a:pPr marL="171450" indent="-171450">
              <a:buFont typeface="Arial" panose="020B0604020202020204" pitchFamily="34" charset="0"/>
              <a:buChar char="•"/>
            </a:pPr>
            <a:endParaRPr lang="en-GB" sz="1200" kern="1200" baseline="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baseline="0" dirty="0">
                <a:solidFill>
                  <a:schemeClr val="tx1"/>
                </a:solidFill>
                <a:effectLst/>
                <a:latin typeface="+mn-lt"/>
                <a:ea typeface="+mn-ea"/>
                <a:cs typeface="+mn-cs"/>
              </a:rPr>
              <a:t>As we can see here, between 1990 and 2010, global primary energy intensity fell by an average annual rate of 1.3%, this rate of improvement formed the basis for SDG target 7.3, which aims for an average annual rate of improvement in global primary energy intensity of 2.6% between 2010 and 2030.</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The</a:t>
            </a:r>
            <a:r>
              <a:rPr lang="en-GB" sz="1200" kern="1200" baseline="0" dirty="0">
                <a:solidFill>
                  <a:schemeClr val="tx1"/>
                </a:solidFill>
                <a:effectLst/>
                <a:latin typeface="+mn-lt"/>
                <a:ea typeface="+mn-ea"/>
                <a:cs typeface="+mn-cs"/>
              </a:rPr>
              <a:t> first part of this decade has seen a gradual rise in rates of improvement, with global primary energy intensity improving by 3% in 2015. Since then, improvement rates have declined, reaching 1.7% in 2017. </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Despite the positive step-up</a:t>
            </a:r>
            <a:r>
              <a:rPr lang="en-GB" sz="1200" kern="1200" baseline="0" dirty="0">
                <a:solidFill>
                  <a:schemeClr val="tx1"/>
                </a:solidFill>
                <a:effectLst/>
                <a:latin typeface="+mn-lt"/>
                <a:ea typeface="+mn-ea"/>
                <a:cs typeface="+mn-cs"/>
              </a:rPr>
              <a:t> this decade, rates of improvement in global primary energy intensity are still behind the SDG target 7.3. As a result, the annual rate of improvement between 2017 and 2030 now needs to average 3%, to compensate for this shortfall.</a:t>
            </a:r>
          </a:p>
          <a:p>
            <a:endParaRPr lang="en-GB"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Unfortunately,</a:t>
            </a:r>
            <a:r>
              <a:rPr lang="en-GB" sz="1200" kern="1200" baseline="0" dirty="0">
                <a:solidFill>
                  <a:schemeClr val="tx1"/>
                </a:solidFill>
                <a:effectLst/>
                <a:latin typeface="+mn-lt"/>
                <a:ea typeface="+mn-ea"/>
                <a:cs typeface="+mn-cs"/>
              </a:rPr>
              <a:t> initial estimates for 2018 and 2019 indicate that the rates of primary energy intensity improvement are still below the required rate, and means the average improvement rate from today will have to be above 3% per year to realise the energy efficiency target.   </a:t>
            </a:r>
          </a:p>
          <a:p>
            <a:pPr marL="171450" indent="-171450">
              <a:buFont typeface="Arial" panose="020B0604020202020204" pitchFamily="34" charset="0"/>
              <a:buChar char="•"/>
            </a:pPr>
            <a:endParaRPr lang="en-GB"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This slowdown would place further pressure on meeting SDG target 7.3, meaning that if the goal is to be achieved, the world must step-up its action on energy efficiency. Fortunately, as highlighted in IEA reports, including the </a:t>
            </a:r>
            <a:r>
              <a:rPr lang="en-GB" sz="1200" i="1" kern="1200" baseline="0" dirty="0">
                <a:solidFill>
                  <a:schemeClr val="tx1"/>
                </a:solidFill>
                <a:effectLst/>
                <a:latin typeface="+mn-lt"/>
                <a:ea typeface="+mn-ea"/>
                <a:cs typeface="+mn-cs"/>
              </a:rPr>
              <a:t>Energy Efficiency </a:t>
            </a:r>
            <a:r>
              <a:rPr lang="en-GB" i="1" dirty="0"/>
              <a:t>2018 </a:t>
            </a:r>
            <a:r>
              <a:rPr lang="en-GB" i="0" dirty="0"/>
              <a:t>and</a:t>
            </a:r>
            <a:r>
              <a:rPr lang="en-GB" i="0" baseline="0" dirty="0"/>
              <a:t> WEO 2019 reports</a:t>
            </a:r>
            <a:r>
              <a:rPr lang="en-GB" i="0" dirty="0"/>
              <a:t>, there</a:t>
            </a:r>
            <a:r>
              <a:rPr lang="en-GB" sz="1200" i="0" kern="1200" baseline="0" dirty="0">
                <a:solidFill>
                  <a:schemeClr val="tx1"/>
                </a:solidFill>
                <a:effectLst/>
                <a:latin typeface="+mn-lt"/>
                <a:ea typeface="+mn-ea"/>
                <a:cs typeface="+mn-cs"/>
              </a:rPr>
              <a:t> </a:t>
            </a:r>
            <a:r>
              <a:rPr lang="en-GB" sz="1200" kern="1200" baseline="0" dirty="0">
                <a:solidFill>
                  <a:schemeClr val="tx1"/>
                </a:solidFill>
                <a:effectLst/>
                <a:latin typeface="+mn-lt"/>
                <a:ea typeface="+mn-ea"/>
                <a:cs typeface="+mn-cs"/>
              </a:rPr>
              <a:t>is still considerable cost-effective potential to improve energy efficiency. Government policy is the key to realising this potential, with key actions including increasing the coverage and strength of mandatory energy efficiency codes and standards, providing incentives and finance to push markets towards best available technology, and providing information and capacity building resources to improve skills and understanding relating to energy efficiency.</a:t>
            </a:r>
          </a:p>
          <a:p>
            <a:pPr marL="171450" indent="-171450">
              <a:buFont typeface="Arial" panose="020B0604020202020204" pitchFamily="34" charset="0"/>
              <a:buChar char="•"/>
            </a:pPr>
            <a:endParaRPr lang="en-GB"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In the wake of the Covid-19 pandemic initial indications for intensity improvements in 2020 are uncertain, as both energy consumption and GDP are likely to be significantly lower. Importantly, there is likely to be a substantial fall in energy efficiency investment. The recent IEA World Energy Investment 2020 report suggests this fall in efficiency investment could be as large as 10% this year.  Governments around the work are spending trillions of dollars on recovery packages, and there are opportunities to use this funding to support energy efficiency whilst investing jobs and the economy.  [add anything specific on upcoming WEO SR report]</a:t>
            </a:r>
          </a:p>
          <a:p>
            <a:endParaRPr lang="en-GB"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[regional message.</a:t>
            </a:r>
            <a:r>
              <a:rPr lang="en-GB" sz="1200" kern="1200" baseline="0" dirty="0">
                <a:solidFill>
                  <a:schemeClr val="tx1"/>
                </a:solidFill>
                <a:effectLst/>
                <a:latin typeface="+mn-lt"/>
                <a:ea typeface="+mn-ea"/>
                <a:cs typeface="+mn-cs"/>
              </a:rPr>
              <a:t>   These figures mask what is happening regionally and by end-use.  For example, energy consumption in the United States and Europe has remained flat since 2010, whilst GDP has increased at 2% per annum]</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FB5674-2F74-4782-996D-40F25906E449}" type="slidenum">
              <a:rPr lang="en-GB" smtClean="0"/>
              <a:t>7</a:t>
            </a:fld>
            <a:endParaRPr lang="en-GB"/>
          </a:p>
        </p:txBody>
      </p:sp>
    </p:spTree>
    <p:extLst>
      <p:ext uri="{BB962C8B-B14F-4D97-AF65-F5344CB8AC3E}">
        <p14:creationId xmlns:p14="http://schemas.microsoft.com/office/powerpoint/2010/main" val="14657164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New </a:t>
            </a:r>
            <a:r>
              <a:rPr kumimoji="0" lang="en-GB" sz="1200" b="0" i="0" u="none" strike="noStrike" kern="1200" cap="none" spc="0" normalizeH="0" baseline="0" noProof="0">
                <a:ln>
                  <a:noFill/>
                </a:ln>
                <a:solidFill>
                  <a:prstClr val="black"/>
                </a:solidFill>
                <a:effectLst/>
                <a:uLnTx/>
                <a:uFillTx/>
                <a:latin typeface="+mn-lt"/>
                <a:ea typeface="+mn-ea"/>
                <a:cs typeface="+mn-cs"/>
              </a:rPr>
              <a:t>analysis </a:t>
            </a:r>
            <a:r>
              <a:rPr lang="en-GB" dirty="0">
                <a:solidFill>
                  <a:prstClr val="black"/>
                </a:solidFill>
              </a:rPr>
              <a:t>by</a:t>
            </a:r>
            <a:r>
              <a:rPr lang="en-GB">
                <a:solidFill>
                  <a:prstClr val="black"/>
                </a:solidFill>
              </a:rPr>
              <a:t> </a:t>
            </a:r>
            <a:r>
              <a:rPr lang="en-GB" dirty="0">
                <a:solidFill>
                  <a:prstClr val="black"/>
                </a:solidFill>
              </a:rPr>
              <a:t>the Coalition for Urban Transitions</a:t>
            </a:r>
            <a:r>
              <a:rPr lang="en-GB">
                <a:solidFill>
                  <a:prstClr val="black"/>
                </a:solidFill>
              </a:rPr>
              <a:t> </a:t>
            </a:r>
            <a:r>
              <a:rPr kumimoji="0" lang="en-GB" sz="1200" b="0" i="0" u="none" strike="noStrike" kern="1200" cap="none" spc="0" normalizeH="0" baseline="0" noProof="0">
                <a:ln>
                  <a:noFill/>
                </a:ln>
                <a:solidFill>
                  <a:prstClr val="black"/>
                </a:solidFill>
                <a:effectLst/>
                <a:uLnTx/>
                <a:uFillTx/>
                <a:latin typeface="+mn-lt"/>
                <a:ea typeface="+mn-ea"/>
                <a:cs typeface="+mn-cs"/>
              </a:rPr>
              <a:t>finds </a:t>
            </a:r>
            <a:r>
              <a:rPr kumimoji="0" lang="en-GB" sz="1200" b="0" i="0" u="none" strike="noStrike" kern="1200" cap="none" spc="0" normalizeH="0" baseline="0" noProof="0" dirty="0">
                <a:ln>
                  <a:noFill/>
                </a:ln>
                <a:solidFill>
                  <a:prstClr val="black"/>
                </a:solidFill>
                <a:effectLst/>
                <a:uLnTx/>
                <a:uFillTx/>
                <a:latin typeface="+mn-lt"/>
                <a:ea typeface="+mn-ea"/>
                <a:cs typeface="+mn-cs"/>
              </a:rPr>
              <a:t>that, worldwide, national and state governments have primary authority over 35% of urban mitigation potential (excluding decarbonisation of electricity), including from improved cement production processes and more stringent efficiency standards for appliances, lighting and vehicles. Local governments have primary authority or influence over 28%, including compact urban form, travel demand management and waste disposal. 37% of the identified mitigation potential depends on collaborative climate action among national, regional and local governments, including building codes, decentralised renewables and mass transit infrastructure, </a:t>
            </a:r>
            <a:r>
              <a:rPr lang="en-US" sz="1200" dirty="0">
                <a:ea typeface="Calibri" panose="020F0502020204030204" pitchFamily="34" charset="0"/>
                <a:cs typeface="Times New Roman" panose="02020603050405020304" pitchFamily="18" charset="0"/>
              </a:rPr>
              <a:t>EV charging infrastructure</a:t>
            </a:r>
            <a:r>
              <a:rPr kumimoji="0" lang="en-GB" sz="1200" b="0" i="0" u="none" strike="noStrike" kern="1200" cap="none" spc="0" normalizeH="0" baseline="0" noProof="0" dirty="0">
                <a:ln>
                  <a:noFill/>
                </a:ln>
                <a:solidFill>
                  <a:prstClr val="black"/>
                </a:solidFill>
                <a:effectLst/>
                <a:uLnTx/>
                <a:uFillTx/>
                <a:latin typeface="+mn-lt"/>
                <a:ea typeface="+mn-ea"/>
                <a:cs typeface="+mn-cs"/>
              </a:rPr>
              <a:t>. </a:t>
            </a:r>
          </a:p>
          <a:p>
            <a:endParaRPr lang="fr-FR" dirty="0"/>
          </a:p>
        </p:txBody>
      </p:sp>
      <p:sp>
        <p:nvSpPr>
          <p:cNvPr id="4" name="Slide Number Placeholder 3"/>
          <p:cNvSpPr>
            <a:spLocks noGrp="1"/>
          </p:cNvSpPr>
          <p:nvPr>
            <p:ph type="sldNum" sz="quarter" idx="10"/>
          </p:nvPr>
        </p:nvSpPr>
        <p:spPr/>
        <p:txBody>
          <a:bodyPr/>
          <a:lstStyle/>
          <a:p>
            <a:fld id="{E0649404-AEEE-4B4E-B616-1BC6E4EEEF5D}" type="slidenum">
              <a:rPr lang="en-GB" smtClean="0"/>
              <a:t>39</a:t>
            </a:fld>
            <a:endParaRPr lang="en-GB"/>
          </a:p>
        </p:txBody>
      </p:sp>
    </p:spTree>
    <p:extLst>
      <p:ext uri="{BB962C8B-B14F-4D97-AF65-F5344CB8AC3E}">
        <p14:creationId xmlns:p14="http://schemas.microsoft.com/office/powerpoint/2010/main" val="34872477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Latin America and the Caribbean (LAC) is currently the second most </a:t>
            </a:r>
            <a:r>
              <a:rPr lang="en-US" dirty="0" err="1" smtClean="0"/>
              <a:t>urbanised</a:t>
            </a:r>
            <a:r>
              <a:rPr lang="en-US" dirty="0" smtClean="0"/>
              <a:t> region in the world. The share of its urban population rose from 71% in 1990 to 81% in 2011 and is expected to reach 86% by 2050.</a:t>
            </a:r>
          </a:p>
          <a:p>
            <a:pPr marL="171450" indent="-171450">
              <a:buFont typeface="Arial" panose="020B0604020202020204" pitchFamily="34" charset="0"/>
              <a:buChar char="•"/>
            </a:pPr>
            <a:r>
              <a:rPr lang="en-US" dirty="0" smtClean="0"/>
              <a:t>Twenty-six percent of the urban population in LAC lives in poverty or extreme poverty and nearly one in four people lives in slums. By 2020, 160 million people are expected to live in informal settlements. </a:t>
            </a:r>
          </a:p>
          <a:p>
            <a:pPr marL="171450" indent="-171450">
              <a:buFont typeface="Arial" panose="020B0604020202020204" pitchFamily="34" charset="0"/>
              <a:buChar char="•"/>
            </a:pPr>
            <a:r>
              <a:rPr lang="en-US" b="1" dirty="0" smtClean="0"/>
              <a:t>Currently, it is estimated that 75% of housing built annually in the region is informal, which means that these dwellings lack property titles and access to basic infrastructure and services (World Bank, 2017).</a:t>
            </a:r>
            <a:r>
              <a:rPr lang="en-US" b="1" baseline="0" dirty="0" smtClean="0"/>
              <a:t> I will come back to this on the next slide. </a:t>
            </a:r>
            <a:endParaRPr lang="en-US" b="1" dirty="0" smtClean="0"/>
          </a:p>
          <a:p>
            <a:pPr marL="171450" indent="-171450">
              <a:buFont typeface="Arial" panose="020B0604020202020204" pitchFamily="34" charset="0"/>
              <a:buChar char="•"/>
            </a:pPr>
            <a:r>
              <a:rPr lang="en-US" dirty="0" smtClean="0"/>
              <a:t>Socio-economic inequalities are manifest in the urbanisation patterns of Latin American cities, often in the form of socio-spatial segregation. The poor often have to resort to constructing self-help housing situated on the fringes of cities and “in the interstices of formal development” (</a:t>
            </a:r>
            <a:r>
              <a:rPr lang="en-US" dirty="0" err="1" smtClean="0"/>
              <a:t>Irazábal</a:t>
            </a:r>
            <a:r>
              <a:rPr lang="en-US" dirty="0" smtClean="0"/>
              <a:t>, 2009). As a result, informal settlements are generally built in residual unoccupied or outlawed urban spaces, i.e. those at greatest risk of natural hazards (flooding, landslides, etc.). </a:t>
            </a:r>
          </a:p>
          <a:p>
            <a:pPr marL="171450" indent="-171450">
              <a:buFont typeface="Arial" panose="020B0604020202020204" pitchFamily="34" charset="0"/>
              <a:buChar char="•"/>
            </a:pPr>
            <a:r>
              <a:rPr lang="en-US" dirty="0" smtClean="0"/>
              <a:t>As a result, in Latin America, urban planning places strong emphasis on the intersection of social and spatial equity. This has important implications in the framing of sustainable energy  interventions.</a:t>
            </a:r>
            <a:endParaRPr lang="fr-FR" dirty="0" smtClean="0"/>
          </a:p>
          <a:p>
            <a:pPr marL="171450" indent="-171450">
              <a:buFont typeface="Arial" panose="020B0604020202020204" pitchFamily="34" charset="0"/>
              <a:buChar char="•"/>
            </a:pPr>
            <a:endParaRPr lang="fr-FR" dirty="0"/>
          </a:p>
        </p:txBody>
      </p:sp>
      <p:sp>
        <p:nvSpPr>
          <p:cNvPr id="4" name="Slide Number Placeholder 3"/>
          <p:cNvSpPr>
            <a:spLocks noGrp="1"/>
          </p:cNvSpPr>
          <p:nvPr>
            <p:ph type="sldNum" sz="quarter" idx="10"/>
          </p:nvPr>
        </p:nvSpPr>
        <p:spPr/>
        <p:txBody>
          <a:bodyPr/>
          <a:lstStyle/>
          <a:p>
            <a:fld id="{E0649404-AEEE-4B4E-B616-1BC6E4EEEF5D}" type="slidenum">
              <a:rPr lang="en-GB" smtClean="0"/>
              <a:t>40</a:t>
            </a:fld>
            <a:endParaRPr lang="en-GB"/>
          </a:p>
        </p:txBody>
      </p:sp>
    </p:spTree>
    <p:extLst>
      <p:ext uri="{BB962C8B-B14F-4D97-AF65-F5344CB8AC3E}">
        <p14:creationId xmlns:p14="http://schemas.microsoft.com/office/powerpoint/2010/main" val="15237845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smtClean="0">
                <a:latin typeface="Calibri" panose="020F0502020204030204" pitchFamily="34" charset="0"/>
              </a:rPr>
              <a:t>Urbanisation </a:t>
            </a:r>
            <a:r>
              <a:rPr lang="en-US" sz="1200" b="0" i="0" u="none" strike="noStrike" baseline="0" dirty="0">
                <a:latin typeface="Calibri" panose="020F0502020204030204" pitchFamily="34" charset="0"/>
              </a:rPr>
              <a:t>has been accompanied by urban sprawl and fragmentation, with expansive areas of informal settlements in </a:t>
            </a:r>
            <a:r>
              <a:rPr lang="en-US" dirty="0">
                <a:latin typeface="Calibri" panose="020F0502020204030204" pitchFamily="34" charset="0"/>
              </a:rPr>
              <a:t>cities. </a:t>
            </a:r>
            <a:endParaRPr lang="en-US" sz="1200" b="0" i="0" u="none" strike="noStrike" baseline="0" dirty="0">
              <a:latin typeface="Calibri" panose="020F0502020204030204" pitchFamily="34" charset="0"/>
            </a:endParaRPr>
          </a:p>
          <a:p>
            <a:pPr>
              <a:defRPr/>
            </a:pPr>
            <a:r>
              <a:rPr lang="en-US" dirty="0">
                <a:solidFill>
                  <a:prstClr val="black"/>
                </a:solidFill>
              </a:rPr>
              <a:t>Currently 75% of housing built annually in the region is informal, which means that these dwellings lack property titles and access to basic infrastructure and services. </a:t>
            </a:r>
          </a:p>
          <a:p>
            <a:pPr algn="l"/>
            <a:r>
              <a:rPr lang="en-US" sz="1200" b="0" i="0" u="none" strike="noStrike" baseline="0" dirty="0">
                <a:latin typeface="Calibri" panose="020F0502020204030204" pitchFamily="34" charset="0"/>
              </a:rPr>
              <a:t>This has posed challenges for urban planners and policymakers, for instance in the implementation of building standards</a:t>
            </a:r>
            <a:r>
              <a:rPr lang="en-US" sz="1200" b="0" i="0" u="none" strike="noStrike" baseline="0" dirty="0" smtClean="0">
                <a:latin typeface="Calibri" panose="020F0502020204030204" pitchFamily="34" charset="0"/>
              </a:rPr>
              <a:t>.</a:t>
            </a:r>
          </a:p>
          <a:p>
            <a:pPr algn="l"/>
            <a:r>
              <a:rPr lang="en-US" sz="1200" b="0" i="0" u="none" strike="noStrike" baseline="0" dirty="0" smtClean="0">
                <a:latin typeface="Calibri" panose="020F0502020204030204" pitchFamily="34" charset="0"/>
              </a:rPr>
              <a:t>This will have important implications in the post </a:t>
            </a:r>
            <a:r>
              <a:rPr lang="en-US" sz="1200" b="0" i="0" u="none" strike="noStrike" baseline="0" dirty="0" err="1" smtClean="0">
                <a:latin typeface="Calibri" panose="020F0502020204030204" pitchFamily="34" charset="0"/>
              </a:rPr>
              <a:t>covid</a:t>
            </a:r>
            <a:r>
              <a:rPr lang="en-US" sz="1200" b="0" i="0" u="none" strike="noStrike" baseline="0" dirty="0" smtClean="0">
                <a:latin typeface="Calibri" panose="020F0502020204030204" pitchFamily="34" charset="0"/>
              </a:rPr>
              <a:t> crisis and recovery. </a:t>
            </a:r>
            <a:endParaRPr lang="en-US" sz="1200" b="0" i="0" u="none" strike="noStrike" baseline="0" dirty="0">
              <a:latin typeface="Calibri" panose="020F0502020204030204" pitchFamily="34" charset="0"/>
            </a:endParaRPr>
          </a:p>
          <a:p>
            <a:pPr algn="l"/>
            <a:endParaRPr lang="en-US" sz="1200" b="0" i="0" u="none" strike="noStrike" baseline="0" dirty="0">
              <a:latin typeface="Calibri" panose="020F0502020204030204" pitchFamily="34" charset="0"/>
            </a:endParaRPr>
          </a:p>
          <a:p>
            <a:pPr algn="l"/>
            <a:r>
              <a:rPr lang="en-US" sz="1200" b="0" i="0" u="none" strike="noStrike" baseline="0" dirty="0">
                <a:latin typeface="Calibri" panose="020F0502020204030204" pitchFamily="34" charset="0"/>
              </a:rPr>
              <a:t>An important part of the regional context impacting the buildings and construction sectors, are the dynamics of the </a:t>
            </a:r>
            <a:r>
              <a:rPr lang="en-US" sz="1200" b="0" i="0" u="none" strike="noStrike" baseline="0" dirty="0" err="1">
                <a:latin typeface="Calibri" panose="020F0502020204030204" pitchFamily="34" charset="0"/>
              </a:rPr>
              <a:t>labour</a:t>
            </a:r>
            <a:r>
              <a:rPr lang="en-US" sz="1200" b="0" i="0" u="none" strike="noStrike" baseline="0" dirty="0">
                <a:latin typeface="Calibri" panose="020F0502020204030204" pitchFamily="34" charset="0"/>
              </a:rPr>
              <a:t> market. In the Latin American region, informal </a:t>
            </a:r>
            <a:r>
              <a:rPr lang="en-US" sz="1200" b="0" i="0" u="none" strike="noStrike" baseline="0" dirty="0" err="1">
                <a:latin typeface="Calibri" panose="020F0502020204030204" pitchFamily="34" charset="0"/>
              </a:rPr>
              <a:t>labour</a:t>
            </a:r>
            <a:r>
              <a:rPr lang="en-US" sz="1200" b="0" i="0" u="none" strike="noStrike" baseline="0" dirty="0">
                <a:latin typeface="Calibri" panose="020F0502020204030204" pitchFamily="34" charset="0"/>
              </a:rPr>
              <a:t> represents a significant proportion of the </a:t>
            </a:r>
            <a:r>
              <a:rPr lang="en-US" sz="1200" b="0" i="0" u="none" strike="noStrike" baseline="0" dirty="0" err="1">
                <a:latin typeface="Calibri" panose="020F0502020204030204" pitchFamily="34" charset="0"/>
              </a:rPr>
              <a:t>labour</a:t>
            </a:r>
            <a:r>
              <a:rPr lang="en-US" sz="1200" b="0" i="0" u="none" strike="noStrike" baseline="0" dirty="0">
                <a:latin typeface="Calibri" panose="020F0502020204030204" pitchFamily="34" charset="0"/>
              </a:rPr>
              <a:t> force, especially in the building, services and construction sector. Around 60% of the construction workers are either self-employed or salaried workers in small </a:t>
            </a:r>
            <a:r>
              <a:rPr lang="en-US" sz="1200" b="0" i="0" u="none" strike="noStrike" baseline="0" dirty="0" smtClean="0">
                <a:latin typeface="Calibri" panose="020F0502020204030204" pitchFamily="34" charset="0"/>
              </a:rPr>
              <a:t>establishments. </a:t>
            </a:r>
          </a:p>
          <a:p>
            <a:pPr algn="l"/>
            <a:endParaRPr lang="en-US" sz="1200" b="0" i="0" u="none" strike="noStrike" baseline="0" dirty="0" smtClean="0">
              <a:latin typeface="Calibri" panose="020F0502020204030204" pitchFamily="34" charset="0"/>
            </a:endParaRPr>
          </a:p>
          <a:p>
            <a:pPr algn="l"/>
            <a:r>
              <a:rPr lang="en-US" sz="1200" b="1" i="0" u="none" strike="noStrike" baseline="0" dirty="0" smtClean="0">
                <a:latin typeface="Calibri" panose="020F0502020204030204" pitchFamily="34" charset="0"/>
              </a:rPr>
              <a:t>In </a:t>
            </a:r>
            <a:r>
              <a:rPr lang="en-US" sz="1200" b="1" i="0" u="none" strike="noStrike" baseline="0" dirty="0">
                <a:latin typeface="Calibri" panose="020F0502020204030204" pitchFamily="34" charset="0"/>
              </a:rPr>
              <a:t>the context of a highly informal and </a:t>
            </a:r>
            <a:r>
              <a:rPr lang="en-US" sz="1200" b="1" i="0" u="none" strike="noStrike" baseline="0" dirty="0" err="1">
                <a:latin typeface="Calibri" panose="020F0502020204030204" pitchFamily="34" charset="0"/>
              </a:rPr>
              <a:t>decentralised</a:t>
            </a:r>
            <a:r>
              <a:rPr lang="en-US" sz="1200" b="1" i="0" u="none" strike="noStrike" baseline="0" dirty="0">
                <a:latin typeface="Calibri" panose="020F0502020204030204" pitchFamily="34" charset="0"/>
              </a:rPr>
              <a:t> construction sector, awareness and expertise in low carbon building is often lacking and difficult to develop. Ensuring the capacity building for these professions would be one of the main priorities in order to achieve the net-zero target.  </a:t>
            </a:r>
            <a:endParaRPr lang="fr-FR" b="1" dirty="0"/>
          </a:p>
        </p:txBody>
      </p:sp>
      <p:sp>
        <p:nvSpPr>
          <p:cNvPr id="4" name="Slide Number Placeholder 3"/>
          <p:cNvSpPr>
            <a:spLocks noGrp="1"/>
          </p:cNvSpPr>
          <p:nvPr>
            <p:ph type="sldNum" sz="quarter" idx="10"/>
          </p:nvPr>
        </p:nvSpPr>
        <p:spPr/>
        <p:txBody>
          <a:bodyPr/>
          <a:lstStyle/>
          <a:p>
            <a:fld id="{E0649404-AEEE-4B4E-B616-1BC6E4EEEF5D}" type="slidenum">
              <a:rPr lang="en-GB" smtClean="0"/>
              <a:t>41</a:t>
            </a:fld>
            <a:endParaRPr lang="en-GB"/>
          </a:p>
        </p:txBody>
      </p:sp>
    </p:spTree>
    <p:extLst>
      <p:ext uri="{BB962C8B-B14F-4D97-AF65-F5344CB8AC3E}">
        <p14:creationId xmlns:p14="http://schemas.microsoft.com/office/powerpoint/2010/main" val="7805381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rPr>
              <a:t>These factors, in light of the current Covid crisis, underline the importance to create buildings, cities and infrastructure that are climate resilient.</a:t>
            </a:r>
            <a:endParaRPr lang="fr-FR" sz="1200" dirty="0" smtClean="0"/>
          </a:p>
          <a:p>
            <a:r>
              <a:rPr lang="en-US" dirty="0" smtClean="0"/>
              <a:t>Investment  in  enhancing  and  </a:t>
            </a:r>
            <a:r>
              <a:rPr lang="en-US" dirty="0" err="1" smtClean="0"/>
              <a:t>localelectricity</a:t>
            </a:r>
            <a:r>
              <a:rPr lang="en-US" dirty="0" smtClean="0"/>
              <a:t>  grids,  increasing  energy  efficiency  would  improve  electricity  security  by  lowering  the  risk  of  outages,  boosting  flexibility,  reducing  losses  and  helping  integrate  larger  shares  of  variable  renewables such as wind and solar PV. </a:t>
            </a:r>
            <a:endParaRPr lang="fr-FR" dirty="0"/>
          </a:p>
        </p:txBody>
      </p:sp>
      <p:sp>
        <p:nvSpPr>
          <p:cNvPr id="4" name="Slide Number Placeholder 3"/>
          <p:cNvSpPr>
            <a:spLocks noGrp="1"/>
          </p:cNvSpPr>
          <p:nvPr>
            <p:ph type="sldNum" sz="quarter" idx="10"/>
          </p:nvPr>
        </p:nvSpPr>
        <p:spPr/>
        <p:txBody>
          <a:bodyPr/>
          <a:lstStyle/>
          <a:p>
            <a:fld id="{E0649404-AEEE-4B4E-B616-1BC6E4EEEF5D}" type="slidenum">
              <a:rPr lang="en-GB" smtClean="0"/>
              <a:t>42</a:t>
            </a:fld>
            <a:endParaRPr lang="en-GB"/>
          </a:p>
        </p:txBody>
      </p:sp>
    </p:spTree>
    <p:extLst>
      <p:ext uri="{BB962C8B-B14F-4D97-AF65-F5344CB8AC3E}">
        <p14:creationId xmlns:p14="http://schemas.microsoft.com/office/powerpoint/2010/main" val="13060360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 just air quality.</a:t>
            </a:r>
            <a:r>
              <a:rPr lang="en-GB" baseline="0" dirty="0" smtClean="0"/>
              <a:t> Multiple benefits. </a:t>
            </a:r>
            <a:r>
              <a:rPr lang="en-GB" dirty="0" smtClean="0"/>
              <a:t>Ridership</a:t>
            </a:r>
            <a:r>
              <a:rPr lang="en-GB" baseline="0" dirty="0" smtClean="0"/>
              <a:t> went down up to 75% in many large Latin American cities but operating costs are fixed which pose huge challenges in terms of financial viability. And these systems are the backbones of cities socio-economic activity. Access to jobs and services. </a:t>
            </a:r>
            <a:endParaRPr lang="fr-FR" dirty="0"/>
          </a:p>
        </p:txBody>
      </p:sp>
      <p:sp>
        <p:nvSpPr>
          <p:cNvPr id="4" name="Slide Number Placeholder 3"/>
          <p:cNvSpPr>
            <a:spLocks noGrp="1"/>
          </p:cNvSpPr>
          <p:nvPr>
            <p:ph type="sldNum" sz="quarter" idx="10"/>
          </p:nvPr>
        </p:nvSpPr>
        <p:spPr/>
        <p:txBody>
          <a:bodyPr/>
          <a:lstStyle/>
          <a:p>
            <a:fld id="{E0649404-AEEE-4B4E-B616-1BC6E4EEEF5D}" type="slidenum">
              <a:rPr lang="en-GB" smtClean="0"/>
              <a:t>43</a:t>
            </a:fld>
            <a:endParaRPr lang="en-GB"/>
          </a:p>
        </p:txBody>
      </p:sp>
    </p:spTree>
    <p:extLst>
      <p:ext uri="{BB962C8B-B14F-4D97-AF65-F5344CB8AC3E}">
        <p14:creationId xmlns:p14="http://schemas.microsoft.com/office/powerpoint/2010/main" val="31104274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E0649404-AEEE-4B4E-B616-1BC6E4EEEF5D}" type="slidenum">
              <a:rPr lang="en-GB" smtClean="0"/>
              <a:t>44</a:t>
            </a:fld>
            <a:endParaRPr lang="en-GB"/>
          </a:p>
        </p:txBody>
      </p:sp>
    </p:spTree>
    <p:extLst>
      <p:ext uri="{BB962C8B-B14F-4D97-AF65-F5344CB8AC3E}">
        <p14:creationId xmlns:p14="http://schemas.microsoft.com/office/powerpoint/2010/main" val="8640102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Improve urban infrastructure: Walking and cycling has significantly increased since the outbreak of Covid-19, and many cities have reallocated road space to pedestrians and cyclists. However the use of public transport in cities worldwide has fallen by 50-90%, with billions of dollars of revenue losses for operators (</a:t>
            </a:r>
            <a:r>
              <a:rPr lang="en-US" dirty="0" err="1" smtClean="0"/>
              <a:t>Moovit</a:t>
            </a:r>
            <a:r>
              <a:rPr lang="en-US" dirty="0" smtClean="0"/>
              <a:t>, 2020). </a:t>
            </a:r>
          </a:p>
          <a:p>
            <a:pPr marL="171450" indent="-171450">
              <a:buFont typeface="Arial" panose="020B0604020202020204" pitchFamily="34" charset="0"/>
              <a:buChar char="•"/>
            </a:pPr>
            <a:r>
              <a:rPr lang="en-US" dirty="0" smtClean="0"/>
              <a:t>Globally, the public transport sector employs about 13 million people and plays an important role in ensuring accessibility for citizens in many cities (UITP, 2011). </a:t>
            </a:r>
          </a:p>
          <a:p>
            <a:pPr marL="171450" indent="-171450">
              <a:buFont typeface="Arial" panose="020B0604020202020204" pitchFamily="34" charset="0"/>
              <a:buChar char="•"/>
            </a:pPr>
            <a:r>
              <a:rPr lang="en-US" dirty="0" smtClean="0"/>
              <a:t>Without government assistance, there is a risk that jobs could be lost, operations curtailed and prices raised. Any resulting modal shift to cars would increase GHG and air pollutant emissions as well as congestion levels. </a:t>
            </a:r>
          </a:p>
          <a:p>
            <a:pPr marL="171450" indent="-171450">
              <a:buFont typeface="Arial" panose="020B0604020202020204" pitchFamily="34" charset="0"/>
              <a:buChar char="•"/>
            </a:pPr>
            <a:r>
              <a:rPr lang="en-US" dirty="0" smtClean="0"/>
              <a:t>Investment in public transport systems, including the electrification of city bus systems, would create around 30% more construction and engineering jobs than a similar level of investment in roads (Smart Growth America, 2011). </a:t>
            </a:r>
          </a:p>
          <a:p>
            <a:pPr marL="171450" indent="-171450">
              <a:buFont typeface="Arial" panose="020B0604020202020204" pitchFamily="34" charset="0"/>
              <a:buChar char="•"/>
            </a:pPr>
            <a:r>
              <a:rPr lang="en-US" dirty="0" smtClean="0"/>
              <a:t>Public health fears could be addressed by investing in heightened cleaning practices on public transport and by appropriate social distancing measures. </a:t>
            </a:r>
          </a:p>
          <a:p>
            <a:pPr marL="171450" indent="-171450">
              <a:buFont typeface="Arial" panose="020B0604020202020204" pitchFamily="34" charset="0"/>
              <a:buChar char="•"/>
            </a:pPr>
            <a:r>
              <a:rPr lang="en-US" dirty="0" smtClean="0"/>
              <a:t>New vehicles: The automotive sector directly employs around 11 million workers globally and supports a further 4 million indirect jobs (for parts manufacturing). </a:t>
            </a:r>
          </a:p>
          <a:p>
            <a:pPr marL="171450" indent="-171450">
              <a:buFont typeface="Arial" panose="020B0604020202020204" pitchFamily="34" charset="0"/>
              <a:buChar char="•"/>
            </a:pPr>
            <a:r>
              <a:rPr lang="en-US" dirty="0" smtClean="0"/>
              <a:t>Car sales are expected to fall globally by around 15% in 2020 and commercial vehicles production by 22% (IHS, 2020a). </a:t>
            </a:r>
          </a:p>
          <a:p>
            <a:pPr marL="171450" indent="-171450">
              <a:buFont typeface="Arial" panose="020B0604020202020204" pitchFamily="34" charset="0"/>
              <a:buChar char="•"/>
            </a:pPr>
            <a:r>
              <a:rPr lang="en-US" dirty="0" smtClean="0"/>
              <a:t>Consumer incentives for the replacement of old, inefficient vehicles by new, more energy efficient ones are a way of sustaining production facilities. </a:t>
            </a:r>
          </a:p>
          <a:p>
            <a:pPr marL="171450" indent="-171450">
              <a:buFont typeface="Arial" panose="020B0604020202020204" pitchFamily="34" charset="0"/>
              <a:buChar char="•"/>
            </a:pPr>
            <a:r>
              <a:rPr lang="en-US" dirty="0" smtClean="0"/>
              <a:t>In addition to job retention, these incentive schemes, if designed appropriately, can reduce local air pollution and GHG emissions.</a:t>
            </a:r>
          </a:p>
          <a:p>
            <a:pPr marL="171450" indent="-171450">
              <a:buFont typeface="Arial" panose="020B0604020202020204" pitchFamily="34" charset="0"/>
              <a:buChar char="•"/>
            </a:pPr>
            <a:r>
              <a:rPr lang="en-US" dirty="0" smtClean="0"/>
              <a:t>The shift to electric mobility creates local jobs downstream in the installation and O&amp;M of charging points (AIE, 2018)</a:t>
            </a:r>
            <a:endParaRPr lang="fr-FR" dirty="0"/>
          </a:p>
        </p:txBody>
      </p:sp>
      <p:sp>
        <p:nvSpPr>
          <p:cNvPr id="4" name="Slide Number Placeholder 3"/>
          <p:cNvSpPr>
            <a:spLocks noGrp="1"/>
          </p:cNvSpPr>
          <p:nvPr>
            <p:ph type="sldNum" sz="quarter" idx="10"/>
          </p:nvPr>
        </p:nvSpPr>
        <p:spPr/>
        <p:txBody>
          <a:bodyPr/>
          <a:lstStyle/>
          <a:p>
            <a:fld id="{E0649404-AEEE-4B4E-B616-1BC6E4EEEF5D}" type="slidenum">
              <a:rPr lang="en-GB" smtClean="0"/>
              <a:t>45</a:t>
            </a:fld>
            <a:endParaRPr lang="en-GB"/>
          </a:p>
        </p:txBody>
      </p:sp>
    </p:spTree>
    <p:extLst>
      <p:ext uri="{BB962C8B-B14F-4D97-AF65-F5344CB8AC3E}">
        <p14:creationId xmlns:p14="http://schemas.microsoft.com/office/powerpoint/2010/main" val="7827307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mn-lt"/>
              </a:rPr>
              <a:t>Mexico’s Sustainable Transport Strategy, with special focus on public transport system. Sector that emits the most GHGs is transport. 70%, followed by electricity use. 80% from residential, industrial and commercial within electricity use. Quite a lot still from fossil fuel sources. Has changed on how the city prioritizes infrastructure upgrades. </a:t>
            </a:r>
          </a:p>
          <a:p>
            <a:r>
              <a:rPr lang="en-US" dirty="0" smtClean="0">
                <a:latin typeface="+mn-lt"/>
              </a:rPr>
              <a:t>Now investing more in lowest-income zones, since they are the ones that spend the most time in transportation. Living in outer boroughs. Specific focus on </a:t>
            </a:r>
            <a:r>
              <a:rPr lang="en-US" dirty="0" err="1" smtClean="0">
                <a:latin typeface="+mn-lt"/>
              </a:rPr>
              <a:t>accessiblity</a:t>
            </a:r>
            <a:r>
              <a:rPr lang="en-US" dirty="0" smtClean="0">
                <a:latin typeface="+mn-lt"/>
              </a:rPr>
              <a:t>. Building 4 </a:t>
            </a:r>
            <a:r>
              <a:rPr lang="en-US" dirty="0" err="1" smtClean="0">
                <a:latin typeface="+mn-lt"/>
              </a:rPr>
              <a:t>cablebus</a:t>
            </a:r>
            <a:r>
              <a:rPr lang="en-US" dirty="0" smtClean="0">
                <a:latin typeface="+mn-lt"/>
              </a:rPr>
              <a:t> to link with subway system, up to 38 km in 4 different boroughs. </a:t>
            </a:r>
          </a:p>
          <a:p>
            <a:r>
              <a:rPr lang="en-US" dirty="0" smtClean="0">
                <a:latin typeface="+mn-lt"/>
              </a:rPr>
              <a:t>Also have the </a:t>
            </a:r>
            <a:r>
              <a:rPr lang="en-US" dirty="0" err="1" smtClean="0">
                <a:latin typeface="+mn-lt"/>
              </a:rPr>
              <a:t>metrobus</a:t>
            </a:r>
            <a:r>
              <a:rPr lang="en-US" dirty="0" smtClean="0">
                <a:latin typeface="+mn-lt"/>
              </a:rPr>
              <a:t> expanding with 6 new routes that include improvements in EE compared to the old lanes. 20km added to link rural southernmost part of the city. Metro is catching up on maintenance in system and E system. Trolleybuses: 500 new units. Most of public transport system, EE measures are related to good quality maintenance. Seems simple and easy, but actually maintenance measures improve EE by a lot. </a:t>
            </a:r>
          </a:p>
          <a:p>
            <a:r>
              <a:rPr lang="en-US" dirty="0" smtClean="0">
                <a:latin typeface="+mn-lt"/>
              </a:rPr>
              <a:t>Another example is 60 new 100% electric buses on one of most busy area. 2,000 users an hour during rush hour. Tripling bike lanes from 200 to 600 km. Finally expanding hybrid and electric vehicle incentives for taxis, through innovative financial mechanisms. </a:t>
            </a:r>
            <a:endParaRPr lang="fr-FR" dirty="0" smtClean="0">
              <a:latin typeface="+mn-lt"/>
            </a:endParaRPr>
          </a:p>
          <a:p>
            <a:endParaRPr lang="fr-FR" dirty="0"/>
          </a:p>
        </p:txBody>
      </p:sp>
      <p:sp>
        <p:nvSpPr>
          <p:cNvPr id="4" name="Slide Number Placeholder 3"/>
          <p:cNvSpPr>
            <a:spLocks noGrp="1"/>
          </p:cNvSpPr>
          <p:nvPr>
            <p:ph type="sldNum" sz="quarter" idx="10"/>
          </p:nvPr>
        </p:nvSpPr>
        <p:spPr/>
        <p:txBody>
          <a:bodyPr/>
          <a:lstStyle/>
          <a:p>
            <a:fld id="{E0649404-AEEE-4B4E-B616-1BC6E4EEEF5D}" type="slidenum">
              <a:rPr lang="en-GB" smtClean="0"/>
              <a:t>46</a:t>
            </a:fld>
            <a:endParaRPr lang="en-GB"/>
          </a:p>
        </p:txBody>
      </p:sp>
    </p:spTree>
    <p:extLst>
      <p:ext uri="{BB962C8B-B14F-4D97-AF65-F5344CB8AC3E}">
        <p14:creationId xmlns:p14="http://schemas.microsoft.com/office/powerpoint/2010/main" val="24966381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u="sng" dirty="0">
                <a:hlinkClick r:id="rId3"/>
              </a:rPr>
              <a:t>https://www.linkedin.com/pulse/argentina-buenos-aires-1st-city-100-led-street-latam-aldo-leporati/</a:t>
            </a:r>
            <a:endParaRPr lang="fr-FR" dirty="0"/>
          </a:p>
          <a:p>
            <a:r>
              <a:rPr lang="en-GB" dirty="0"/>
              <a:t>Buenos Aires started a replacement programme in 2013, and in 2019 became the first metropolis in Latin America to use 100% LED lights for street lighting. According to official data, this technology can reduce electricity consumption by 50%, e.g. some 85,000 KW per year, and lower the emission of CO2 by 44,000 tons per year. </a:t>
            </a:r>
          </a:p>
          <a:p>
            <a:r>
              <a:rPr lang="en-GB" dirty="0"/>
              <a:t>In 2013, when the program began, Buenos Aires had 125,000 luminaires and today there are 160,000 LED lights installed. All public lighting is operated from a centralized control panel that has information updated to the minute. It also detects faults and schedules repairs. </a:t>
            </a:r>
          </a:p>
          <a:p>
            <a:r>
              <a:rPr lang="en-GB" dirty="0"/>
              <a:t>This technology called Interact City was designed by Signify (former Philips Lighting), and according to local government data, claims have been reduced by 40% and annual expenses on repairs were cut by 30%: </a:t>
            </a:r>
            <a:endParaRPr lang="fr-FR" dirty="0"/>
          </a:p>
          <a:p>
            <a:endParaRPr lang="fr-FR" dirty="0"/>
          </a:p>
        </p:txBody>
      </p:sp>
      <p:sp>
        <p:nvSpPr>
          <p:cNvPr id="4" name="Slide Number Placeholder 3"/>
          <p:cNvSpPr>
            <a:spLocks noGrp="1"/>
          </p:cNvSpPr>
          <p:nvPr>
            <p:ph type="sldNum" sz="quarter" idx="10"/>
          </p:nvPr>
        </p:nvSpPr>
        <p:spPr/>
        <p:txBody>
          <a:bodyPr/>
          <a:lstStyle/>
          <a:p>
            <a:fld id="{E0649404-AEEE-4B4E-B616-1BC6E4EEEF5D}" type="slidenum">
              <a:rPr lang="en-GB" smtClean="0"/>
              <a:t>47</a:t>
            </a:fld>
            <a:endParaRPr lang="en-GB"/>
          </a:p>
        </p:txBody>
      </p:sp>
    </p:spTree>
    <p:extLst>
      <p:ext uri="{BB962C8B-B14F-4D97-AF65-F5344CB8AC3E}">
        <p14:creationId xmlns:p14="http://schemas.microsoft.com/office/powerpoint/2010/main" val="13505960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Buildings represent a great opportunity to facilitate clean energy transitions in emerging economies. Urban areas are the largest </a:t>
            </a:r>
            <a:r>
              <a:rPr lang="en-US" sz="1200" b="0" i="0" u="none" strike="noStrike" kern="1200" baseline="0" dirty="0" err="1" smtClean="0">
                <a:solidFill>
                  <a:schemeClr val="tx1"/>
                </a:solidFill>
                <a:latin typeface="+mn-lt"/>
                <a:ea typeface="+mn-ea"/>
                <a:cs typeface="+mn-cs"/>
              </a:rPr>
              <a:t>centres</a:t>
            </a:r>
            <a:r>
              <a:rPr lang="en-US" sz="1200" b="0" i="0" u="none" strike="noStrike" kern="1200" baseline="0" dirty="0" smtClean="0">
                <a:solidFill>
                  <a:schemeClr val="tx1"/>
                </a:solidFill>
                <a:latin typeface="+mn-lt"/>
                <a:ea typeface="+mn-ea"/>
                <a:cs typeface="+mn-cs"/>
              </a:rPr>
              <a:t> of energy demand and the capacity to generate resources on-site to use them later in an efficient way is an important step forward to reduce dependence on fossil resources. Likewise, a wide integration of distributed generation diversifies the energy mix (and the risk at the same time), opens up markets around energy services, reduces negative environmental impacts and creates employment opportunities. New energy services provided by buildings, such as demand response and energy storage (i.e. smart grid services and thermal storage) play an important role in meeting zero carbon goals as well.</a:t>
            </a:r>
            <a:endParaRPr lang="fr-FR" dirty="0"/>
          </a:p>
        </p:txBody>
      </p:sp>
      <p:sp>
        <p:nvSpPr>
          <p:cNvPr id="4" name="Slide Number Placeholder 3"/>
          <p:cNvSpPr>
            <a:spLocks noGrp="1"/>
          </p:cNvSpPr>
          <p:nvPr>
            <p:ph type="sldNum" sz="quarter" idx="10"/>
          </p:nvPr>
        </p:nvSpPr>
        <p:spPr/>
        <p:txBody>
          <a:bodyPr/>
          <a:lstStyle/>
          <a:p>
            <a:fld id="{E0649404-AEEE-4B4E-B616-1BC6E4EEEF5D}" type="slidenum">
              <a:rPr lang="en-GB" smtClean="0"/>
              <a:t>48</a:t>
            </a:fld>
            <a:endParaRPr lang="en-GB"/>
          </a:p>
        </p:txBody>
      </p:sp>
    </p:spTree>
    <p:extLst>
      <p:ext uri="{BB962C8B-B14F-4D97-AF65-F5344CB8AC3E}">
        <p14:creationId xmlns:p14="http://schemas.microsoft.com/office/powerpoint/2010/main" val="1898705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447675"/>
            <a:ext cx="4083050" cy="2297113"/>
          </a:xfrm>
        </p:spPr>
      </p:sp>
      <p:sp>
        <p:nvSpPr>
          <p:cNvPr id="3" name="Notes Placeholder 2"/>
          <p:cNvSpPr>
            <a:spLocks noGrp="1"/>
          </p:cNvSpPr>
          <p:nvPr>
            <p:ph type="body" idx="1"/>
          </p:nvPr>
        </p:nvSpPr>
        <p:spPr>
          <a:xfrm>
            <a:off x="666910" y="3080085"/>
            <a:ext cx="5505291" cy="6102056"/>
          </a:xfrm>
        </p:spPr>
        <p:txBody>
          <a:bodyPr/>
          <a:lstStyle/>
          <a:p>
            <a:pPr marL="0" indent="0">
              <a:buFont typeface="Arial" panose="020B0604020202020204" pitchFamily="34" charset="0"/>
              <a:buNone/>
            </a:pPr>
            <a:r>
              <a:rPr lang="en-GB" sz="1200" kern="1200" dirty="0">
                <a:solidFill>
                  <a:schemeClr val="tx1"/>
                </a:solidFill>
                <a:effectLst/>
                <a:latin typeface="+mn-lt"/>
                <a:ea typeface="+mn-ea"/>
                <a:cs typeface="+mn-cs"/>
              </a:rPr>
              <a:t>When we look at primary energy intensity at a regional</a:t>
            </a:r>
            <a:r>
              <a:rPr lang="en-GB" sz="1200" kern="1200" baseline="0" dirty="0">
                <a:solidFill>
                  <a:schemeClr val="tx1"/>
                </a:solidFill>
                <a:effectLst/>
                <a:latin typeface="+mn-lt"/>
                <a:ea typeface="+mn-ea"/>
                <a:cs typeface="+mn-cs"/>
              </a:rPr>
              <a:t> level, we get a greater insight into what is driving global trends.   </a:t>
            </a:r>
          </a:p>
          <a:p>
            <a:pPr marL="0" indent="0">
              <a:buFont typeface="Arial" panose="020B0604020202020204" pitchFamily="34" charset="0"/>
              <a:buNone/>
            </a:pPr>
            <a:endParaRPr lang="en-GB" sz="1200" b="0" i="0" u="none" strike="noStrike" kern="1200" baseline="0" dirty="0">
              <a:solidFill>
                <a:schemeClr val="tx1"/>
              </a:solidFill>
              <a:effectLst/>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Sub-Saharan Africa is the most energy-intensive region; Latin America and the Caribbean the least. </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However, between 2010 and 2017, energy-intensity improvements continued to be highest in Asia; most countries in the region saw rates of improvement in energy intensity that were higher than during 1990–2010 and well above the global average (e.g., 3.3 percent in Eastern Asia and South-eastern Asia). The lowest rates of improvement were found in Latin America and the Caribbean (0.5%), Northern Africa (0.4 percent) and the Middle East (0.3 percent). </a:t>
            </a:r>
            <a:endParaRPr lang="en-GB" sz="1200" kern="1200" baseline="0" dirty="0">
              <a:solidFill>
                <a:schemeClr val="tx1"/>
              </a:solidFill>
              <a:effectLst/>
              <a:latin typeface="+mn-lt"/>
              <a:ea typeface="+mn-ea"/>
              <a:cs typeface="+mn-cs"/>
            </a:endParaRPr>
          </a:p>
          <a:p>
            <a:pPr marL="171450" indent="-171450">
              <a:buFont typeface="Arial" panose="020B0604020202020204" pitchFamily="34" charset="0"/>
              <a:buChar char="•"/>
            </a:pPr>
            <a:endParaRPr lang="en-GB"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Between</a:t>
            </a:r>
            <a:r>
              <a:rPr lang="en-GB" sz="1200" kern="1200" baseline="0" dirty="0">
                <a:solidFill>
                  <a:schemeClr val="tx1"/>
                </a:solidFill>
                <a:effectLst/>
                <a:latin typeface="+mn-lt"/>
                <a:ea typeface="+mn-ea"/>
                <a:cs typeface="+mn-cs"/>
              </a:rPr>
              <a:t> 2010 and 2017, primary energy intensity </a:t>
            </a:r>
            <a:r>
              <a:rPr lang="en-AU" sz="1200" b="0" i="0" u="none" strike="noStrike" kern="1200" baseline="0" dirty="0">
                <a:solidFill>
                  <a:schemeClr val="tx1"/>
                </a:solidFill>
                <a:latin typeface="+mn-lt"/>
                <a:ea typeface="+mn-ea"/>
                <a:cs typeface="+mn-cs"/>
              </a:rPr>
              <a:t>in Eastern and South eastern Asia improved by an annual average rate of 3.4% and in Central and Southern Asia, the rate was 2.5%. These rates are well above the global average of 2.3% and a significant step up from historic trends.</a:t>
            </a:r>
          </a:p>
          <a:p>
            <a:endParaRPr lang="en-AU" sz="1200" b="0" i="0" u="none" strike="noStrike" kern="1200" baseline="0" dirty="0">
              <a:solidFill>
                <a:schemeClr val="tx1"/>
              </a:solidFill>
              <a:latin typeface="+mn-lt"/>
              <a:ea typeface="+mn-ea"/>
              <a:cs typeface="+mn-cs"/>
            </a:endParaRPr>
          </a:p>
          <a:p>
            <a:pPr marL="628650" lvl="1" indent="-171450">
              <a:buFont typeface="Arial" panose="020B0604020202020204" pitchFamily="34" charset="0"/>
              <a:buChar char="•"/>
            </a:pPr>
            <a:r>
              <a:rPr lang="en-AU" sz="1200" b="0" i="0" u="none" strike="noStrike" kern="1200" baseline="0" dirty="0">
                <a:solidFill>
                  <a:schemeClr val="tx1"/>
                </a:solidFill>
                <a:latin typeface="+mn-lt"/>
                <a:ea typeface="+mn-ea"/>
                <a:cs typeface="+mn-cs"/>
              </a:rPr>
              <a:t>China has been the driving force behind these trends in Asia. As a result of its massive economic expansion, China has overtaken the United States as the country with the largest total primary energy demand in the world. However, this increase would have been even greater were it not for the concerted policy efforts from the Chinese government to improve energy efficiency. </a:t>
            </a:r>
          </a:p>
          <a:p>
            <a:pPr marL="628650" lvl="1" indent="-171450">
              <a:buFont typeface="Arial" panose="020B0604020202020204" pitchFamily="34" charset="0"/>
              <a:buChar char="•"/>
            </a:pPr>
            <a:r>
              <a:rPr lang="en-AU" sz="1200" b="0" i="0" u="none" strike="noStrike" kern="1200" baseline="0" dirty="0">
                <a:solidFill>
                  <a:schemeClr val="tx1"/>
                </a:solidFill>
                <a:latin typeface="+mn-lt"/>
                <a:ea typeface="+mn-ea"/>
                <a:cs typeface="+mn-cs"/>
              </a:rPr>
              <a:t>Starting with its 11</a:t>
            </a:r>
            <a:r>
              <a:rPr lang="en-AU" sz="1200" b="0" i="0" u="none" strike="noStrike" kern="1200" baseline="30000" dirty="0">
                <a:solidFill>
                  <a:schemeClr val="tx1"/>
                </a:solidFill>
                <a:latin typeface="+mn-lt"/>
                <a:ea typeface="+mn-ea"/>
                <a:cs typeface="+mn-cs"/>
              </a:rPr>
              <a:t>th</a:t>
            </a:r>
            <a:r>
              <a:rPr lang="en-AU" sz="1200" b="0" i="0" u="none" strike="noStrike" kern="1200" baseline="0" dirty="0">
                <a:solidFill>
                  <a:schemeClr val="tx1"/>
                </a:solidFill>
                <a:latin typeface="+mn-lt"/>
                <a:ea typeface="+mn-ea"/>
                <a:cs typeface="+mn-cs"/>
              </a:rPr>
              <a:t> five year plan, China has implemented sweeping energy efficiency policies, including mandatory energy efficiency improvement targets on its largest industrial energy users and car and truck fuel efficiency standards. </a:t>
            </a:r>
          </a:p>
          <a:p>
            <a:pPr marL="628650" lvl="1" indent="-171450">
              <a:buFont typeface="Arial" panose="020B0604020202020204" pitchFamily="34" charset="0"/>
              <a:buChar char="•"/>
            </a:pPr>
            <a:r>
              <a:rPr lang="en-AU" sz="1200" b="0" i="0" u="none" strike="noStrike" kern="1200" baseline="0" dirty="0">
                <a:solidFill>
                  <a:schemeClr val="tx1"/>
                </a:solidFill>
                <a:latin typeface="+mn-lt"/>
                <a:ea typeface="+mn-ea"/>
                <a:cs typeface="+mn-cs"/>
              </a:rPr>
              <a:t>This policy action saw primary energy intensity in China improve by an average annual rate of 4.7% between 2010 and 2016, the highest observed across the 20 countries with the largest primary energy demand in the world. </a:t>
            </a:r>
          </a:p>
          <a:p>
            <a:pPr marL="628650" lvl="1" indent="-171450">
              <a:buFont typeface="Arial" panose="020B0604020202020204" pitchFamily="34" charset="0"/>
              <a:buChar char="•"/>
            </a:pPr>
            <a:endParaRPr lang="en-AU" sz="1200" b="0" i="0" u="none" strike="noStrike" kern="1200" baseline="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Progress</a:t>
            </a:r>
            <a:r>
              <a:rPr lang="en-GB" sz="1200" kern="1200" baseline="0" dirty="0">
                <a:solidFill>
                  <a:schemeClr val="tx1"/>
                </a:solidFill>
                <a:effectLst/>
                <a:latin typeface="+mn-lt"/>
                <a:ea typeface="+mn-ea"/>
                <a:cs typeface="+mn-cs"/>
              </a:rPr>
              <a:t> in India is the driving force behind trends in Central and Southern Asia. Similar to China, India has also stepped up its action on energy efficiency, to reduce the impact on energy use from the modernisation of its economy. Policy is again the critical factor with implementation of standards and industrial policies mandating efficiency improvement. Creative financing schemes are also driving the deployment of energy efficient appliances, particularly LED lighting, which is improving access and energy efficiency.</a:t>
            </a:r>
          </a:p>
          <a:p>
            <a:endParaRPr lang="en-GB"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In advanced economies, particularly those in Northern America and Europe, rates of progress between 2010 and 2016 were just below the global average. Many of these countries have had an extended history of energy efficiency policy, with the benefits continuing to flow to energy users. An important challenge for these countries will be to maintain and strengthen existing energy efficiency policies, so as to grow their impact and provide an example for other countries.</a:t>
            </a:r>
          </a:p>
          <a:p>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AU" sz="1200" b="0" i="0" u="none" strike="noStrike" kern="1200" baseline="0" dirty="0">
                <a:solidFill>
                  <a:schemeClr val="tx1"/>
                </a:solidFill>
                <a:latin typeface="+mn-lt"/>
                <a:ea typeface="+mn-ea"/>
                <a:cs typeface="+mn-cs"/>
              </a:rPr>
              <a:t>In Latin America and Africa, rates of energy intensity improvement are still lagging behind the global average. It should be noted that absolute levels of energy intensity in these regions are less than the global average, reflecting differences in economic structure, energy supply, and access. As economies in these regions modernise, governments will be able to take lessons from China and India, who have embraced strong action on energy efficiency to limit the impact of economic growth and improve access to modern energy services.</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FB5674-2F74-4782-996D-40F25906E449}" type="slidenum">
              <a:rPr lang="en-GB" smtClean="0"/>
              <a:t>8</a:t>
            </a:fld>
            <a:endParaRPr lang="en-GB"/>
          </a:p>
        </p:txBody>
      </p:sp>
    </p:spTree>
    <p:extLst>
      <p:ext uri="{BB962C8B-B14F-4D97-AF65-F5344CB8AC3E}">
        <p14:creationId xmlns:p14="http://schemas.microsoft.com/office/powerpoint/2010/main" val="6708330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Electricity grids, the backbone of secure and reliable  power systems, would see a 40% increase in investment after years of decline. This would  put  them  on a  stronger  footing  to withstand  natural  disasters, severe weather and  other  potential threats. </a:t>
            </a:r>
            <a:endParaRPr lang="fr-FR" dirty="0" smtClean="0"/>
          </a:p>
          <a:p>
            <a:endParaRPr lang="fr-FR" dirty="0"/>
          </a:p>
        </p:txBody>
      </p:sp>
      <p:sp>
        <p:nvSpPr>
          <p:cNvPr id="4" name="Slide Number Placeholder 3"/>
          <p:cNvSpPr>
            <a:spLocks noGrp="1"/>
          </p:cNvSpPr>
          <p:nvPr>
            <p:ph type="sldNum" sz="quarter" idx="10"/>
          </p:nvPr>
        </p:nvSpPr>
        <p:spPr/>
        <p:txBody>
          <a:bodyPr/>
          <a:lstStyle/>
          <a:p>
            <a:fld id="{E0649404-AEEE-4B4E-B616-1BC6E4EEEF5D}" type="slidenum">
              <a:rPr lang="en-GB" smtClean="0"/>
              <a:t>49</a:t>
            </a:fld>
            <a:endParaRPr lang="en-GB"/>
          </a:p>
        </p:txBody>
      </p:sp>
    </p:spTree>
    <p:extLst>
      <p:ext uri="{BB962C8B-B14F-4D97-AF65-F5344CB8AC3E}">
        <p14:creationId xmlns:p14="http://schemas.microsoft.com/office/powerpoint/2010/main" val="35783069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Digitalization can help integrate variable renewables by enabling grids to better match energy demand to times when the sun is shining and the wind is blowing.</a:t>
            </a:r>
            <a:endParaRPr lang="fr-FR" sz="1200" kern="1200" dirty="0" smtClean="0">
              <a:solidFill>
                <a:schemeClr val="tx1"/>
              </a:solidFill>
              <a:effectLst/>
              <a:latin typeface="+mn-lt"/>
              <a:ea typeface="+mn-ea"/>
              <a:cs typeface="+mn-cs"/>
            </a:endParaRPr>
          </a:p>
          <a:p>
            <a:endParaRPr lang="fr-FR" dirty="0"/>
          </a:p>
        </p:txBody>
      </p:sp>
      <p:sp>
        <p:nvSpPr>
          <p:cNvPr id="4" name="Slide Number Placeholder 3"/>
          <p:cNvSpPr>
            <a:spLocks noGrp="1"/>
          </p:cNvSpPr>
          <p:nvPr>
            <p:ph type="sldNum" sz="quarter" idx="10"/>
          </p:nvPr>
        </p:nvSpPr>
        <p:spPr/>
        <p:txBody>
          <a:bodyPr/>
          <a:lstStyle/>
          <a:p>
            <a:fld id="{E0649404-AEEE-4B4E-B616-1BC6E4EEEF5D}" type="slidenum">
              <a:rPr lang="en-GB" smtClean="0"/>
              <a:t>50</a:t>
            </a:fld>
            <a:endParaRPr lang="en-GB"/>
          </a:p>
        </p:txBody>
      </p:sp>
    </p:spTree>
    <p:extLst>
      <p:ext uri="{BB962C8B-B14F-4D97-AF65-F5344CB8AC3E}">
        <p14:creationId xmlns:p14="http://schemas.microsoft.com/office/powerpoint/2010/main" val="21381279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In the context of grid resilience &amp; security and to ensure progress along a trajectory of decarbonisation and electrification – the role of demand side resources in providing services to the electricity system needs to grow.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 terms of benefits – there are also clear benefits from an economic recovery perspective where investments in grid </a:t>
            </a:r>
            <a:r>
              <a:rPr lang="en-GB" sz="1200" kern="1200" dirty="0" err="1" smtClean="0">
                <a:solidFill>
                  <a:schemeClr val="tx1"/>
                </a:solidFill>
                <a:effectLst/>
                <a:latin typeface="+mn-lt"/>
                <a:ea typeface="+mn-ea"/>
                <a:cs typeface="+mn-cs"/>
              </a:rPr>
              <a:t>modersnisation</a:t>
            </a:r>
            <a:r>
              <a:rPr lang="en-GB" sz="1200" kern="1200" dirty="0" smtClean="0">
                <a:solidFill>
                  <a:schemeClr val="tx1"/>
                </a:solidFill>
                <a:effectLst/>
                <a:latin typeface="+mn-lt"/>
                <a:ea typeface="+mn-ea"/>
                <a:cs typeface="+mn-cs"/>
              </a:rPr>
              <a:t> and decarbonisation come out at the top of options with significant job creation opportunities – coupled with long-term benefits and cost-effective reduction of green house gas emissions </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lot of these synergies physically</a:t>
            </a:r>
            <a:r>
              <a:rPr lang="en-GB" sz="1200" kern="1200" baseline="0" dirty="0" smtClean="0">
                <a:solidFill>
                  <a:schemeClr val="tx1"/>
                </a:solidFill>
                <a:effectLst/>
                <a:latin typeface="+mn-lt"/>
                <a:ea typeface="+mn-ea"/>
                <a:cs typeface="+mn-cs"/>
              </a:rPr>
              <a:t> take place in cities. </a:t>
            </a:r>
            <a:endParaRPr lang="fr-FR" sz="1200" kern="1200" dirty="0" smtClean="0">
              <a:solidFill>
                <a:schemeClr val="tx1"/>
              </a:solidFill>
              <a:effectLst/>
              <a:latin typeface="+mn-lt"/>
              <a:ea typeface="+mn-ea"/>
              <a:cs typeface="+mn-cs"/>
            </a:endParaRPr>
          </a:p>
          <a:p>
            <a:endParaRPr lang="fr-FR" dirty="0"/>
          </a:p>
        </p:txBody>
      </p:sp>
      <p:sp>
        <p:nvSpPr>
          <p:cNvPr id="4" name="Slide Number Placeholder 3"/>
          <p:cNvSpPr>
            <a:spLocks noGrp="1"/>
          </p:cNvSpPr>
          <p:nvPr>
            <p:ph type="sldNum" sz="quarter" idx="10"/>
          </p:nvPr>
        </p:nvSpPr>
        <p:spPr/>
        <p:txBody>
          <a:bodyPr/>
          <a:lstStyle/>
          <a:p>
            <a:fld id="{E0649404-AEEE-4B4E-B616-1BC6E4EEEF5D}" type="slidenum">
              <a:rPr lang="en-GB" smtClean="0"/>
              <a:t>51</a:t>
            </a:fld>
            <a:endParaRPr lang="en-GB"/>
          </a:p>
        </p:txBody>
      </p:sp>
    </p:spTree>
    <p:extLst>
      <p:ext uri="{BB962C8B-B14F-4D97-AF65-F5344CB8AC3E}">
        <p14:creationId xmlns:p14="http://schemas.microsoft.com/office/powerpoint/2010/main" val="18143787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Mention survey and Q&amp;A</a:t>
            </a:r>
          </a:p>
        </p:txBody>
      </p:sp>
      <p:sp>
        <p:nvSpPr>
          <p:cNvPr id="4" name="Slide Number Placeholder 3"/>
          <p:cNvSpPr>
            <a:spLocks noGrp="1"/>
          </p:cNvSpPr>
          <p:nvPr>
            <p:ph type="sldNum" sz="quarter" idx="10"/>
          </p:nvPr>
        </p:nvSpPr>
        <p:spPr/>
        <p:txBody>
          <a:bodyPr/>
          <a:lstStyle/>
          <a:p>
            <a:fld id="{E0649404-AEEE-4B4E-B616-1BC6E4EEEF5D}" type="slidenum">
              <a:rPr lang="en-GB" smtClean="0"/>
              <a:t>52</a:t>
            </a:fld>
            <a:endParaRPr lang="en-GB"/>
          </a:p>
        </p:txBody>
      </p:sp>
    </p:spTree>
    <p:extLst>
      <p:ext uri="{BB962C8B-B14F-4D97-AF65-F5344CB8AC3E}">
        <p14:creationId xmlns:p14="http://schemas.microsoft.com/office/powerpoint/2010/main" val="4799160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6600" y="450850"/>
            <a:ext cx="2662238" cy="1498600"/>
          </a:xfrm>
        </p:spPr>
      </p:sp>
      <p:sp>
        <p:nvSpPr>
          <p:cNvPr id="3" name="Notes Placeholder 2"/>
          <p:cNvSpPr>
            <a:spLocks noGrp="1"/>
          </p:cNvSpPr>
          <p:nvPr>
            <p:ph type="body" idx="1"/>
          </p:nvPr>
        </p:nvSpPr>
        <p:spPr>
          <a:xfrm>
            <a:off x="577517" y="2105532"/>
            <a:ext cx="5751095" cy="6906126"/>
          </a:xfrm>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C4FAD0-7528-4E1C-B55A-F5E2632A4CC4}" type="slidenum">
              <a:rPr lang="en-GB" smtClean="0"/>
              <a:t>54</a:t>
            </a:fld>
            <a:endParaRPr lang="en-GB"/>
          </a:p>
        </p:txBody>
      </p:sp>
    </p:spTree>
    <p:extLst>
      <p:ext uri="{BB962C8B-B14F-4D97-AF65-F5344CB8AC3E}">
        <p14:creationId xmlns:p14="http://schemas.microsoft.com/office/powerpoint/2010/main" val="3586765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a:t>
            </a:r>
            <a:r>
              <a:rPr lang="en-US"/>
              <a:t> </a:t>
            </a:r>
            <a:r>
              <a:rPr lang="en-US" dirty="0"/>
              <a:t>than 1 million jobs by 2030 – and greater EE would create more than 750,000 additional jobs in the construction sector.</a:t>
            </a:r>
          </a:p>
          <a:p>
            <a:endParaRPr lang="en-US" dirty="0"/>
          </a:p>
          <a:p>
            <a:r>
              <a:rPr lang="en-US"/>
              <a:t>Brazil </a:t>
            </a:r>
            <a:r>
              <a:rPr lang="en-US" dirty="0"/>
              <a:t>– projections aligned with NDCs (Level 3) show more than 1 million jobs just in Brazil from EE.</a:t>
            </a:r>
          </a:p>
          <a:p>
            <a:endParaRPr lang="en-ZA" dirty="0">
              <a:highlight>
                <a:srgbClr val="FFFF00"/>
              </a:highlight>
            </a:endParaRPr>
          </a:p>
          <a:p>
            <a:r>
              <a:rPr lang="en-ZA"/>
              <a:t>The </a:t>
            </a:r>
            <a:r>
              <a:rPr lang="en-ZA" dirty="0"/>
              <a:t>table depicts the projections </a:t>
            </a:r>
            <a:r>
              <a:rPr lang="en-ZA" sz="1200" b="0" i="0" u="none" strike="noStrike" kern="1200" baseline="0" dirty="0">
                <a:solidFill>
                  <a:schemeClr val="tx1"/>
                </a:solidFill>
                <a:latin typeface="+mn-lt"/>
                <a:ea typeface="+mn-ea"/>
                <a:cs typeface="+mn-cs"/>
              </a:rPr>
              <a:t>of direct, indirect, induced, and total FTE (Full-time Equivalent) jobs in 2030 in the entire economy due to the production of goods and services in the EE sector, for each of the four EE scenarios presented by EPE (Energy Research Office – Brazil)</a:t>
            </a:r>
          </a:p>
          <a:p>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EPE’s 2050 Calculator sets forth four EE insertion scenarios, estimating the level of energy saved in 2050 for each, where Level 1 represents a very pessimistic scenario; Level 2, a slightly better possibility; Level 3 is in line with the Brazilian NDC’s; and Level 4 is the most optimistic scenario, maximizing industrial EE. Using the calculator’s Level 3 scenario, which is in line with the Brazilian NDC’s, a factor of </a:t>
            </a:r>
            <a:r>
              <a:rPr lang="en-ZA" sz="1200" b="1" i="0" u="none" strike="noStrike" kern="1200" baseline="0" dirty="0">
                <a:solidFill>
                  <a:schemeClr val="tx1"/>
                </a:solidFill>
                <a:latin typeface="+mn-lt"/>
                <a:ea typeface="+mn-ea"/>
                <a:cs typeface="+mn-cs"/>
              </a:rPr>
              <a:t>0.62 </a:t>
            </a:r>
            <a:r>
              <a:rPr lang="en-ZA" sz="1200" b="1" i="0" u="none" strike="noStrike" kern="1200" baseline="0" dirty="0" err="1">
                <a:solidFill>
                  <a:schemeClr val="tx1"/>
                </a:solidFill>
                <a:latin typeface="+mn-lt"/>
                <a:ea typeface="+mn-ea"/>
                <a:cs typeface="+mn-cs"/>
              </a:rPr>
              <a:t>TWh</a:t>
            </a:r>
            <a:r>
              <a:rPr lang="en-ZA" sz="1200" b="1" i="0" u="none" strike="noStrike" kern="1200" baseline="0" dirty="0">
                <a:solidFill>
                  <a:schemeClr val="tx1"/>
                </a:solidFill>
                <a:latin typeface="+mn-lt"/>
                <a:ea typeface="+mn-ea"/>
                <a:cs typeface="+mn-cs"/>
              </a:rPr>
              <a:t> per billion BRL </a:t>
            </a:r>
            <a:r>
              <a:rPr lang="en-ZA" sz="1200" b="0" i="0" u="none" strike="noStrike" kern="1200" baseline="0" dirty="0">
                <a:solidFill>
                  <a:schemeClr val="tx1"/>
                </a:solidFill>
                <a:latin typeface="+mn-lt"/>
                <a:ea typeface="+mn-ea"/>
                <a:cs typeface="+mn-cs"/>
              </a:rPr>
              <a:t>was established as the relationship between energy saved and economic</a:t>
            </a:r>
          </a:p>
          <a:p>
            <a:r>
              <a:rPr lang="en-ZA" sz="1200" b="0" i="0" u="none" strike="noStrike" kern="1200" baseline="0" dirty="0">
                <a:solidFill>
                  <a:schemeClr val="tx1"/>
                </a:solidFill>
                <a:latin typeface="+mn-lt"/>
                <a:ea typeface="+mn-ea"/>
                <a:cs typeface="+mn-cs"/>
              </a:rPr>
              <a:t>activity of the EE sector</a:t>
            </a:r>
          </a:p>
        </p:txBody>
      </p:sp>
      <p:sp>
        <p:nvSpPr>
          <p:cNvPr id="4" name="Slide Number Placeholder 3"/>
          <p:cNvSpPr>
            <a:spLocks noGrp="1"/>
          </p:cNvSpPr>
          <p:nvPr>
            <p:ph type="sldNum" sz="quarter" idx="5"/>
          </p:nvPr>
        </p:nvSpPr>
        <p:spPr/>
        <p:txBody>
          <a:bodyPr/>
          <a:lstStyle/>
          <a:p>
            <a:fld id="{E0649404-AEEE-4B4E-B616-1BC6E4EEEF5D}" type="slidenum">
              <a:rPr lang="en-GB" smtClean="0"/>
              <a:t>9</a:t>
            </a:fld>
            <a:endParaRPr lang="en-GB"/>
          </a:p>
        </p:txBody>
      </p:sp>
    </p:spTree>
    <p:extLst>
      <p:ext uri="{BB962C8B-B14F-4D97-AF65-F5344CB8AC3E}">
        <p14:creationId xmlns:p14="http://schemas.microsoft.com/office/powerpoint/2010/main" val="906665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Tragic</a:t>
            </a:r>
            <a:r>
              <a:rPr lang="en-GB"/>
              <a:t> </a:t>
            </a:r>
            <a:r>
              <a:rPr lang="en-GB" dirty="0"/>
              <a:t>loss of life and continued health crisis.</a:t>
            </a:r>
            <a:endParaRPr lang="fr-FR" dirty="0"/>
          </a:p>
          <a:p>
            <a:endParaRPr lang="fr-FR"/>
          </a:p>
        </p:txBody>
      </p:sp>
      <p:sp>
        <p:nvSpPr>
          <p:cNvPr id="4" name="Slide Number Placeholder 3"/>
          <p:cNvSpPr>
            <a:spLocks noGrp="1"/>
          </p:cNvSpPr>
          <p:nvPr>
            <p:ph type="sldNum" sz="quarter" idx="10"/>
          </p:nvPr>
        </p:nvSpPr>
        <p:spPr/>
        <p:txBody>
          <a:bodyPr/>
          <a:lstStyle/>
          <a:p>
            <a:fld id="{E0649404-AEEE-4B4E-B616-1BC6E4EEEF5D}" type="slidenum">
              <a:rPr lang="en-GB" smtClean="0"/>
              <a:t>11</a:t>
            </a:fld>
            <a:endParaRPr lang="en-GB"/>
          </a:p>
        </p:txBody>
      </p:sp>
    </p:spTree>
    <p:extLst>
      <p:ext uri="{BB962C8B-B14F-4D97-AF65-F5344CB8AC3E}">
        <p14:creationId xmlns:p14="http://schemas.microsoft.com/office/powerpoint/2010/main" val="4207829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The OECD</a:t>
            </a:r>
            <a:r>
              <a:rPr lang="en-GB" baseline="0" dirty="0" smtClean="0"/>
              <a:t> is predicting significant economic impacts in 2020.</a:t>
            </a:r>
          </a:p>
          <a:p>
            <a:pPr marL="171450" indent="-171450">
              <a:buFont typeface="Arial" panose="020B0604020202020204" pitchFamily="34" charset="0"/>
              <a:buChar char="•"/>
            </a:pPr>
            <a:r>
              <a:rPr lang="en-GB" baseline="0" dirty="0" smtClean="0"/>
              <a:t>As you can see, the global outlook shows significant declines in GDP in 2020 due to the Covid-19 crisis</a:t>
            </a:r>
          </a:p>
          <a:p>
            <a:pPr marL="171450" indent="-171450">
              <a:buFont typeface="Arial" panose="020B0604020202020204" pitchFamily="34" charset="0"/>
              <a:buChar char="•"/>
            </a:pPr>
            <a:r>
              <a:rPr lang="en-GB" baseline="0" dirty="0" smtClean="0"/>
              <a:t>The light red columns represent a single-hit, or single-wave Covid-19 scenario, and the dark red represents the further economic impact of a 2</a:t>
            </a:r>
            <a:r>
              <a:rPr lang="en-GB" baseline="30000" dirty="0" smtClean="0"/>
              <a:t>nd</a:t>
            </a:r>
            <a:r>
              <a:rPr lang="en-GB" baseline="0" dirty="0" smtClean="0"/>
              <a:t> wave scenario</a:t>
            </a:r>
          </a:p>
          <a:p>
            <a:pPr marL="171450" indent="-171450">
              <a:buFont typeface="Arial" panose="020B0604020202020204" pitchFamily="34" charset="0"/>
              <a:buChar char="•"/>
            </a:pPr>
            <a:r>
              <a:rPr lang="en-GB" baseline="0" dirty="0" smtClean="0"/>
              <a:t>You can see that the selection of Latin American region is also expected to be impact by the crisis, as shown here with countries circled in yellow</a:t>
            </a:r>
            <a:endParaRPr lang="en-GB" dirty="0" smtClean="0"/>
          </a:p>
          <a:p>
            <a:endParaRPr lang="en-GB" dirty="0" smtClean="0"/>
          </a:p>
          <a:p>
            <a:r>
              <a:rPr lang="en-GB" dirty="0" smtClean="0"/>
              <a:t>[Screenshot from the OECD Website with yellow highlights emphasis added</a:t>
            </a:r>
            <a:r>
              <a:rPr lang="en-GB" baseline="0" dirty="0" smtClean="0"/>
              <a:t> </a:t>
            </a:r>
            <a:r>
              <a:rPr lang="en-GB" dirty="0" smtClean="0"/>
              <a:t>for available </a:t>
            </a:r>
            <a:r>
              <a:rPr lang="en-GB" dirty="0" err="1" smtClean="0"/>
              <a:t>LatAm</a:t>
            </a:r>
            <a:r>
              <a:rPr lang="en-GB" dirty="0" smtClean="0"/>
              <a:t> countries]</a:t>
            </a:r>
            <a:endParaRPr lang="en-GB" dirty="0"/>
          </a:p>
        </p:txBody>
      </p:sp>
      <p:sp>
        <p:nvSpPr>
          <p:cNvPr id="4" name="Slide Number Placeholder 3"/>
          <p:cNvSpPr>
            <a:spLocks noGrp="1"/>
          </p:cNvSpPr>
          <p:nvPr>
            <p:ph type="sldNum" sz="quarter" idx="10"/>
          </p:nvPr>
        </p:nvSpPr>
        <p:spPr/>
        <p:txBody>
          <a:bodyPr/>
          <a:lstStyle/>
          <a:p>
            <a:fld id="{E0649404-AEEE-4B4E-B616-1BC6E4EEEF5D}" type="slidenum">
              <a:rPr lang="en-GB" smtClean="0"/>
              <a:t>13</a:t>
            </a:fld>
            <a:endParaRPr lang="en-GB"/>
          </a:p>
        </p:txBody>
      </p:sp>
    </p:spTree>
    <p:extLst>
      <p:ext uri="{BB962C8B-B14F-4D97-AF65-F5344CB8AC3E}">
        <p14:creationId xmlns:p14="http://schemas.microsoft.com/office/powerpoint/2010/main" val="505822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And you can see here</a:t>
            </a:r>
            <a:r>
              <a:rPr lang="en-GB" baseline="0" dirty="0" smtClean="0"/>
              <a:t> a snapshot of the long term economic figures for Latin America</a:t>
            </a:r>
          </a:p>
          <a:p>
            <a:pPr marL="171450" indent="-171450">
              <a:buFont typeface="Arial" panose="020B0604020202020204" pitchFamily="34" charset="0"/>
              <a:buChar char="•"/>
            </a:pPr>
            <a:r>
              <a:rPr lang="en-GB" baseline="0" dirty="0" smtClean="0"/>
              <a:t>As you can see, the impact in 2020 looks to be as severe an impact as we have seen over a 120 year period</a:t>
            </a:r>
            <a:endParaRPr lang="en-GB" dirty="0" smtClean="0"/>
          </a:p>
          <a:p>
            <a:endParaRPr lang="en-GB" dirty="0" smtClean="0"/>
          </a:p>
          <a:p>
            <a:r>
              <a:rPr lang="en-GB" dirty="0" smtClean="0"/>
              <a:t>Need </a:t>
            </a:r>
            <a:r>
              <a:rPr lang="en-GB" dirty="0"/>
              <a:t>to think about timing. EE jobs are local,</a:t>
            </a:r>
            <a:r>
              <a:rPr lang="en-GB" baseline="0" dirty="0"/>
              <a:t> can mobilize significant workforce quickly (lower to medium skilled jobs), can meet multiple objectives.</a:t>
            </a:r>
            <a:endParaRPr lang="fr-FR" dirty="0"/>
          </a:p>
        </p:txBody>
      </p:sp>
      <p:sp>
        <p:nvSpPr>
          <p:cNvPr id="4" name="Slide Number Placeholder 3"/>
          <p:cNvSpPr>
            <a:spLocks noGrp="1"/>
          </p:cNvSpPr>
          <p:nvPr>
            <p:ph type="sldNum" sz="quarter" idx="10"/>
          </p:nvPr>
        </p:nvSpPr>
        <p:spPr/>
        <p:txBody>
          <a:bodyPr/>
          <a:lstStyle/>
          <a:p>
            <a:fld id="{E0649404-AEEE-4B4E-B616-1BC6E4EEEF5D}" type="slidenum">
              <a:rPr lang="en-GB" smtClean="0"/>
              <a:t>14</a:t>
            </a:fld>
            <a:endParaRPr lang="en-GB"/>
          </a:p>
        </p:txBody>
      </p:sp>
    </p:spTree>
    <p:extLst>
      <p:ext uri="{BB962C8B-B14F-4D97-AF65-F5344CB8AC3E}">
        <p14:creationId xmlns:p14="http://schemas.microsoft.com/office/powerpoint/2010/main" val="2606842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Alongside</a:t>
            </a:r>
            <a:r>
              <a:rPr lang="en-GB" baseline="0" dirty="0" smtClean="0"/>
              <a:t> impacts on GDP, there will also be impacts on employment</a:t>
            </a:r>
          </a:p>
          <a:p>
            <a:pPr marL="171450" indent="-171450">
              <a:buFont typeface="Arial" panose="020B0604020202020204" pitchFamily="34" charset="0"/>
              <a:buChar char="•"/>
            </a:pPr>
            <a:r>
              <a:rPr lang="en-GB" baseline="0" dirty="0" smtClean="0"/>
              <a:t>As you can see here unemployment rates will also be severely impacted by the Covid-19 crisis, with the OECD’s projected unemployment rates in the selected countries ranging from around 5 to 15% in 2021, with the single-hit scenario shown in dark blue, and the additional impact of a double-hit scenario in the light blue</a:t>
            </a:r>
            <a:endParaRPr lang="en-GB" dirty="0" smtClean="0"/>
          </a:p>
          <a:p>
            <a:endParaRPr lang="en-GB" dirty="0" smtClean="0"/>
          </a:p>
          <a:p>
            <a:r>
              <a:rPr lang="en-GB" dirty="0" smtClean="0"/>
              <a:t>[Michael has the data files saved if we want to reformat the graph]</a:t>
            </a:r>
            <a:endParaRPr lang="en-GB" dirty="0"/>
          </a:p>
        </p:txBody>
      </p:sp>
      <p:sp>
        <p:nvSpPr>
          <p:cNvPr id="4" name="Slide Number Placeholder 3"/>
          <p:cNvSpPr>
            <a:spLocks noGrp="1"/>
          </p:cNvSpPr>
          <p:nvPr>
            <p:ph type="sldNum" sz="quarter" idx="10"/>
          </p:nvPr>
        </p:nvSpPr>
        <p:spPr/>
        <p:txBody>
          <a:bodyPr/>
          <a:lstStyle/>
          <a:p>
            <a:fld id="{E0649404-AEEE-4B4E-B616-1BC6E4EEEF5D}" type="slidenum">
              <a:rPr lang="en-GB" smtClean="0"/>
              <a:t>15</a:t>
            </a:fld>
            <a:endParaRPr lang="en-GB"/>
          </a:p>
        </p:txBody>
      </p:sp>
    </p:spTree>
    <p:extLst>
      <p:ext uri="{BB962C8B-B14F-4D97-AF65-F5344CB8AC3E}">
        <p14:creationId xmlns:p14="http://schemas.microsoft.com/office/powerpoint/2010/main" val="7973651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Text Placeholder 2"/>
          <p:cNvSpPr>
            <a:spLocks noGrp="1"/>
          </p:cNvSpPr>
          <p:nvPr>
            <p:ph type="body" sz="quarter" idx="12" hasCustomPrompt="1"/>
          </p:nvPr>
        </p:nvSpPr>
        <p:spPr>
          <a:xfrm>
            <a:off x="250825" y="2326924"/>
            <a:ext cx="8316913" cy="519694"/>
          </a:xfrm>
          <a:prstGeom prst="rect">
            <a:avLst/>
          </a:prstGeom>
        </p:spPr>
        <p:txBody>
          <a:bodyPr lIns="0" anchor="b" anchorCtr="0">
            <a:noAutofit/>
          </a:bodyPr>
          <a:lstStyle>
            <a:lvl1pPr marL="0" marR="0" indent="0" algn="l" defTabSz="914400" rtl="0" eaLnBrk="1" fontAlgn="auto" latinLnBrk="0" hangingPunct="1">
              <a:lnSpc>
                <a:spcPct val="100000"/>
              </a:lnSpc>
              <a:spcBef>
                <a:spcPct val="0"/>
              </a:spcBef>
              <a:spcAft>
                <a:spcPts val="0"/>
              </a:spcAft>
              <a:buClr>
                <a:schemeClr val="bg1">
                  <a:lumMod val="65000"/>
                </a:schemeClr>
              </a:buClr>
              <a:buSzPct val="100000"/>
              <a:buFont typeface="Calibri" panose="020F0502020204030204" pitchFamily="34" charset="0"/>
              <a:buNone/>
              <a:tabLst/>
              <a:defRPr lang="en-US" sz="2800" b="1" kern="1200" dirty="0">
                <a:solidFill>
                  <a:schemeClr val="tx1"/>
                </a:solidFill>
                <a:latin typeface="Arial" panose="020B0604020202020204" pitchFamily="34" charset="0"/>
                <a:ea typeface="+mj-ea"/>
                <a:cs typeface="Arial" panose="020B0604020202020204" pitchFamily="34" charset="0"/>
              </a:defRPr>
            </a:lvl1pPr>
          </a:lstStyle>
          <a:p>
            <a:pPr marL="216000" marR="0" lvl="0" indent="-216000" algn="l" defTabSz="914400" rtl="0" eaLnBrk="1" fontAlgn="auto" latinLnBrk="0" hangingPunct="1">
              <a:lnSpc>
                <a:spcPct val="100000"/>
              </a:lnSpc>
              <a:spcBef>
                <a:spcPts val="2200"/>
              </a:spcBef>
              <a:spcAft>
                <a:spcPts val="0"/>
              </a:spcAft>
              <a:buClr>
                <a:schemeClr val="bg1">
                  <a:lumMod val="65000"/>
                </a:schemeClr>
              </a:buClr>
              <a:buSzPct val="100000"/>
              <a:buFont typeface="Calibri" panose="020F0502020204030204" pitchFamily="34" charset="0"/>
              <a:buNone/>
              <a:tabLst/>
              <a:defRPr/>
            </a:pPr>
            <a:r>
              <a:rPr lang="en-US" dirty="0"/>
              <a:t>Presentation Title</a:t>
            </a:r>
          </a:p>
        </p:txBody>
      </p:sp>
      <p:sp>
        <p:nvSpPr>
          <p:cNvPr id="5" name="Text Placeholder 4"/>
          <p:cNvSpPr>
            <a:spLocks noGrp="1"/>
          </p:cNvSpPr>
          <p:nvPr>
            <p:ph type="body" sz="quarter" idx="13" hasCustomPrompt="1"/>
          </p:nvPr>
        </p:nvSpPr>
        <p:spPr>
          <a:xfrm>
            <a:off x="250826" y="2857662"/>
            <a:ext cx="8316912" cy="306684"/>
          </a:xfrm>
          <a:prstGeom prst="rect">
            <a:avLst/>
          </a:prstGeom>
        </p:spPr>
        <p:txBody>
          <a:bodyPr lIns="0">
            <a:noAutofit/>
          </a:bodyPr>
          <a:lstStyle>
            <a:lvl1pPr marL="216000" marR="0" indent="-216000" algn="l" defTabSz="914400" rtl="0" eaLnBrk="1" fontAlgn="auto" latinLnBrk="0" hangingPunct="1">
              <a:lnSpc>
                <a:spcPct val="100000"/>
              </a:lnSpc>
              <a:spcBef>
                <a:spcPts val="2200"/>
              </a:spcBef>
              <a:spcAft>
                <a:spcPts val="0"/>
              </a:spcAft>
              <a:buClr>
                <a:schemeClr val="bg1">
                  <a:lumMod val="65000"/>
                </a:schemeClr>
              </a:buClr>
              <a:buSzPct val="100000"/>
              <a:buFont typeface="Calibri" panose="020F0502020204030204" pitchFamily="34" charset="0"/>
              <a:buNone/>
              <a:tabLst/>
              <a:defRPr lang="en-US" sz="1400" kern="1200" baseline="0" dirty="0" smtClean="0">
                <a:solidFill>
                  <a:schemeClr val="bg1">
                    <a:lumMod val="50000"/>
                  </a:schemeClr>
                </a:solidFill>
                <a:latin typeface="Arial" panose="020B0604020202020204" pitchFamily="34" charset="0"/>
                <a:ea typeface="+mn-ea"/>
                <a:cs typeface="Arial" panose="020B0604020202020204" pitchFamily="34" charset="0"/>
              </a:defRPr>
            </a:lvl1pPr>
          </a:lstStyle>
          <a:p>
            <a:pPr marL="216000" marR="0" lvl="0" indent="-216000" algn="l" defTabSz="914400" rtl="0" eaLnBrk="1" fontAlgn="auto" latinLnBrk="0" hangingPunct="1">
              <a:lnSpc>
                <a:spcPct val="100000"/>
              </a:lnSpc>
              <a:spcBef>
                <a:spcPts val="2200"/>
              </a:spcBef>
              <a:spcAft>
                <a:spcPts val="0"/>
              </a:spcAft>
              <a:buClr>
                <a:schemeClr val="bg1">
                  <a:lumMod val="65000"/>
                </a:schemeClr>
              </a:buClr>
              <a:buSzPct val="100000"/>
              <a:buFont typeface="Calibri" panose="020F0502020204030204" pitchFamily="34" charset="0"/>
              <a:buNone/>
              <a:tabLst/>
              <a:defRPr/>
            </a:pPr>
            <a:r>
              <a:rPr lang="en-US" dirty="0"/>
              <a:t>Name of presenter</a:t>
            </a:r>
          </a:p>
        </p:txBody>
      </p:sp>
      <p:pic>
        <p:nvPicPr>
          <p:cNvPr id="19" name="Graphic 18">
            <a:extLst>
              <a:ext uri="{FF2B5EF4-FFF2-40B4-BE49-F238E27FC236}">
                <a16:creationId xmlns:a16="http://schemas.microsoft.com/office/drawing/2014/main" id="{A22A76E3-FACB-144E-89F4-0207A42AFBE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16200000">
            <a:off x="8243583" y="734937"/>
            <a:ext cx="917611" cy="269300"/>
          </a:xfrm>
          <a:prstGeom prst="rect">
            <a:avLst/>
          </a:prstGeom>
        </p:spPr>
      </p:pic>
      <p:sp>
        <p:nvSpPr>
          <p:cNvPr id="22" name="Text Placeholder 4">
            <a:extLst>
              <a:ext uri="{FF2B5EF4-FFF2-40B4-BE49-F238E27FC236}">
                <a16:creationId xmlns:a16="http://schemas.microsoft.com/office/drawing/2014/main" id="{C9034874-11D5-DA4F-9B23-34D9DE8C6D01}"/>
              </a:ext>
            </a:extLst>
          </p:cNvPr>
          <p:cNvSpPr>
            <a:spLocks noGrp="1"/>
          </p:cNvSpPr>
          <p:nvPr>
            <p:ph type="body" sz="quarter" idx="14" hasCustomPrompt="1"/>
          </p:nvPr>
        </p:nvSpPr>
        <p:spPr>
          <a:xfrm>
            <a:off x="250826" y="3160965"/>
            <a:ext cx="8316912" cy="306684"/>
          </a:xfrm>
          <a:prstGeom prst="rect">
            <a:avLst/>
          </a:prstGeom>
        </p:spPr>
        <p:txBody>
          <a:bodyPr lIns="0">
            <a:noAutofit/>
          </a:bodyPr>
          <a:lstStyle>
            <a:lvl1pPr marL="216000" marR="0" indent="-216000" algn="l" defTabSz="914400" rtl="0" eaLnBrk="1" fontAlgn="auto" latinLnBrk="0" hangingPunct="1">
              <a:lnSpc>
                <a:spcPct val="100000"/>
              </a:lnSpc>
              <a:spcBef>
                <a:spcPts val="2200"/>
              </a:spcBef>
              <a:spcAft>
                <a:spcPts val="0"/>
              </a:spcAft>
              <a:buClr>
                <a:schemeClr val="bg1">
                  <a:lumMod val="65000"/>
                </a:schemeClr>
              </a:buClr>
              <a:buSzPct val="100000"/>
              <a:buFont typeface="Calibri" panose="020F0502020204030204" pitchFamily="34" charset="0"/>
              <a:buNone/>
              <a:tabLst/>
              <a:defRPr lang="en-US" sz="1400" kern="1200" baseline="0" dirty="0" smtClean="0">
                <a:solidFill>
                  <a:schemeClr val="bg1">
                    <a:lumMod val="50000"/>
                  </a:schemeClr>
                </a:solidFill>
                <a:latin typeface="Arial" panose="020B0604020202020204" pitchFamily="34" charset="0"/>
                <a:ea typeface="+mn-ea"/>
                <a:cs typeface="Arial" panose="020B0604020202020204" pitchFamily="34" charset="0"/>
              </a:defRPr>
            </a:lvl1pPr>
          </a:lstStyle>
          <a:p>
            <a:pPr marL="216000" marR="0" lvl="0" indent="-216000" algn="l" defTabSz="914400" rtl="0" eaLnBrk="1" fontAlgn="auto" latinLnBrk="0" hangingPunct="1">
              <a:lnSpc>
                <a:spcPct val="100000"/>
              </a:lnSpc>
              <a:spcBef>
                <a:spcPts val="2200"/>
              </a:spcBef>
              <a:spcAft>
                <a:spcPts val="0"/>
              </a:spcAft>
              <a:buClr>
                <a:schemeClr val="bg1">
                  <a:lumMod val="65000"/>
                </a:schemeClr>
              </a:buClr>
              <a:buSzPct val="100000"/>
              <a:buFont typeface="Calibri" panose="020F0502020204030204" pitchFamily="34" charset="0"/>
              <a:buNone/>
              <a:tabLst/>
              <a:defRPr/>
            </a:pPr>
            <a:r>
              <a:rPr lang="en-US" dirty="0"/>
              <a:t>Location &amp; date of presentation</a:t>
            </a:r>
          </a:p>
        </p:txBody>
      </p:sp>
      <p:pic>
        <p:nvPicPr>
          <p:cNvPr id="10" name="Graphic 9">
            <a:extLst>
              <a:ext uri="{FF2B5EF4-FFF2-40B4-BE49-F238E27FC236}">
                <a16:creationId xmlns:a16="http://schemas.microsoft.com/office/drawing/2014/main" id="{A24730BF-C0CE-5241-87D1-096A20F0AEB5}"/>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50825" y="1542199"/>
            <a:ext cx="1521268" cy="633074"/>
          </a:xfrm>
          <a:prstGeom prst="rect">
            <a:avLst/>
          </a:prstGeom>
        </p:spPr>
      </p:pic>
      <p:sp>
        <p:nvSpPr>
          <p:cNvPr id="7" name="Footer Placeholder 11">
            <a:extLst>
              <a:ext uri="{FF2B5EF4-FFF2-40B4-BE49-F238E27FC236}">
                <a16:creationId xmlns:a16="http://schemas.microsoft.com/office/drawing/2014/main" id="{C2E5FB71-DFE3-B444-A769-C71490AF1071}"/>
              </a:ext>
            </a:extLst>
          </p:cNvPr>
          <p:cNvSpPr txBox="1">
            <a:spLocks/>
          </p:cNvSpPr>
          <p:nvPr userDrawn="1"/>
        </p:nvSpPr>
        <p:spPr>
          <a:xfrm>
            <a:off x="7725513" y="4890053"/>
            <a:ext cx="1219200" cy="185720"/>
          </a:xfrm>
          <a:prstGeom prst="rect">
            <a:avLst/>
          </a:prstGeom>
        </p:spPr>
        <p:txBody>
          <a:bodyPr vert="horz" lIns="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550" b="0" kern="1200" dirty="0">
                <a:solidFill>
                  <a:schemeClr val="tx1">
                    <a:tint val="75000"/>
                  </a:schemeClr>
                </a:solidFill>
                <a:effectLst/>
                <a:latin typeface="Arial" panose="020B0604020202020204" pitchFamily="34" charset="0"/>
                <a:ea typeface="+mn-ea"/>
                <a:cs typeface="Arial" panose="020B0604020202020204" pitchFamily="34" charset="0"/>
              </a:rPr>
              <a:t>Page </a:t>
            </a:r>
            <a:fld id="{DF463BBC-3631-0E47-99CF-9B840D4BCF9B}" type="slidenum">
              <a:rPr lang="en-US" sz="550" b="0" kern="1200" smtClean="0">
                <a:solidFill>
                  <a:schemeClr val="tx1">
                    <a:tint val="75000"/>
                  </a:schemeClr>
                </a:solidFill>
                <a:effectLst/>
                <a:latin typeface="Arial" panose="020B0604020202020204" pitchFamily="34" charset="0"/>
                <a:ea typeface="+mn-ea"/>
                <a:cs typeface="Arial" panose="020B0604020202020204" pitchFamily="34" charset="0"/>
              </a:rPr>
              <a:t>‹#›</a:t>
            </a:fld>
            <a:endParaRPr lang="en-GB" sz="550" b="0" dirty="0">
              <a:solidFill>
                <a:srgbClr val="000000">
                  <a:tint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7537838"/>
      </p:ext>
    </p:extLst>
  </p:cSld>
  <p:clrMapOvr>
    <a:masterClrMapping/>
  </p:clrMapOvr>
  <p:extLst>
    <p:ext uri="{DCECCB84-F9BA-43D5-87BE-67443E8EF086}">
      <p15:sldGuideLst xmlns:p15="http://schemas.microsoft.com/office/powerpoint/2012/main">
        <p15:guide id="1" pos="158" userDrawn="1">
          <p15:clr>
            <a:srgbClr val="FBAE40"/>
          </p15:clr>
        </p15:guide>
        <p15:guide id="2" orient="horz" pos="826" userDrawn="1">
          <p15:clr>
            <a:srgbClr val="FBAE40"/>
          </p15:clr>
        </p15:guide>
        <p15:guide id="3" pos="5602" userDrawn="1">
          <p15:clr>
            <a:srgbClr val="FBAE40"/>
          </p15:clr>
        </p15:guide>
        <p15:guide id="4" pos="539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Final logo slid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3A3AB41-103D-7046-8002-2D1DC6323D2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766381" y="2236492"/>
            <a:ext cx="1611237" cy="670515"/>
          </a:xfrm>
          <a:prstGeom prst="rect">
            <a:avLst/>
          </a:prstGeom>
        </p:spPr>
      </p:pic>
    </p:spTree>
    <p:extLst>
      <p:ext uri="{BB962C8B-B14F-4D97-AF65-F5344CB8AC3E}">
        <p14:creationId xmlns:p14="http://schemas.microsoft.com/office/powerpoint/2010/main" val="1625289962"/>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162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Graph &amp; Key Poi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EE5D73-C830-1143-842D-936CB876E640}"/>
              </a:ext>
            </a:extLst>
          </p:cNvPr>
          <p:cNvSpPr/>
          <p:nvPr userDrawn="1"/>
        </p:nvSpPr>
        <p:spPr>
          <a:xfrm>
            <a:off x="252139" y="4216451"/>
            <a:ext cx="50283" cy="431800"/>
          </a:xfrm>
          <a:prstGeom prst="rect">
            <a:avLst/>
          </a:prstGeom>
          <a:solidFill>
            <a:srgbClr val="014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B4C7B6C7-20A7-0644-AFFD-0DC74CEEAA6B}"/>
              </a:ext>
            </a:extLst>
          </p:cNvPr>
          <p:cNvSpPr>
            <a:spLocks noGrp="1"/>
          </p:cNvSpPr>
          <p:nvPr>
            <p:ph type="body" sz="quarter" idx="12" hasCustomPrompt="1"/>
          </p:nvPr>
        </p:nvSpPr>
        <p:spPr>
          <a:xfrm>
            <a:off x="250824" y="231775"/>
            <a:ext cx="8316913" cy="434767"/>
          </a:xfrm>
          <a:prstGeom prst="rect">
            <a:avLst/>
          </a:prstGeom>
        </p:spPr>
        <p:txBody>
          <a:bodyPr lIns="0">
            <a:noAutofit/>
          </a:bodyPr>
          <a:lstStyle>
            <a:lvl1pPr marL="0" indent="0">
              <a:buNone/>
              <a:defRPr lang="en-US" sz="2000" b="1" kern="1200" baseline="0" dirty="0">
                <a:solidFill>
                  <a:schemeClr val="tx1"/>
                </a:solidFill>
                <a:uFill>
                  <a:solidFill>
                    <a:schemeClr val="tx2"/>
                  </a:solidFill>
                </a:uFill>
                <a:latin typeface="Century Gothic"/>
                <a:ea typeface="+mj-ea"/>
                <a:cs typeface="Century Gothic"/>
              </a:defRPr>
            </a:lvl1pPr>
          </a:lstStyle>
          <a:p>
            <a:pPr lvl="0"/>
            <a:r>
              <a:rPr lang="en-US" dirty="0"/>
              <a:t>Title – one line</a:t>
            </a:r>
          </a:p>
        </p:txBody>
      </p:sp>
      <p:sp>
        <p:nvSpPr>
          <p:cNvPr id="14" name="Text Placeholder 3">
            <a:extLst>
              <a:ext uri="{FF2B5EF4-FFF2-40B4-BE49-F238E27FC236}">
                <a16:creationId xmlns:a16="http://schemas.microsoft.com/office/drawing/2014/main" id="{83349B83-1EFF-784E-93D0-021CF6186D9A}"/>
              </a:ext>
            </a:extLst>
          </p:cNvPr>
          <p:cNvSpPr>
            <a:spLocks noGrp="1"/>
          </p:cNvSpPr>
          <p:nvPr>
            <p:ph type="body" sz="quarter" idx="13" hasCustomPrompt="1"/>
          </p:nvPr>
        </p:nvSpPr>
        <p:spPr>
          <a:xfrm>
            <a:off x="372803" y="4203205"/>
            <a:ext cx="8194933" cy="434767"/>
          </a:xfrm>
          <a:prstGeom prst="rect">
            <a:avLst/>
          </a:prstGeom>
        </p:spPr>
        <p:txBody>
          <a:bodyPr lIns="0" anchor="ctr">
            <a:noAutofit/>
          </a:bodyPr>
          <a:lstStyle>
            <a:lvl1pPr marL="0" indent="0">
              <a:spcBef>
                <a:spcPts val="0"/>
              </a:spcBef>
              <a:buNone/>
              <a:defRPr lang="en-US" sz="1400" b="0" kern="1200" baseline="0" dirty="0">
                <a:solidFill>
                  <a:schemeClr val="tx1"/>
                </a:solidFill>
                <a:uFill>
                  <a:solidFill>
                    <a:schemeClr val="tx2"/>
                  </a:solidFill>
                </a:uFill>
                <a:latin typeface="+mn-lt"/>
                <a:ea typeface="+mj-ea"/>
                <a:cs typeface="Century Gothic"/>
              </a:defRPr>
            </a:lvl1pPr>
          </a:lstStyle>
          <a:p>
            <a:pPr lvl="0"/>
            <a:r>
              <a:rPr lang="en-US" dirty="0"/>
              <a:t>Key point</a:t>
            </a:r>
          </a:p>
        </p:txBody>
      </p:sp>
      <p:sp>
        <p:nvSpPr>
          <p:cNvPr id="19" name="Text Placeholder 18">
            <a:extLst>
              <a:ext uri="{FF2B5EF4-FFF2-40B4-BE49-F238E27FC236}">
                <a16:creationId xmlns:a16="http://schemas.microsoft.com/office/drawing/2014/main" id="{9246A33C-4CCA-D94F-B63F-FDDF33C59417}"/>
              </a:ext>
            </a:extLst>
          </p:cNvPr>
          <p:cNvSpPr>
            <a:spLocks noGrp="1"/>
          </p:cNvSpPr>
          <p:nvPr>
            <p:ph type="body" sz="quarter" idx="14" hasCustomPrompt="1"/>
          </p:nvPr>
        </p:nvSpPr>
        <p:spPr>
          <a:xfrm>
            <a:off x="250825" y="783462"/>
            <a:ext cx="8316913" cy="284370"/>
          </a:xfrm>
          <a:prstGeom prst="rect">
            <a:avLst/>
          </a:prstGeom>
        </p:spPr>
        <p:txBody>
          <a:bodyPr lIns="0"/>
          <a:lstStyle>
            <a:lvl1pPr marL="0" indent="0" algn="ctr">
              <a:buNone/>
              <a:defRPr lang="en-US" sz="1200" kern="1200" dirty="0">
                <a:solidFill>
                  <a:schemeClr val="tx1"/>
                </a:solidFill>
                <a:latin typeface="+mn-lt"/>
                <a:ea typeface="Century Gothic" charset="0"/>
                <a:cs typeface="Century Gothic" charset="0"/>
              </a:defRPr>
            </a:lvl1pPr>
          </a:lstStyle>
          <a:p>
            <a:pPr lvl="0"/>
            <a:r>
              <a:rPr lang="en-US" dirty="0"/>
              <a:t>Graph title, centered</a:t>
            </a:r>
          </a:p>
        </p:txBody>
      </p:sp>
      <p:pic>
        <p:nvPicPr>
          <p:cNvPr id="3" name="Graphic 2">
            <a:extLst>
              <a:ext uri="{FF2B5EF4-FFF2-40B4-BE49-F238E27FC236}">
                <a16:creationId xmlns:a16="http://schemas.microsoft.com/office/drawing/2014/main" id="{AE8E9CF0-58E5-4841-B1E4-C6CFE4281E8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304663" y="4739842"/>
            <a:ext cx="588512" cy="244908"/>
          </a:xfrm>
          <a:prstGeom prst="rect">
            <a:avLst/>
          </a:prstGeom>
        </p:spPr>
      </p:pic>
      <p:cxnSp>
        <p:nvCxnSpPr>
          <p:cNvPr id="10" name="Straight Connector 9">
            <a:extLst>
              <a:ext uri="{FF2B5EF4-FFF2-40B4-BE49-F238E27FC236}">
                <a16:creationId xmlns:a16="http://schemas.microsoft.com/office/drawing/2014/main" id="{2B09AFF7-D1B6-934B-8C0C-6CF0053708C9}"/>
              </a:ext>
            </a:extLst>
          </p:cNvPr>
          <p:cNvCxnSpPr/>
          <p:nvPr userDrawn="1"/>
        </p:nvCxnSpPr>
        <p:spPr>
          <a:xfrm>
            <a:off x="250825" y="675564"/>
            <a:ext cx="83267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0273628"/>
      </p:ext>
    </p:extLst>
  </p:cSld>
  <p:clrMapOvr>
    <a:masterClrMapping/>
  </p:clrMapOvr>
  <p:extLst>
    <p:ext uri="{DCECCB84-F9BA-43D5-87BE-67443E8EF086}">
      <p15:sldGuideLst xmlns:p15="http://schemas.microsoft.com/office/powerpoint/2012/main">
        <p15:guide id="1" pos="158">
          <p15:clr>
            <a:srgbClr val="FBAE40"/>
          </p15:clr>
        </p15:guide>
        <p15:guide id="2" pos="5602">
          <p15:clr>
            <a:srgbClr val="FBAE40"/>
          </p15:clr>
        </p15:guide>
        <p15:guide id="3" orient="horz" pos="146">
          <p15:clr>
            <a:srgbClr val="FBAE40"/>
          </p15:clr>
        </p15:guide>
        <p15:guide id="4" pos="539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mp; text">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8441CA57-6943-9F41-9E1E-50E2F585B99E}"/>
              </a:ext>
            </a:extLst>
          </p:cNvPr>
          <p:cNvSpPr>
            <a:spLocks noGrp="1"/>
          </p:cNvSpPr>
          <p:nvPr>
            <p:ph type="body" sz="quarter" idx="12" hasCustomPrompt="1"/>
          </p:nvPr>
        </p:nvSpPr>
        <p:spPr>
          <a:xfrm>
            <a:off x="250824" y="231775"/>
            <a:ext cx="8316913" cy="434767"/>
          </a:xfrm>
          <a:prstGeom prst="rect">
            <a:avLst/>
          </a:prstGeom>
        </p:spPr>
        <p:txBody>
          <a:bodyPr lIns="0">
            <a:noAutofit/>
          </a:bodyPr>
          <a:lstStyle>
            <a:lvl1pPr marL="0" indent="0">
              <a:buNone/>
              <a:defRPr lang="en-US" sz="2000" b="1" kern="1200" baseline="0" dirty="0">
                <a:solidFill>
                  <a:schemeClr val="tx1"/>
                </a:solidFill>
                <a:uFill>
                  <a:solidFill>
                    <a:schemeClr val="tx2"/>
                  </a:solidFill>
                </a:uFill>
                <a:latin typeface="Century Gothic"/>
                <a:ea typeface="+mj-ea"/>
                <a:cs typeface="Century Gothic"/>
              </a:defRPr>
            </a:lvl1pPr>
          </a:lstStyle>
          <a:p>
            <a:pPr lvl="0"/>
            <a:r>
              <a:rPr lang="en-US" dirty="0"/>
              <a:t>Title – one line</a:t>
            </a:r>
          </a:p>
        </p:txBody>
      </p:sp>
      <p:sp>
        <p:nvSpPr>
          <p:cNvPr id="5" name="Text Placeholder 4">
            <a:extLst>
              <a:ext uri="{FF2B5EF4-FFF2-40B4-BE49-F238E27FC236}">
                <a16:creationId xmlns:a16="http://schemas.microsoft.com/office/drawing/2014/main" id="{A26A7C0A-1BA5-C74C-BEC1-1A990858C7D9}"/>
              </a:ext>
            </a:extLst>
          </p:cNvPr>
          <p:cNvSpPr>
            <a:spLocks noGrp="1"/>
          </p:cNvSpPr>
          <p:nvPr>
            <p:ph type="body" sz="quarter" idx="13"/>
          </p:nvPr>
        </p:nvSpPr>
        <p:spPr>
          <a:xfrm>
            <a:off x="250825" y="941695"/>
            <a:ext cx="8316913" cy="3708885"/>
          </a:xfrm>
          <a:prstGeom prst="rect">
            <a:avLst/>
          </a:prstGeom>
        </p:spPr>
        <p:txBody>
          <a:bodyPr lIns="0"/>
          <a:lstStyle>
            <a:lvl1pPr marL="144000" indent="-144000">
              <a:spcBef>
                <a:spcPts val="0"/>
              </a:spcBef>
              <a:spcAft>
                <a:spcPts val="400"/>
              </a:spcAft>
              <a:buClr>
                <a:schemeClr val="tx1"/>
              </a:buClr>
              <a:buFont typeface="Arial" panose="020B0604020202020204" pitchFamily="34" charset="0"/>
              <a:buChar char="•"/>
              <a:defRPr sz="1400">
                <a:solidFill>
                  <a:schemeClr val="tx1"/>
                </a:solidFill>
              </a:defRPr>
            </a:lvl1pPr>
            <a:lvl2pPr>
              <a:spcBef>
                <a:spcPts val="0"/>
              </a:spcBef>
              <a:spcAft>
                <a:spcPts val="400"/>
              </a:spcAft>
              <a:buClr>
                <a:schemeClr val="tx1"/>
              </a:buClr>
              <a:defRPr sz="1400">
                <a:solidFill>
                  <a:schemeClr val="tx1"/>
                </a:solidFill>
              </a:defRPr>
            </a:lvl2pPr>
            <a:lvl3pPr marL="720000" indent="-144000">
              <a:spcBef>
                <a:spcPts val="0"/>
              </a:spcBef>
              <a:spcAft>
                <a:spcPts val="400"/>
              </a:spcAft>
              <a:buClr>
                <a:schemeClr val="tx1"/>
              </a:buClr>
              <a:defRPr>
                <a:solidFill>
                  <a:schemeClr val="tx1"/>
                </a:solidFill>
              </a:defRPr>
            </a:lvl3pPr>
            <a:lvl4pPr marL="900000" indent="-144000">
              <a:spcBef>
                <a:spcPts val="0"/>
              </a:spcBef>
              <a:spcAft>
                <a:spcPts val="400"/>
              </a:spcAft>
              <a:buClr>
                <a:schemeClr val="tx1"/>
              </a:buClr>
              <a:defRPr>
                <a:solidFill>
                  <a:schemeClr val="tx1"/>
                </a:solidFill>
              </a:defRPr>
            </a:lvl4pPr>
            <a:lvl5pPr marL="1080000" indent="-144000">
              <a:spcBef>
                <a:spcPts val="0"/>
              </a:spcBef>
              <a:spcAft>
                <a:spcPts val="400"/>
              </a:spcAft>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Graphic 7">
            <a:extLst>
              <a:ext uri="{FF2B5EF4-FFF2-40B4-BE49-F238E27FC236}">
                <a16:creationId xmlns:a16="http://schemas.microsoft.com/office/drawing/2014/main" id="{EA01048D-91BF-E94B-A19D-664B0F8D99A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304663" y="4739842"/>
            <a:ext cx="588512" cy="244908"/>
          </a:xfrm>
          <a:prstGeom prst="rect">
            <a:avLst/>
          </a:prstGeom>
        </p:spPr>
      </p:pic>
      <p:cxnSp>
        <p:nvCxnSpPr>
          <p:cNvPr id="10" name="Straight Connector 9">
            <a:extLst>
              <a:ext uri="{FF2B5EF4-FFF2-40B4-BE49-F238E27FC236}">
                <a16:creationId xmlns:a16="http://schemas.microsoft.com/office/drawing/2014/main" id="{F8450BA2-3CA5-A947-8BB1-EEE167E99331}"/>
              </a:ext>
            </a:extLst>
          </p:cNvPr>
          <p:cNvCxnSpPr/>
          <p:nvPr userDrawn="1"/>
        </p:nvCxnSpPr>
        <p:spPr>
          <a:xfrm>
            <a:off x="250825" y="675564"/>
            <a:ext cx="83267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0081089"/>
      </p:ext>
    </p:extLst>
  </p:cSld>
  <p:clrMapOvr>
    <a:masterClrMapping/>
  </p:clrMapOvr>
  <p:extLst>
    <p:ext uri="{DCECCB84-F9BA-43D5-87BE-67443E8EF086}">
      <p15:sldGuideLst xmlns:p15="http://schemas.microsoft.com/office/powerpoint/2012/main">
        <p15:guide id="1" orient="horz" pos="146">
          <p15:clr>
            <a:srgbClr val="FBAE40"/>
          </p15:clr>
        </p15:guide>
        <p15:guide id="2" pos="158">
          <p15:clr>
            <a:srgbClr val="FBAE40"/>
          </p15:clr>
        </p15:guide>
        <p15:guide id="3" orient="horz" pos="1620">
          <p15:clr>
            <a:srgbClr val="FBAE40"/>
          </p15:clr>
        </p15:guide>
        <p15:guide id="4" pos="5602">
          <p15:clr>
            <a:srgbClr val="FBAE40"/>
          </p15:clr>
        </p15:guide>
        <p15:guide id="5" pos="539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Graph and Key Poi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4C7B6C7-20A7-0644-AFFD-0DC74CEEAA6B}"/>
              </a:ext>
            </a:extLst>
          </p:cNvPr>
          <p:cNvSpPr>
            <a:spLocks noGrp="1"/>
          </p:cNvSpPr>
          <p:nvPr>
            <p:ph type="body" sz="quarter" idx="12" hasCustomPrompt="1"/>
          </p:nvPr>
        </p:nvSpPr>
        <p:spPr>
          <a:xfrm>
            <a:off x="250825" y="163489"/>
            <a:ext cx="7993289" cy="392239"/>
          </a:xfrm>
          <a:prstGeom prst="rect">
            <a:avLst/>
          </a:prstGeom>
        </p:spPr>
        <p:txBody>
          <a:bodyPr lIns="0" tIns="0" rIns="0" bIns="0">
            <a:noAutofit/>
          </a:bodyPr>
          <a:lstStyle>
            <a:lvl1pPr marL="0" indent="0">
              <a:spcBef>
                <a:spcPts val="0"/>
              </a:spcBef>
              <a:buNone/>
              <a:defRPr lang="en-US" sz="1900" b="1" kern="1200" baseline="0" dirty="0">
                <a:solidFill>
                  <a:schemeClr val="tx1"/>
                </a:solidFill>
                <a:uFill>
                  <a:solidFill>
                    <a:schemeClr val="tx2"/>
                  </a:solidFill>
                </a:uFill>
                <a:latin typeface="Arial" panose="020B0604020202020204" pitchFamily="34" charset="0"/>
                <a:ea typeface="+mj-ea"/>
                <a:cs typeface="Arial" panose="020B0604020202020204" pitchFamily="34" charset="0"/>
              </a:defRPr>
            </a:lvl1pPr>
          </a:lstStyle>
          <a:p>
            <a:pPr lvl="0"/>
            <a:r>
              <a:rPr lang="en-US" dirty="0"/>
              <a:t>Title – one line</a:t>
            </a:r>
          </a:p>
        </p:txBody>
      </p:sp>
      <p:sp>
        <p:nvSpPr>
          <p:cNvPr id="14" name="Text Placeholder 3">
            <a:extLst>
              <a:ext uri="{FF2B5EF4-FFF2-40B4-BE49-F238E27FC236}">
                <a16:creationId xmlns:a16="http://schemas.microsoft.com/office/drawing/2014/main" id="{83349B83-1EFF-784E-93D0-021CF6186D9A}"/>
              </a:ext>
            </a:extLst>
          </p:cNvPr>
          <p:cNvSpPr>
            <a:spLocks noGrp="1"/>
          </p:cNvSpPr>
          <p:nvPr>
            <p:ph type="body" sz="quarter" idx="13" hasCustomPrompt="1"/>
          </p:nvPr>
        </p:nvSpPr>
        <p:spPr>
          <a:xfrm>
            <a:off x="250825" y="4379883"/>
            <a:ext cx="8642350" cy="434767"/>
          </a:xfrm>
          <a:prstGeom prst="rect">
            <a:avLst/>
          </a:prstGeom>
        </p:spPr>
        <p:txBody>
          <a:bodyPr lIns="0" tIns="0" bIns="72000" anchor="ctr">
            <a:noAutofit/>
          </a:bodyPr>
          <a:lstStyle>
            <a:lvl1pPr marL="0" indent="0" algn="ctr">
              <a:spcBef>
                <a:spcPts val="0"/>
              </a:spcBef>
              <a:buNone/>
              <a:defRPr lang="en-US" sz="1200" b="1" kern="1200" baseline="0" dirty="0">
                <a:solidFill>
                  <a:schemeClr val="tx1"/>
                </a:solidFill>
                <a:uFill>
                  <a:solidFill>
                    <a:schemeClr val="tx2"/>
                  </a:solidFill>
                </a:uFill>
                <a:latin typeface="Arial" panose="020B0604020202020204" pitchFamily="34" charset="0"/>
                <a:ea typeface="+mj-ea"/>
                <a:cs typeface="Arial" panose="020B0604020202020204" pitchFamily="34" charset="0"/>
              </a:defRPr>
            </a:lvl1pPr>
          </a:lstStyle>
          <a:p>
            <a:pPr lvl="0"/>
            <a:r>
              <a:rPr lang="en-US" dirty="0"/>
              <a:t>Key point</a:t>
            </a:r>
          </a:p>
        </p:txBody>
      </p:sp>
      <p:sp>
        <p:nvSpPr>
          <p:cNvPr id="19" name="Text Placeholder 18">
            <a:extLst>
              <a:ext uri="{FF2B5EF4-FFF2-40B4-BE49-F238E27FC236}">
                <a16:creationId xmlns:a16="http://schemas.microsoft.com/office/drawing/2014/main" id="{9246A33C-4CCA-D94F-B63F-FDDF33C59417}"/>
              </a:ext>
            </a:extLst>
          </p:cNvPr>
          <p:cNvSpPr>
            <a:spLocks noGrp="1"/>
          </p:cNvSpPr>
          <p:nvPr>
            <p:ph type="body" sz="quarter" idx="14" hasCustomPrompt="1"/>
          </p:nvPr>
        </p:nvSpPr>
        <p:spPr>
          <a:xfrm>
            <a:off x="250825" y="669475"/>
            <a:ext cx="8642350" cy="284370"/>
          </a:xfrm>
          <a:prstGeom prst="rect">
            <a:avLst/>
          </a:prstGeom>
        </p:spPr>
        <p:txBody>
          <a:bodyPr lIns="0"/>
          <a:lstStyle>
            <a:lvl1pPr marL="0" indent="0" algn="ctr">
              <a:spcBef>
                <a:spcPts val="0"/>
              </a:spcBef>
              <a:buNone/>
              <a:defRPr lang="en-US" sz="1200" b="0" kern="1200" dirty="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Graph title, centered</a:t>
            </a:r>
          </a:p>
        </p:txBody>
      </p:sp>
      <p:sp>
        <p:nvSpPr>
          <p:cNvPr id="6" name="Rectangle 5">
            <a:extLst>
              <a:ext uri="{FF2B5EF4-FFF2-40B4-BE49-F238E27FC236}">
                <a16:creationId xmlns:a16="http://schemas.microsoft.com/office/drawing/2014/main" id="{F40A98B3-082B-774A-9572-CF25819A0B82}"/>
              </a:ext>
            </a:extLst>
          </p:cNvPr>
          <p:cNvSpPr/>
          <p:nvPr userDrawn="1"/>
        </p:nvSpPr>
        <p:spPr>
          <a:xfrm>
            <a:off x="250825" y="576000"/>
            <a:ext cx="8642350" cy="4277552"/>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Segoe UI" panose="020B0502040204020203" pitchFamily="34" charset="0"/>
              <a:cs typeface="Segoe UI" panose="020B0502040204020203" pitchFamily="34" charset="0"/>
            </a:endParaRPr>
          </a:p>
        </p:txBody>
      </p:sp>
      <p:pic>
        <p:nvPicPr>
          <p:cNvPr id="11" name="Graphic 10">
            <a:extLst>
              <a:ext uri="{FF2B5EF4-FFF2-40B4-BE49-F238E27FC236}">
                <a16:creationId xmlns:a16="http://schemas.microsoft.com/office/drawing/2014/main" id="{5BC6A219-A130-4648-B363-F5ABAB9D859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371367" y="231150"/>
            <a:ext cx="521808" cy="217149"/>
          </a:xfrm>
          <a:prstGeom prst="rect">
            <a:avLst/>
          </a:prstGeom>
        </p:spPr>
      </p:pic>
      <p:sp>
        <p:nvSpPr>
          <p:cNvPr id="7" name="Rectangle 6">
            <a:extLst>
              <a:ext uri="{FF2B5EF4-FFF2-40B4-BE49-F238E27FC236}">
                <a16:creationId xmlns:a16="http://schemas.microsoft.com/office/drawing/2014/main" id="{185E2FE6-DF00-CF4E-9C6E-0A053A04CB2A}"/>
              </a:ext>
            </a:extLst>
          </p:cNvPr>
          <p:cNvSpPr/>
          <p:nvPr userDrawn="1"/>
        </p:nvSpPr>
        <p:spPr>
          <a:xfrm>
            <a:off x="3362917" y="4840464"/>
            <a:ext cx="2418166" cy="25200"/>
          </a:xfrm>
          <a:prstGeom prst="rect">
            <a:avLst/>
          </a:prstGeom>
          <a:solidFill>
            <a:srgbClr val="0044FF"/>
          </a:solidFill>
          <a:ln w="6350">
            <a:solidFill>
              <a:srgbClr val="004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7405737"/>
      </p:ext>
    </p:extLst>
  </p:cSld>
  <p:clrMapOvr>
    <a:masterClrMapping/>
  </p:clrMapOvr>
  <p:extLst>
    <p:ext uri="{DCECCB84-F9BA-43D5-87BE-67443E8EF086}">
      <p15:sldGuideLst xmlns:p15="http://schemas.microsoft.com/office/powerpoint/2012/main">
        <p15:guide id="1" pos="158" userDrawn="1">
          <p15:clr>
            <a:srgbClr val="FBAE40"/>
          </p15:clr>
        </p15:guide>
        <p15:guide id="2" pos="5602" userDrawn="1">
          <p15:clr>
            <a:srgbClr val="FBAE40"/>
          </p15:clr>
        </p15:guide>
        <p15:guide id="3" orient="horz" pos="100" userDrawn="1">
          <p15:clr>
            <a:srgbClr val="FBAE40"/>
          </p15:clr>
        </p15:guide>
        <p15:guide id="4" pos="539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Graph and No Key Poi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4C7B6C7-20A7-0644-AFFD-0DC74CEEAA6B}"/>
              </a:ext>
            </a:extLst>
          </p:cNvPr>
          <p:cNvSpPr>
            <a:spLocks noGrp="1"/>
          </p:cNvSpPr>
          <p:nvPr>
            <p:ph type="body" sz="quarter" idx="12" hasCustomPrompt="1"/>
          </p:nvPr>
        </p:nvSpPr>
        <p:spPr>
          <a:xfrm>
            <a:off x="250825" y="163489"/>
            <a:ext cx="7993289" cy="392239"/>
          </a:xfrm>
          <a:prstGeom prst="rect">
            <a:avLst/>
          </a:prstGeom>
        </p:spPr>
        <p:txBody>
          <a:bodyPr lIns="0" tIns="0" rIns="0" bIns="0">
            <a:noAutofit/>
          </a:bodyPr>
          <a:lstStyle>
            <a:lvl1pPr marL="0" indent="0">
              <a:spcBef>
                <a:spcPts val="0"/>
              </a:spcBef>
              <a:buNone/>
              <a:defRPr lang="en-US" sz="1900" b="1" kern="1200" baseline="0" dirty="0">
                <a:solidFill>
                  <a:schemeClr val="tx1"/>
                </a:solidFill>
                <a:uFill>
                  <a:solidFill>
                    <a:schemeClr val="tx2"/>
                  </a:solidFill>
                </a:uFill>
                <a:latin typeface="Arial" panose="020B0604020202020204" pitchFamily="34" charset="0"/>
                <a:ea typeface="+mj-ea"/>
                <a:cs typeface="Arial" panose="020B0604020202020204" pitchFamily="34" charset="0"/>
              </a:defRPr>
            </a:lvl1pPr>
          </a:lstStyle>
          <a:p>
            <a:pPr lvl="0"/>
            <a:r>
              <a:rPr lang="en-US" dirty="0"/>
              <a:t>Title – one line</a:t>
            </a:r>
          </a:p>
        </p:txBody>
      </p:sp>
      <p:sp>
        <p:nvSpPr>
          <p:cNvPr id="19" name="Text Placeholder 18">
            <a:extLst>
              <a:ext uri="{FF2B5EF4-FFF2-40B4-BE49-F238E27FC236}">
                <a16:creationId xmlns:a16="http://schemas.microsoft.com/office/drawing/2014/main" id="{9246A33C-4CCA-D94F-B63F-FDDF33C59417}"/>
              </a:ext>
            </a:extLst>
          </p:cNvPr>
          <p:cNvSpPr>
            <a:spLocks noGrp="1"/>
          </p:cNvSpPr>
          <p:nvPr>
            <p:ph type="body" sz="quarter" idx="14" hasCustomPrompt="1"/>
          </p:nvPr>
        </p:nvSpPr>
        <p:spPr>
          <a:xfrm>
            <a:off x="250825" y="669475"/>
            <a:ext cx="8642350" cy="284370"/>
          </a:xfrm>
          <a:prstGeom prst="rect">
            <a:avLst/>
          </a:prstGeom>
        </p:spPr>
        <p:txBody>
          <a:bodyPr lIns="0"/>
          <a:lstStyle>
            <a:lvl1pPr marL="0" indent="0" algn="ctr">
              <a:spcBef>
                <a:spcPts val="0"/>
              </a:spcBef>
              <a:buNone/>
              <a:defRPr lang="en-US" sz="1200" b="0" kern="1200" dirty="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Graph title, centered</a:t>
            </a:r>
          </a:p>
        </p:txBody>
      </p:sp>
      <p:sp>
        <p:nvSpPr>
          <p:cNvPr id="6" name="Rectangle 5">
            <a:extLst>
              <a:ext uri="{FF2B5EF4-FFF2-40B4-BE49-F238E27FC236}">
                <a16:creationId xmlns:a16="http://schemas.microsoft.com/office/drawing/2014/main" id="{F40A98B3-082B-774A-9572-CF25819A0B82}"/>
              </a:ext>
            </a:extLst>
          </p:cNvPr>
          <p:cNvSpPr/>
          <p:nvPr userDrawn="1"/>
        </p:nvSpPr>
        <p:spPr>
          <a:xfrm>
            <a:off x="250825" y="576000"/>
            <a:ext cx="8642350" cy="4262236"/>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Segoe UI" panose="020B0502040204020203" pitchFamily="34" charset="0"/>
              <a:cs typeface="Segoe UI" panose="020B0502040204020203" pitchFamily="34" charset="0"/>
            </a:endParaRPr>
          </a:p>
        </p:txBody>
      </p:sp>
      <p:pic>
        <p:nvPicPr>
          <p:cNvPr id="7" name="Graphic 6">
            <a:extLst>
              <a:ext uri="{FF2B5EF4-FFF2-40B4-BE49-F238E27FC236}">
                <a16:creationId xmlns:a16="http://schemas.microsoft.com/office/drawing/2014/main" id="{DB09F562-73F0-B74E-9D0B-A9A3CB8E23E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371367" y="231150"/>
            <a:ext cx="521808" cy="217149"/>
          </a:xfrm>
          <a:prstGeom prst="rect">
            <a:avLst/>
          </a:prstGeom>
        </p:spPr>
      </p:pic>
    </p:spTree>
    <p:extLst>
      <p:ext uri="{BB962C8B-B14F-4D97-AF65-F5344CB8AC3E}">
        <p14:creationId xmlns:p14="http://schemas.microsoft.com/office/powerpoint/2010/main" val="3120141975"/>
      </p:ext>
    </p:extLst>
  </p:cSld>
  <p:clrMapOvr>
    <a:masterClrMapping/>
  </p:clrMapOvr>
  <p:extLst>
    <p:ext uri="{DCECCB84-F9BA-43D5-87BE-67443E8EF086}">
      <p15:sldGuideLst xmlns:p15="http://schemas.microsoft.com/office/powerpoint/2012/main">
        <p15:guide id="1" pos="158">
          <p15:clr>
            <a:srgbClr val="FBAE40"/>
          </p15:clr>
        </p15:guide>
        <p15:guide id="2" pos="5602">
          <p15:clr>
            <a:srgbClr val="FBAE40"/>
          </p15:clr>
        </p15:guide>
        <p15:guide id="3" orient="horz" pos="100">
          <p15:clr>
            <a:srgbClr val="FBAE40"/>
          </p15:clr>
        </p15:guide>
        <p15:guide id="4" pos="539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1 column)">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8441CA57-6943-9F41-9E1E-50E2F585B99E}"/>
              </a:ext>
            </a:extLst>
          </p:cNvPr>
          <p:cNvSpPr>
            <a:spLocks noGrp="1"/>
          </p:cNvSpPr>
          <p:nvPr>
            <p:ph type="body" sz="quarter" idx="12" hasCustomPrompt="1"/>
          </p:nvPr>
        </p:nvSpPr>
        <p:spPr>
          <a:xfrm>
            <a:off x="250825" y="164878"/>
            <a:ext cx="7993290" cy="434767"/>
          </a:xfrm>
          <a:prstGeom prst="rect">
            <a:avLst/>
          </a:prstGeom>
        </p:spPr>
        <p:txBody>
          <a:bodyPr lIns="0" tIns="0" rIns="0" bIns="0">
            <a:noAutofit/>
          </a:bodyPr>
          <a:lstStyle>
            <a:lvl1pPr marL="0" indent="0">
              <a:buNone/>
              <a:defRPr lang="en-US" sz="1900" b="1" kern="1200" baseline="0" dirty="0">
                <a:solidFill>
                  <a:schemeClr val="tx1"/>
                </a:solidFill>
                <a:uFill>
                  <a:solidFill>
                    <a:schemeClr val="tx2"/>
                  </a:solidFill>
                </a:uFill>
                <a:latin typeface="Arial" panose="020B0604020202020204" pitchFamily="34" charset="0"/>
                <a:ea typeface="+mj-ea"/>
                <a:cs typeface="Arial" panose="020B0604020202020204" pitchFamily="34" charset="0"/>
              </a:defRPr>
            </a:lvl1pPr>
          </a:lstStyle>
          <a:p>
            <a:pPr lvl="0"/>
            <a:r>
              <a:rPr lang="en-US" dirty="0"/>
              <a:t>Title – body text in one column</a:t>
            </a:r>
          </a:p>
        </p:txBody>
      </p:sp>
      <p:sp>
        <p:nvSpPr>
          <p:cNvPr id="5" name="Text Placeholder 4">
            <a:extLst>
              <a:ext uri="{FF2B5EF4-FFF2-40B4-BE49-F238E27FC236}">
                <a16:creationId xmlns:a16="http://schemas.microsoft.com/office/drawing/2014/main" id="{A26A7C0A-1BA5-C74C-BEC1-1A990858C7D9}"/>
              </a:ext>
            </a:extLst>
          </p:cNvPr>
          <p:cNvSpPr>
            <a:spLocks noGrp="1"/>
          </p:cNvSpPr>
          <p:nvPr>
            <p:ph type="body" sz="quarter" idx="13"/>
          </p:nvPr>
        </p:nvSpPr>
        <p:spPr>
          <a:xfrm>
            <a:off x="250825" y="787179"/>
            <a:ext cx="7993290" cy="3976207"/>
          </a:xfrm>
          <a:prstGeom prst="rect">
            <a:avLst/>
          </a:prstGeom>
        </p:spPr>
        <p:txBody>
          <a:bodyPr lIns="0"/>
          <a:lstStyle>
            <a:lvl1pPr marL="144000" indent="-144000">
              <a:spcBef>
                <a:spcPts val="1500"/>
              </a:spcBef>
              <a:spcAft>
                <a:spcPts val="0"/>
              </a:spcAft>
              <a:buClr>
                <a:schemeClr val="tx1"/>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a:spcBef>
                <a:spcPts val="500"/>
              </a:spcBef>
              <a:spcAft>
                <a:spcPts val="0"/>
              </a:spcAft>
              <a:buClr>
                <a:schemeClr val="tx1"/>
              </a:buClr>
              <a:defRPr sz="1400">
                <a:solidFill>
                  <a:schemeClr val="tx1"/>
                </a:solidFill>
                <a:latin typeface="Arial" panose="020B0604020202020204" pitchFamily="34" charset="0"/>
                <a:cs typeface="Arial" panose="020B0604020202020204" pitchFamily="34" charset="0"/>
              </a:defRPr>
            </a:lvl2pPr>
            <a:lvl3pPr marL="720000" indent="-144000">
              <a:spcBef>
                <a:spcPts val="500"/>
              </a:spcBef>
              <a:spcAft>
                <a:spcPts val="0"/>
              </a:spcAft>
              <a:buClr>
                <a:schemeClr val="tx1"/>
              </a:buClr>
              <a:defRPr>
                <a:solidFill>
                  <a:schemeClr val="tx1"/>
                </a:solidFill>
                <a:latin typeface="Arial" panose="020B0604020202020204" pitchFamily="34" charset="0"/>
                <a:cs typeface="Arial" panose="020B0604020202020204" pitchFamily="34" charset="0"/>
              </a:defRPr>
            </a:lvl3pPr>
            <a:lvl4pPr marL="900000" indent="-144000">
              <a:spcBef>
                <a:spcPts val="500"/>
              </a:spcBef>
              <a:spcAft>
                <a:spcPts val="0"/>
              </a:spcAft>
              <a:buClr>
                <a:schemeClr val="tx1"/>
              </a:buClr>
              <a:defRPr>
                <a:solidFill>
                  <a:schemeClr val="tx1"/>
                </a:solidFill>
                <a:latin typeface="Arial" panose="020B0604020202020204" pitchFamily="34" charset="0"/>
                <a:cs typeface="Arial" panose="020B0604020202020204" pitchFamily="34" charset="0"/>
              </a:defRPr>
            </a:lvl4pPr>
            <a:lvl5pPr marL="1080000" indent="-144000">
              <a:spcBef>
                <a:spcPts val="500"/>
              </a:spcBef>
              <a:spcAft>
                <a:spcPts val="0"/>
              </a:spcAft>
              <a:buClr>
                <a:schemeClr val="tx1"/>
              </a:buClr>
              <a:defRPr>
                <a:solidFill>
                  <a:schemeClr val="tx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F8450BA2-3CA5-A947-8BB1-EEE167E99331}"/>
              </a:ext>
            </a:extLst>
          </p:cNvPr>
          <p:cNvCxnSpPr>
            <a:cxnSpLocks/>
          </p:cNvCxnSpPr>
          <p:nvPr userDrawn="1"/>
        </p:nvCxnSpPr>
        <p:spPr>
          <a:xfrm flipV="1">
            <a:off x="250825" y="576000"/>
            <a:ext cx="8642350" cy="902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1060A425-25A1-3443-A9BE-3F4ABC15874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371367" y="231150"/>
            <a:ext cx="521808" cy="217149"/>
          </a:xfrm>
          <a:prstGeom prst="rect">
            <a:avLst/>
          </a:prstGeom>
        </p:spPr>
      </p:pic>
    </p:spTree>
    <p:extLst>
      <p:ext uri="{BB962C8B-B14F-4D97-AF65-F5344CB8AC3E}">
        <p14:creationId xmlns:p14="http://schemas.microsoft.com/office/powerpoint/2010/main" val="4213663072"/>
      </p:ext>
    </p:extLst>
  </p:cSld>
  <p:clrMapOvr>
    <a:masterClrMapping/>
  </p:clrMapOvr>
  <p:extLst>
    <p:ext uri="{DCECCB84-F9BA-43D5-87BE-67443E8EF086}">
      <p15:sldGuideLst xmlns:p15="http://schemas.microsoft.com/office/powerpoint/2012/main">
        <p15:guide id="1" orient="horz" pos="100" userDrawn="1">
          <p15:clr>
            <a:srgbClr val="FBAE40"/>
          </p15:clr>
        </p15:guide>
        <p15:guide id="2" pos="158" userDrawn="1">
          <p15:clr>
            <a:srgbClr val="FBAE40"/>
          </p15:clr>
        </p15:guide>
        <p15:guide id="3" orient="horz" pos="214" userDrawn="1">
          <p15:clr>
            <a:srgbClr val="FBAE40"/>
          </p15:clr>
        </p15:guide>
        <p15:guide id="4" pos="5602" userDrawn="1">
          <p15:clr>
            <a:srgbClr val="FBAE40"/>
          </p15:clr>
        </p15:guide>
        <p15:guide id="5" pos="539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ext (two columns)">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8441CA57-6943-9F41-9E1E-50E2F585B99E}"/>
              </a:ext>
            </a:extLst>
          </p:cNvPr>
          <p:cNvSpPr>
            <a:spLocks noGrp="1"/>
          </p:cNvSpPr>
          <p:nvPr>
            <p:ph type="body" sz="quarter" idx="12" hasCustomPrompt="1"/>
          </p:nvPr>
        </p:nvSpPr>
        <p:spPr>
          <a:xfrm>
            <a:off x="250825" y="164878"/>
            <a:ext cx="7993289" cy="434767"/>
          </a:xfrm>
          <a:prstGeom prst="rect">
            <a:avLst/>
          </a:prstGeom>
        </p:spPr>
        <p:txBody>
          <a:bodyPr lIns="0" tIns="0" rIns="0" bIns="0">
            <a:noAutofit/>
          </a:bodyPr>
          <a:lstStyle>
            <a:lvl1pPr marL="0" indent="0">
              <a:buNone/>
              <a:defRPr lang="en-US" sz="1900" b="1" kern="1200" baseline="0" dirty="0">
                <a:solidFill>
                  <a:schemeClr val="tx1"/>
                </a:solidFill>
                <a:uFill>
                  <a:solidFill>
                    <a:schemeClr val="tx2"/>
                  </a:solidFill>
                </a:uFill>
                <a:latin typeface="Arial" panose="020B0604020202020204" pitchFamily="34" charset="0"/>
                <a:ea typeface="+mj-ea"/>
                <a:cs typeface="Arial" panose="020B0604020202020204" pitchFamily="34" charset="0"/>
              </a:defRPr>
            </a:lvl1pPr>
          </a:lstStyle>
          <a:p>
            <a:pPr lvl="0"/>
            <a:r>
              <a:rPr lang="en-US" dirty="0"/>
              <a:t>Title – body text in two columns</a:t>
            </a:r>
          </a:p>
        </p:txBody>
      </p:sp>
      <p:cxnSp>
        <p:nvCxnSpPr>
          <p:cNvPr id="10" name="Straight Connector 9">
            <a:extLst>
              <a:ext uri="{FF2B5EF4-FFF2-40B4-BE49-F238E27FC236}">
                <a16:creationId xmlns:a16="http://schemas.microsoft.com/office/drawing/2014/main" id="{F8450BA2-3CA5-A947-8BB1-EEE167E99331}"/>
              </a:ext>
            </a:extLst>
          </p:cNvPr>
          <p:cNvCxnSpPr>
            <a:cxnSpLocks/>
          </p:cNvCxnSpPr>
          <p:nvPr userDrawn="1"/>
        </p:nvCxnSpPr>
        <p:spPr>
          <a:xfrm flipV="1">
            <a:off x="250825" y="576000"/>
            <a:ext cx="8642350" cy="902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1060A425-25A1-3443-A9BE-3F4ABC15874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371367" y="231150"/>
            <a:ext cx="521808" cy="217149"/>
          </a:xfrm>
          <a:prstGeom prst="rect">
            <a:avLst/>
          </a:prstGeom>
        </p:spPr>
      </p:pic>
      <p:sp>
        <p:nvSpPr>
          <p:cNvPr id="6" name="Text Placeholder 4">
            <a:extLst>
              <a:ext uri="{FF2B5EF4-FFF2-40B4-BE49-F238E27FC236}">
                <a16:creationId xmlns:a16="http://schemas.microsoft.com/office/drawing/2014/main" id="{BEF7B2F5-10F5-C24F-BEBF-8DC8B3E59801}"/>
              </a:ext>
            </a:extLst>
          </p:cNvPr>
          <p:cNvSpPr>
            <a:spLocks noGrp="1"/>
          </p:cNvSpPr>
          <p:nvPr>
            <p:ph type="body" sz="quarter" idx="13"/>
          </p:nvPr>
        </p:nvSpPr>
        <p:spPr>
          <a:xfrm>
            <a:off x="250825" y="787179"/>
            <a:ext cx="8642350" cy="3976207"/>
          </a:xfrm>
          <a:prstGeom prst="rect">
            <a:avLst/>
          </a:prstGeom>
        </p:spPr>
        <p:txBody>
          <a:bodyPr lIns="0" numCol="2" spcCol="180000"/>
          <a:lstStyle>
            <a:lvl1pPr marL="144000" indent="-144000">
              <a:spcBef>
                <a:spcPts val="1500"/>
              </a:spcBef>
              <a:spcAft>
                <a:spcPts val="0"/>
              </a:spcAft>
              <a:buClr>
                <a:schemeClr val="tx1"/>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a:spcBef>
                <a:spcPts val="500"/>
              </a:spcBef>
              <a:spcAft>
                <a:spcPts val="0"/>
              </a:spcAft>
              <a:buClr>
                <a:schemeClr val="tx1"/>
              </a:buClr>
              <a:defRPr sz="1400">
                <a:solidFill>
                  <a:schemeClr val="tx1"/>
                </a:solidFill>
                <a:latin typeface="Arial" panose="020B0604020202020204" pitchFamily="34" charset="0"/>
                <a:cs typeface="Arial" panose="020B0604020202020204" pitchFamily="34" charset="0"/>
              </a:defRPr>
            </a:lvl2pPr>
            <a:lvl3pPr marL="720000" indent="-144000">
              <a:spcBef>
                <a:spcPts val="500"/>
              </a:spcBef>
              <a:spcAft>
                <a:spcPts val="0"/>
              </a:spcAft>
              <a:buClr>
                <a:schemeClr val="tx1"/>
              </a:buClr>
              <a:defRPr>
                <a:solidFill>
                  <a:schemeClr val="tx1"/>
                </a:solidFill>
                <a:latin typeface="Arial" panose="020B0604020202020204" pitchFamily="34" charset="0"/>
                <a:cs typeface="Arial" panose="020B0604020202020204" pitchFamily="34" charset="0"/>
              </a:defRPr>
            </a:lvl3pPr>
            <a:lvl4pPr marL="900000" indent="-144000">
              <a:spcBef>
                <a:spcPts val="500"/>
              </a:spcBef>
              <a:spcAft>
                <a:spcPts val="0"/>
              </a:spcAft>
              <a:buClr>
                <a:schemeClr val="tx1"/>
              </a:buClr>
              <a:defRPr>
                <a:solidFill>
                  <a:schemeClr val="tx1"/>
                </a:solidFill>
                <a:latin typeface="Arial" panose="020B0604020202020204" pitchFamily="34" charset="0"/>
                <a:cs typeface="Arial" panose="020B0604020202020204" pitchFamily="34" charset="0"/>
              </a:defRPr>
            </a:lvl4pPr>
            <a:lvl5pPr marL="1080000" indent="-144000">
              <a:spcBef>
                <a:spcPts val="500"/>
              </a:spcBef>
              <a:spcAft>
                <a:spcPts val="0"/>
              </a:spcAft>
              <a:buClr>
                <a:schemeClr val="tx1"/>
              </a:buClr>
              <a:defRPr>
                <a:solidFill>
                  <a:schemeClr val="tx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8411631"/>
      </p:ext>
    </p:extLst>
  </p:cSld>
  <p:clrMapOvr>
    <a:masterClrMapping/>
  </p:clrMapOvr>
  <p:extLst>
    <p:ext uri="{DCECCB84-F9BA-43D5-87BE-67443E8EF086}">
      <p15:sldGuideLst xmlns:p15="http://schemas.microsoft.com/office/powerpoint/2012/main">
        <p15:guide id="1" orient="horz" pos="100">
          <p15:clr>
            <a:srgbClr val="FBAE40"/>
          </p15:clr>
        </p15:guide>
        <p15:guide id="2" pos="158">
          <p15:clr>
            <a:srgbClr val="FBAE40"/>
          </p15:clr>
        </p15:guide>
        <p15:guide id="3" orient="horz" pos="214">
          <p15:clr>
            <a:srgbClr val="FBAE40"/>
          </p15:clr>
        </p15:guide>
        <p15:guide id="4" pos="5602">
          <p15:clr>
            <a:srgbClr val="FBAE40"/>
          </p15:clr>
        </p15:guide>
        <p15:guide id="5" pos="539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Point, no graph">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8388F3BA-6D4F-AD4D-BC19-B728482D6CCD}"/>
              </a:ext>
            </a:extLst>
          </p:cNvPr>
          <p:cNvSpPr>
            <a:spLocks noGrp="1"/>
          </p:cNvSpPr>
          <p:nvPr>
            <p:ph type="body" sz="quarter" idx="13" hasCustomPrompt="1"/>
          </p:nvPr>
        </p:nvSpPr>
        <p:spPr>
          <a:xfrm>
            <a:off x="250825" y="490837"/>
            <a:ext cx="8642350" cy="4272549"/>
          </a:xfrm>
          <a:prstGeom prst="rect">
            <a:avLst/>
          </a:prstGeom>
        </p:spPr>
        <p:txBody>
          <a:bodyPr lIns="360000" rIns="360000" anchor="ctr" anchorCtr="0"/>
          <a:lstStyle>
            <a:lvl1pPr marL="0" indent="0" algn="ctr">
              <a:spcBef>
                <a:spcPts val="0"/>
              </a:spcBef>
              <a:spcAft>
                <a:spcPts val="400"/>
              </a:spcAft>
              <a:buClr>
                <a:schemeClr val="tx1"/>
              </a:buClr>
              <a:buFont typeface="Arial" panose="020B0604020202020204" pitchFamily="34" charset="0"/>
              <a:buNone/>
              <a:defRPr sz="2800">
                <a:solidFill>
                  <a:schemeClr val="tx1"/>
                </a:solidFill>
                <a:latin typeface="Arial" panose="020B0604020202020204" pitchFamily="34" charset="0"/>
                <a:cs typeface="Arial" panose="020B0604020202020204" pitchFamily="34" charset="0"/>
              </a:defRPr>
            </a:lvl1pPr>
            <a:lvl2pPr algn="ctr">
              <a:spcBef>
                <a:spcPts val="0"/>
              </a:spcBef>
              <a:spcAft>
                <a:spcPts val="400"/>
              </a:spcAft>
              <a:buClr>
                <a:schemeClr val="tx1"/>
              </a:buClr>
              <a:defRPr sz="1400">
                <a:solidFill>
                  <a:schemeClr val="tx1"/>
                </a:solidFill>
                <a:latin typeface="Arial" panose="020B0604020202020204" pitchFamily="34" charset="0"/>
                <a:cs typeface="Arial" panose="020B0604020202020204" pitchFamily="34" charset="0"/>
              </a:defRPr>
            </a:lvl2pPr>
            <a:lvl3pPr marL="720000" indent="-144000" algn="ctr">
              <a:spcBef>
                <a:spcPts val="0"/>
              </a:spcBef>
              <a:spcAft>
                <a:spcPts val="400"/>
              </a:spcAft>
              <a:buClr>
                <a:schemeClr val="tx1"/>
              </a:buClr>
              <a:defRPr>
                <a:solidFill>
                  <a:schemeClr val="tx1"/>
                </a:solidFill>
                <a:latin typeface="Arial" panose="020B0604020202020204" pitchFamily="34" charset="0"/>
                <a:cs typeface="Arial" panose="020B0604020202020204" pitchFamily="34" charset="0"/>
              </a:defRPr>
            </a:lvl3pPr>
            <a:lvl4pPr marL="900000" indent="-144000" algn="ctr">
              <a:spcBef>
                <a:spcPts val="0"/>
              </a:spcBef>
              <a:spcAft>
                <a:spcPts val="400"/>
              </a:spcAft>
              <a:buClr>
                <a:schemeClr val="tx1"/>
              </a:buClr>
              <a:defRPr>
                <a:solidFill>
                  <a:schemeClr val="tx1"/>
                </a:solidFill>
                <a:latin typeface="Arial" panose="020B0604020202020204" pitchFamily="34" charset="0"/>
                <a:cs typeface="Arial" panose="020B0604020202020204" pitchFamily="34" charset="0"/>
              </a:defRPr>
            </a:lvl4pPr>
            <a:lvl5pPr marL="1080000" indent="-144000" algn="ctr">
              <a:spcBef>
                <a:spcPts val="0"/>
              </a:spcBef>
              <a:spcAft>
                <a:spcPts val="400"/>
              </a:spcAft>
              <a:buClr>
                <a:schemeClr val="tx1"/>
              </a:buClr>
              <a:defRPr>
                <a:solidFill>
                  <a:schemeClr val="tx1"/>
                </a:solidFill>
                <a:latin typeface="Arial" panose="020B0604020202020204" pitchFamily="34" charset="0"/>
                <a:cs typeface="Arial" panose="020B0604020202020204" pitchFamily="34" charset="0"/>
              </a:defRPr>
            </a:lvl5pPr>
          </a:lstStyle>
          <a:p>
            <a:pPr lvl="0"/>
            <a:r>
              <a:rPr lang="en-US" dirty="0"/>
              <a:t>This slide can be used to highlight a standout quote or key finding.</a:t>
            </a:r>
          </a:p>
        </p:txBody>
      </p:sp>
      <p:pic>
        <p:nvPicPr>
          <p:cNvPr id="7" name="Graphic 6">
            <a:extLst>
              <a:ext uri="{FF2B5EF4-FFF2-40B4-BE49-F238E27FC236}">
                <a16:creationId xmlns:a16="http://schemas.microsoft.com/office/drawing/2014/main" id="{C716B70B-E096-584E-8446-CBF857AB2CB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371367" y="231150"/>
            <a:ext cx="521808" cy="217149"/>
          </a:xfrm>
          <a:prstGeom prst="rect">
            <a:avLst/>
          </a:prstGeom>
        </p:spPr>
      </p:pic>
    </p:spTree>
    <p:extLst>
      <p:ext uri="{BB962C8B-B14F-4D97-AF65-F5344CB8AC3E}">
        <p14:creationId xmlns:p14="http://schemas.microsoft.com/office/powerpoint/2010/main" val="2260326239"/>
      </p:ext>
    </p:extLst>
  </p:cSld>
  <p:clrMapOvr>
    <a:masterClrMapping/>
  </p:clrMapOvr>
  <p:extLst>
    <p:ext uri="{DCECCB84-F9BA-43D5-87BE-67443E8EF086}">
      <p15:sldGuideLst xmlns:p15="http://schemas.microsoft.com/office/powerpoint/2012/main">
        <p15:guide id="1" orient="horz" pos="100">
          <p15:clr>
            <a:srgbClr val="FBAE40"/>
          </p15:clr>
        </p15:guide>
        <p15:guide id="2" pos="158">
          <p15:clr>
            <a:srgbClr val="FBAE40"/>
          </p15:clr>
        </p15:guide>
        <p15:guide id="3" orient="horz" pos="1620">
          <p15:clr>
            <a:srgbClr val="FBAE40"/>
          </p15:clr>
        </p15:guide>
        <p15:guide id="4" pos="5602">
          <p15:clr>
            <a:srgbClr val="FBAE40"/>
          </p15:clr>
        </p15:guide>
        <p15:guide id="5" pos="539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ransition slide">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D95F3DF4-8EA0-6440-9F6C-69B61C554843}"/>
              </a:ext>
            </a:extLst>
          </p:cNvPr>
          <p:cNvSpPr>
            <a:spLocks noGrp="1"/>
          </p:cNvSpPr>
          <p:nvPr>
            <p:ph type="body" sz="quarter" idx="12" hasCustomPrompt="1"/>
          </p:nvPr>
        </p:nvSpPr>
        <p:spPr>
          <a:xfrm>
            <a:off x="250825" y="1804726"/>
            <a:ext cx="8316913" cy="519694"/>
          </a:xfrm>
          <a:prstGeom prst="rect">
            <a:avLst/>
          </a:prstGeom>
        </p:spPr>
        <p:txBody>
          <a:bodyPr lIns="0" anchor="b" anchorCtr="0">
            <a:noAutofit/>
          </a:bodyPr>
          <a:lstStyle>
            <a:lvl1pPr marL="0" marR="0" indent="0" algn="l" defTabSz="914400" rtl="0" eaLnBrk="1" fontAlgn="auto" latinLnBrk="0" hangingPunct="1">
              <a:lnSpc>
                <a:spcPct val="100000"/>
              </a:lnSpc>
              <a:spcBef>
                <a:spcPct val="0"/>
              </a:spcBef>
              <a:spcAft>
                <a:spcPts val="0"/>
              </a:spcAft>
              <a:buClr>
                <a:schemeClr val="bg1">
                  <a:lumMod val="65000"/>
                </a:schemeClr>
              </a:buClr>
              <a:buSzPct val="100000"/>
              <a:buFont typeface="Calibri" panose="020F0502020204030204" pitchFamily="34" charset="0"/>
              <a:buNone/>
              <a:tabLst/>
              <a:defRPr lang="en-US" sz="2800" b="1" kern="1200" dirty="0">
                <a:solidFill>
                  <a:schemeClr val="tx1"/>
                </a:solidFill>
                <a:latin typeface="Arial" panose="020B0604020202020204" pitchFamily="34" charset="0"/>
                <a:ea typeface="+mj-ea"/>
                <a:cs typeface="Arial" panose="020B0604020202020204" pitchFamily="34" charset="0"/>
              </a:defRPr>
            </a:lvl1pPr>
          </a:lstStyle>
          <a:p>
            <a:pPr marL="216000" marR="0" lvl="0" indent="-216000" algn="l" defTabSz="914400" rtl="0" eaLnBrk="1" fontAlgn="auto" latinLnBrk="0" hangingPunct="1">
              <a:lnSpc>
                <a:spcPct val="100000"/>
              </a:lnSpc>
              <a:spcBef>
                <a:spcPts val="2200"/>
              </a:spcBef>
              <a:spcAft>
                <a:spcPts val="0"/>
              </a:spcAft>
              <a:buClr>
                <a:schemeClr val="bg1">
                  <a:lumMod val="65000"/>
                </a:schemeClr>
              </a:buClr>
              <a:buSzPct val="100000"/>
              <a:buFont typeface="Calibri" panose="020F0502020204030204" pitchFamily="34" charset="0"/>
              <a:buNone/>
              <a:tabLst/>
              <a:defRPr/>
            </a:pPr>
            <a:r>
              <a:rPr lang="en-US" dirty="0"/>
              <a:t>Transition slide with extra info</a:t>
            </a:r>
          </a:p>
        </p:txBody>
      </p:sp>
      <p:sp>
        <p:nvSpPr>
          <p:cNvPr id="12" name="Text Placeholder 4">
            <a:extLst>
              <a:ext uri="{FF2B5EF4-FFF2-40B4-BE49-F238E27FC236}">
                <a16:creationId xmlns:a16="http://schemas.microsoft.com/office/drawing/2014/main" id="{835992F8-323D-EF4B-867E-02F746EE31C0}"/>
              </a:ext>
            </a:extLst>
          </p:cNvPr>
          <p:cNvSpPr>
            <a:spLocks noGrp="1"/>
          </p:cNvSpPr>
          <p:nvPr>
            <p:ph type="body" sz="quarter" idx="13" hasCustomPrompt="1"/>
          </p:nvPr>
        </p:nvSpPr>
        <p:spPr>
          <a:xfrm>
            <a:off x="250825" y="2339080"/>
            <a:ext cx="8316913" cy="293284"/>
          </a:xfrm>
          <a:prstGeom prst="rect">
            <a:avLst/>
          </a:prstGeom>
        </p:spPr>
        <p:txBody>
          <a:bodyPr lIns="0">
            <a:noAutofit/>
          </a:bodyPr>
          <a:lstStyle>
            <a:lvl1pPr marL="216000" marR="0" indent="-216000" algn="l" defTabSz="914400" rtl="0" eaLnBrk="1" fontAlgn="auto" latinLnBrk="0" hangingPunct="1">
              <a:lnSpc>
                <a:spcPct val="100000"/>
              </a:lnSpc>
              <a:spcBef>
                <a:spcPts val="1000"/>
              </a:spcBef>
              <a:spcAft>
                <a:spcPts val="0"/>
              </a:spcAft>
              <a:buClr>
                <a:schemeClr val="bg1">
                  <a:lumMod val="65000"/>
                </a:schemeClr>
              </a:buClr>
              <a:buSzPct val="100000"/>
              <a:buFont typeface="Calibri" panose="020F0502020204030204" pitchFamily="34" charset="0"/>
              <a:buNone/>
              <a:tabLst/>
              <a:defRPr lang="en-US" sz="1400" kern="1200" baseline="0" dirty="0" smtClean="0">
                <a:solidFill>
                  <a:schemeClr val="bg1">
                    <a:lumMod val="50000"/>
                  </a:schemeClr>
                </a:solidFill>
                <a:latin typeface="Arial" panose="020B0604020202020204" pitchFamily="34" charset="0"/>
                <a:ea typeface="+mn-ea"/>
                <a:cs typeface="Arial" panose="020B0604020202020204" pitchFamily="34" charset="0"/>
              </a:defRPr>
            </a:lvl1pPr>
          </a:lstStyle>
          <a:p>
            <a:pPr marL="216000" marR="0" lvl="0" indent="-216000" algn="l" defTabSz="914400" rtl="0" eaLnBrk="1" fontAlgn="auto" latinLnBrk="0" hangingPunct="1">
              <a:lnSpc>
                <a:spcPct val="100000"/>
              </a:lnSpc>
              <a:spcBef>
                <a:spcPts val="2200"/>
              </a:spcBef>
              <a:spcAft>
                <a:spcPts val="0"/>
              </a:spcAft>
              <a:buClr>
                <a:schemeClr val="bg1">
                  <a:lumMod val="65000"/>
                </a:schemeClr>
              </a:buClr>
              <a:buSzPct val="100000"/>
              <a:buFont typeface="Calibri" panose="020F0502020204030204" pitchFamily="34" charset="0"/>
              <a:buNone/>
              <a:tabLst/>
              <a:defRPr/>
            </a:pPr>
            <a:r>
              <a:rPr lang="en-US" dirty="0"/>
              <a:t>Line 1</a:t>
            </a:r>
          </a:p>
        </p:txBody>
      </p:sp>
      <p:sp>
        <p:nvSpPr>
          <p:cNvPr id="9" name="Text Placeholder 4">
            <a:extLst>
              <a:ext uri="{FF2B5EF4-FFF2-40B4-BE49-F238E27FC236}">
                <a16:creationId xmlns:a16="http://schemas.microsoft.com/office/drawing/2014/main" id="{856184C6-4F83-044B-B28D-60A04D01A543}"/>
              </a:ext>
            </a:extLst>
          </p:cNvPr>
          <p:cNvSpPr>
            <a:spLocks noGrp="1"/>
          </p:cNvSpPr>
          <p:nvPr>
            <p:ph type="body" sz="quarter" idx="14" hasCustomPrompt="1"/>
          </p:nvPr>
        </p:nvSpPr>
        <p:spPr>
          <a:xfrm>
            <a:off x="253596" y="2646651"/>
            <a:ext cx="8316913" cy="293284"/>
          </a:xfrm>
          <a:prstGeom prst="rect">
            <a:avLst/>
          </a:prstGeom>
        </p:spPr>
        <p:txBody>
          <a:bodyPr lIns="0">
            <a:noAutofit/>
          </a:bodyPr>
          <a:lstStyle>
            <a:lvl1pPr marL="216000" marR="0" indent="-216000" algn="l" defTabSz="914400" rtl="0" eaLnBrk="1" fontAlgn="auto" latinLnBrk="0" hangingPunct="1">
              <a:lnSpc>
                <a:spcPct val="100000"/>
              </a:lnSpc>
              <a:spcBef>
                <a:spcPts val="1000"/>
              </a:spcBef>
              <a:spcAft>
                <a:spcPts val="0"/>
              </a:spcAft>
              <a:buClr>
                <a:schemeClr val="bg1">
                  <a:lumMod val="65000"/>
                </a:schemeClr>
              </a:buClr>
              <a:buSzPct val="100000"/>
              <a:buFont typeface="Calibri" panose="020F0502020204030204" pitchFamily="34" charset="0"/>
              <a:buNone/>
              <a:tabLst/>
              <a:defRPr lang="en-US" sz="1400" kern="1200" baseline="0" dirty="0" smtClean="0">
                <a:solidFill>
                  <a:schemeClr val="bg1">
                    <a:lumMod val="50000"/>
                  </a:schemeClr>
                </a:solidFill>
                <a:latin typeface="Arial" panose="020B0604020202020204" pitchFamily="34" charset="0"/>
                <a:ea typeface="+mn-ea"/>
                <a:cs typeface="Arial" panose="020B0604020202020204" pitchFamily="34" charset="0"/>
              </a:defRPr>
            </a:lvl1pPr>
          </a:lstStyle>
          <a:p>
            <a:pPr marL="216000" marR="0" lvl="0" indent="-216000" algn="l" defTabSz="914400" rtl="0" eaLnBrk="1" fontAlgn="auto" latinLnBrk="0" hangingPunct="1">
              <a:lnSpc>
                <a:spcPct val="100000"/>
              </a:lnSpc>
              <a:spcBef>
                <a:spcPts val="2200"/>
              </a:spcBef>
              <a:spcAft>
                <a:spcPts val="0"/>
              </a:spcAft>
              <a:buClr>
                <a:schemeClr val="bg1">
                  <a:lumMod val="65000"/>
                </a:schemeClr>
              </a:buClr>
              <a:buSzPct val="100000"/>
              <a:buFont typeface="Calibri" panose="020F0502020204030204" pitchFamily="34" charset="0"/>
              <a:buNone/>
              <a:tabLst/>
              <a:defRPr/>
            </a:pPr>
            <a:r>
              <a:rPr lang="en-US" dirty="0"/>
              <a:t>Line 2</a:t>
            </a:r>
          </a:p>
        </p:txBody>
      </p:sp>
      <p:pic>
        <p:nvPicPr>
          <p:cNvPr id="14" name="Graphic 13">
            <a:extLst>
              <a:ext uri="{FF2B5EF4-FFF2-40B4-BE49-F238E27FC236}">
                <a16:creationId xmlns:a16="http://schemas.microsoft.com/office/drawing/2014/main" id="{C3B69BCF-B964-9B47-BB18-D1EDE43D40F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371367" y="231150"/>
            <a:ext cx="521808" cy="217149"/>
          </a:xfrm>
          <a:prstGeom prst="rect">
            <a:avLst/>
          </a:prstGeom>
        </p:spPr>
      </p:pic>
      <p:sp>
        <p:nvSpPr>
          <p:cNvPr id="7" name="Footer Placeholder 11">
            <a:extLst>
              <a:ext uri="{FF2B5EF4-FFF2-40B4-BE49-F238E27FC236}">
                <a16:creationId xmlns:a16="http://schemas.microsoft.com/office/drawing/2014/main" id="{0D8AEEB7-35BB-5D42-8043-80B951527F9C}"/>
              </a:ext>
            </a:extLst>
          </p:cNvPr>
          <p:cNvSpPr txBox="1">
            <a:spLocks/>
          </p:cNvSpPr>
          <p:nvPr userDrawn="1"/>
        </p:nvSpPr>
        <p:spPr>
          <a:xfrm>
            <a:off x="250825" y="4858085"/>
            <a:ext cx="1219200" cy="249492"/>
          </a:xfrm>
          <a:prstGeom prst="rect">
            <a:avLst/>
          </a:prstGeom>
        </p:spPr>
        <p:txBody>
          <a:bodyPr vert="horz" lIns="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b="0" kern="1200" dirty="0">
                <a:solidFill>
                  <a:schemeClr val="tx1">
                    <a:tint val="75000"/>
                  </a:schemeClr>
                </a:solidFill>
                <a:effectLst/>
                <a:latin typeface="+mn-lt"/>
                <a:ea typeface="+mn-ea"/>
                <a:cs typeface="+mn-cs"/>
              </a:rPr>
              <a:t>IEA 2019. All rights reserved. </a:t>
            </a:r>
            <a:endParaRPr lang="en-GB" sz="600" b="0" dirty="0">
              <a:solidFill>
                <a:srgbClr val="000000">
                  <a:tint val="75000"/>
                </a:srgbClr>
              </a:solidFill>
              <a:latin typeface="Segoe UI" panose="020B0502040204020203" pitchFamily="34" charset="0"/>
              <a:cs typeface="Segoe UI" panose="020B0502040204020203" pitchFamily="34" charset="0"/>
            </a:endParaRPr>
          </a:p>
        </p:txBody>
      </p:sp>
      <p:sp>
        <p:nvSpPr>
          <p:cNvPr id="8" name="Footer Placeholder 11">
            <a:extLst>
              <a:ext uri="{FF2B5EF4-FFF2-40B4-BE49-F238E27FC236}">
                <a16:creationId xmlns:a16="http://schemas.microsoft.com/office/drawing/2014/main" id="{B01EC7E4-7767-A640-987A-121CEFB16F01}"/>
              </a:ext>
            </a:extLst>
          </p:cNvPr>
          <p:cNvSpPr txBox="1">
            <a:spLocks/>
          </p:cNvSpPr>
          <p:nvPr userDrawn="1"/>
        </p:nvSpPr>
        <p:spPr>
          <a:xfrm>
            <a:off x="7725513" y="4890053"/>
            <a:ext cx="1219200" cy="185720"/>
          </a:xfrm>
          <a:prstGeom prst="rect">
            <a:avLst/>
          </a:prstGeom>
        </p:spPr>
        <p:txBody>
          <a:bodyPr vert="horz" lIns="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550" b="0" kern="1200" dirty="0">
                <a:solidFill>
                  <a:schemeClr val="tx1">
                    <a:tint val="75000"/>
                  </a:schemeClr>
                </a:solidFill>
                <a:effectLst/>
                <a:latin typeface="Arial" panose="020B0604020202020204" pitchFamily="34" charset="0"/>
                <a:ea typeface="+mn-ea"/>
                <a:cs typeface="Arial" panose="020B0604020202020204" pitchFamily="34" charset="0"/>
              </a:rPr>
              <a:t>Page </a:t>
            </a:r>
            <a:fld id="{DF463BBC-3631-0E47-99CF-9B840D4BCF9B}" type="slidenum">
              <a:rPr lang="en-US" sz="550" b="0" kern="1200" smtClean="0">
                <a:solidFill>
                  <a:schemeClr val="tx1">
                    <a:tint val="75000"/>
                  </a:schemeClr>
                </a:solidFill>
                <a:effectLst/>
                <a:latin typeface="Arial" panose="020B0604020202020204" pitchFamily="34" charset="0"/>
                <a:ea typeface="+mn-ea"/>
                <a:cs typeface="Arial" panose="020B0604020202020204" pitchFamily="34" charset="0"/>
              </a:rPr>
              <a:t>‹#›</a:t>
            </a:fld>
            <a:endParaRPr lang="en-GB" sz="550" b="0" dirty="0">
              <a:solidFill>
                <a:srgbClr val="000000">
                  <a:tint val="75000"/>
                </a:srgbClr>
              </a:solidFill>
              <a:latin typeface="Arial" panose="020B0604020202020204" pitchFamily="34" charset="0"/>
              <a:cs typeface="Arial" panose="020B0604020202020204" pitchFamily="34" charset="0"/>
            </a:endParaRPr>
          </a:p>
        </p:txBody>
      </p:sp>
    </p:spTree>
  </p:cSld>
  <p:clrMapOvr>
    <a:masterClrMapping/>
  </p:clrMapOvr>
  <p:extLst>
    <p:ext uri="{DCECCB84-F9BA-43D5-87BE-67443E8EF086}">
      <p15:sldGuideLst xmlns:p15="http://schemas.microsoft.com/office/powerpoint/2012/main">
        <p15:guide id="1" pos="158" userDrawn="1">
          <p15:clr>
            <a:srgbClr val="FBAE40"/>
          </p15:clr>
        </p15:guide>
        <p15:guide id="2" pos="539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imple transitions slide v1 ">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9F86AF94-3E0F-B442-BFFF-6EE66DBC5A4B}"/>
              </a:ext>
            </a:extLst>
          </p:cNvPr>
          <p:cNvSpPr>
            <a:spLocks noGrp="1"/>
          </p:cNvSpPr>
          <p:nvPr>
            <p:ph type="body" sz="quarter" idx="12" hasCustomPrompt="1"/>
          </p:nvPr>
        </p:nvSpPr>
        <p:spPr>
          <a:xfrm>
            <a:off x="250825" y="448299"/>
            <a:ext cx="8642350" cy="4379969"/>
          </a:xfrm>
          <a:prstGeom prst="rect">
            <a:avLst/>
          </a:prstGeom>
        </p:spPr>
        <p:txBody>
          <a:bodyPr lIns="0" tIns="0" rIns="0" bIns="0" anchor="ctr" anchorCtr="0">
            <a:noAutofit/>
          </a:bodyPr>
          <a:lstStyle>
            <a:lvl1pPr marL="0" indent="0" algn="ctr">
              <a:spcBef>
                <a:spcPts val="0"/>
              </a:spcBef>
              <a:buNone/>
              <a:defRPr lang="en-US" sz="2800" b="1" kern="1200" baseline="0" dirty="0">
                <a:solidFill>
                  <a:srgbClr val="0044FF"/>
                </a:solidFill>
                <a:uFill>
                  <a:solidFill>
                    <a:schemeClr val="tx2"/>
                  </a:solidFill>
                </a:uFill>
                <a:latin typeface="Arial" panose="020B0604020202020204" pitchFamily="34" charset="0"/>
                <a:ea typeface="+mj-ea"/>
                <a:cs typeface="Arial" panose="020B0604020202020204" pitchFamily="34" charset="0"/>
              </a:defRPr>
            </a:lvl1pPr>
          </a:lstStyle>
          <a:p>
            <a:pPr lvl="0"/>
            <a:r>
              <a:rPr lang="en-US" dirty="0"/>
              <a:t>Simple transition slide</a:t>
            </a:r>
          </a:p>
        </p:txBody>
      </p:sp>
      <p:pic>
        <p:nvPicPr>
          <p:cNvPr id="3" name="Graphic 2">
            <a:extLst>
              <a:ext uri="{FF2B5EF4-FFF2-40B4-BE49-F238E27FC236}">
                <a16:creationId xmlns:a16="http://schemas.microsoft.com/office/drawing/2014/main" id="{69619F63-6760-6948-9875-A24ABB38BA6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371367" y="231150"/>
            <a:ext cx="521808" cy="217149"/>
          </a:xfrm>
          <a:prstGeom prst="rect">
            <a:avLst/>
          </a:prstGeom>
        </p:spPr>
      </p:pic>
      <p:sp>
        <p:nvSpPr>
          <p:cNvPr id="4" name="Footer Placeholder 11">
            <a:extLst>
              <a:ext uri="{FF2B5EF4-FFF2-40B4-BE49-F238E27FC236}">
                <a16:creationId xmlns:a16="http://schemas.microsoft.com/office/drawing/2014/main" id="{FF0730F9-6847-7A41-8261-EB3DD35E8188}"/>
              </a:ext>
            </a:extLst>
          </p:cNvPr>
          <p:cNvSpPr txBox="1">
            <a:spLocks/>
          </p:cNvSpPr>
          <p:nvPr userDrawn="1"/>
        </p:nvSpPr>
        <p:spPr>
          <a:xfrm>
            <a:off x="7725513" y="4890053"/>
            <a:ext cx="1219200" cy="185720"/>
          </a:xfrm>
          <a:prstGeom prst="rect">
            <a:avLst/>
          </a:prstGeom>
        </p:spPr>
        <p:txBody>
          <a:bodyPr vert="horz" lIns="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550" b="0" kern="1200" dirty="0">
                <a:solidFill>
                  <a:schemeClr val="tx1">
                    <a:tint val="75000"/>
                  </a:schemeClr>
                </a:solidFill>
                <a:effectLst/>
                <a:latin typeface="Arial" panose="020B0604020202020204" pitchFamily="34" charset="0"/>
                <a:ea typeface="+mn-ea"/>
                <a:cs typeface="Arial" panose="020B0604020202020204" pitchFamily="34" charset="0"/>
              </a:rPr>
              <a:t>Page </a:t>
            </a:r>
            <a:fld id="{DF463BBC-3631-0E47-99CF-9B840D4BCF9B}" type="slidenum">
              <a:rPr lang="en-US" sz="550" b="0" kern="1200" smtClean="0">
                <a:solidFill>
                  <a:schemeClr val="tx1">
                    <a:tint val="75000"/>
                  </a:schemeClr>
                </a:solidFill>
                <a:effectLst/>
                <a:latin typeface="Arial" panose="020B0604020202020204" pitchFamily="34" charset="0"/>
                <a:ea typeface="+mn-ea"/>
                <a:cs typeface="Arial" panose="020B0604020202020204" pitchFamily="34" charset="0"/>
              </a:rPr>
              <a:t>‹#›</a:t>
            </a:fld>
            <a:endParaRPr lang="en-GB" sz="550" b="0" dirty="0">
              <a:solidFill>
                <a:srgbClr val="000000">
                  <a:tint val="75000"/>
                </a:srgbClr>
              </a:solidFill>
              <a:latin typeface="Arial" panose="020B0604020202020204" pitchFamily="34" charset="0"/>
              <a:cs typeface="Arial" panose="020B0604020202020204" pitchFamily="34" charset="0"/>
            </a:endParaRPr>
          </a:p>
        </p:txBody>
      </p:sp>
      <p:sp>
        <p:nvSpPr>
          <p:cNvPr id="5" name="Footer Placeholder 11">
            <a:extLst>
              <a:ext uri="{FF2B5EF4-FFF2-40B4-BE49-F238E27FC236}">
                <a16:creationId xmlns:a16="http://schemas.microsoft.com/office/drawing/2014/main" id="{E6D8BDDE-0812-E34C-8FCE-8A8920AF7D22}"/>
              </a:ext>
            </a:extLst>
          </p:cNvPr>
          <p:cNvSpPr txBox="1">
            <a:spLocks/>
          </p:cNvSpPr>
          <p:nvPr userDrawn="1"/>
        </p:nvSpPr>
        <p:spPr>
          <a:xfrm>
            <a:off x="250825" y="4890053"/>
            <a:ext cx="1219200" cy="185720"/>
          </a:xfrm>
          <a:prstGeom prst="rect">
            <a:avLst/>
          </a:prstGeom>
        </p:spPr>
        <p:txBody>
          <a:bodyPr vert="horz" lIns="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550" b="0" kern="1200" dirty="0">
                <a:solidFill>
                  <a:schemeClr val="tx1">
                    <a:tint val="75000"/>
                  </a:schemeClr>
                </a:solidFill>
                <a:effectLst/>
                <a:latin typeface="Arial" panose="020B0604020202020204" pitchFamily="34" charset="0"/>
                <a:ea typeface="+mn-ea"/>
                <a:cs typeface="Arial" panose="020B0604020202020204" pitchFamily="34" charset="0"/>
              </a:rPr>
              <a:t>IEA 2020. All rights reserved. </a:t>
            </a:r>
            <a:endParaRPr lang="en-GB" sz="550" b="0" dirty="0">
              <a:solidFill>
                <a:srgbClr val="000000">
                  <a:tint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1851940"/>
      </p:ext>
    </p:extLst>
  </p:cSld>
  <p:clrMapOvr>
    <a:masterClrMapping/>
  </p:clrMapOvr>
  <p:extLst>
    <p:ext uri="{DCECCB84-F9BA-43D5-87BE-67443E8EF086}">
      <p15:sldGuideLst xmlns:p15="http://schemas.microsoft.com/office/powerpoint/2012/main">
        <p15:guide id="1" pos="158">
          <p15:clr>
            <a:srgbClr val="FBAE40"/>
          </p15:clr>
        </p15:guide>
        <p15:guide id="2" pos="539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imple transitions slide v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5BC928-9BC5-F248-A7F3-3734723B880A}"/>
              </a:ext>
            </a:extLst>
          </p:cNvPr>
          <p:cNvSpPr/>
          <p:nvPr userDrawn="1"/>
        </p:nvSpPr>
        <p:spPr>
          <a:xfrm>
            <a:off x="0" y="0"/>
            <a:ext cx="9144000" cy="5143500"/>
          </a:xfrm>
          <a:prstGeom prst="rect">
            <a:avLst/>
          </a:prstGeom>
          <a:solidFill>
            <a:srgbClr val="004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Segoe UI" panose="020B0502040204020203" pitchFamily="34" charset="0"/>
              <a:cs typeface="Segoe UI" panose="020B0502040204020203" pitchFamily="34" charset="0"/>
            </a:endParaRPr>
          </a:p>
        </p:txBody>
      </p:sp>
      <p:sp>
        <p:nvSpPr>
          <p:cNvPr id="7" name="Text Placeholder 3">
            <a:extLst>
              <a:ext uri="{FF2B5EF4-FFF2-40B4-BE49-F238E27FC236}">
                <a16:creationId xmlns:a16="http://schemas.microsoft.com/office/drawing/2014/main" id="{9F86AF94-3E0F-B442-BFFF-6EE66DBC5A4B}"/>
              </a:ext>
            </a:extLst>
          </p:cNvPr>
          <p:cNvSpPr>
            <a:spLocks noGrp="1"/>
          </p:cNvSpPr>
          <p:nvPr>
            <p:ph type="body" sz="quarter" idx="12" hasCustomPrompt="1"/>
          </p:nvPr>
        </p:nvSpPr>
        <p:spPr>
          <a:xfrm>
            <a:off x="250825" y="448299"/>
            <a:ext cx="8642350" cy="4379969"/>
          </a:xfrm>
          <a:prstGeom prst="rect">
            <a:avLst/>
          </a:prstGeom>
        </p:spPr>
        <p:txBody>
          <a:bodyPr lIns="0" tIns="0" rIns="0" bIns="0" anchor="ctr" anchorCtr="0">
            <a:noAutofit/>
          </a:bodyPr>
          <a:lstStyle>
            <a:lvl1pPr marL="0" marR="0" indent="0" algn="ctr" defTabSz="914400" rtl="0" eaLnBrk="1" fontAlgn="auto" latinLnBrk="0" hangingPunct="1">
              <a:lnSpc>
                <a:spcPct val="100000"/>
              </a:lnSpc>
              <a:spcBef>
                <a:spcPts val="0"/>
              </a:spcBef>
              <a:spcAft>
                <a:spcPts val="0"/>
              </a:spcAft>
              <a:buClr>
                <a:schemeClr val="bg1">
                  <a:lumMod val="65000"/>
                </a:schemeClr>
              </a:buClr>
              <a:buSzPct val="100000"/>
              <a:buFont typeface="Calibri" panose="020F0502020204030204" pitchFamily="34" charset="0"/>
              <a:buNone/>
              <a:tabLst/>
              <a:defRPr lang="en-US" sz="2800" b="1" kern="1200" baseline="0" dirty="0">
                <a:solidFill>
                  <a:schemeClr val="bg1"/>
                </a:solidFill>
                <a:uFill>
                  <a:solidFill>
                    <a:schemeClr val="tx2"/>
                  </a:solidFill>
                </a:u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
                <a:schemeClr val="bg1">
                  <a:lumMod val="65000"/>
                </a:schemeClr>
              </a:buClr>
              <a:buSzPct val="100000"/>
              <a:buFont typeface="Calibri" panose="020F0502020204030204" pitchFamily="34" charset="0"/>
              <a:buNone/>
              <a:tabLst/>
              <a:defRPr/>
            </a:pPr>
            <a:r>
              <a:rPr lang="en-US" dirty="0"/>
              <a:t>Simple transition slide v2</a:t>
            </a:r>
          </a:p>
        </p:txBody>
      </p:sp>
      <p:pic>
        <p:nvPicPr>
          <p:cNvPr id="4" name="Picture 3">
            <a:extLst>
              <a:ext uri="{FF2B5EF4-FFF2-40B4-BE49-F238E27FC236}">
                <a16:creationId xmlns:a16="http://schemas.microsoft.com/office/drawing/2014/main" id="{00B55C91-93F2-D146-9C15-835D87D2F4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1175" y="231001"/>
            <a:ext cx="522000" cy="217298"/>
          </a:xfrm>
          <a:prstGeom prst="rect">
            <a:avLst/>
          </a:prstGeom>
        </p:spPr>
      </p:pic>
      <p:sp>
        <p:nvSpPr>
          <p:cNvPr id="6" name="Footer Placeholder 11">
            <a:extLst>
              <a:ext uri="{FF2B5EF4-FFF2-40B4-BE49-F238E27FC236}">
                <a16:creationId xmlns:a16="http://schemas.microsoft.com/office/drawing/2014/main" id="{B142D6C9-BFEE-744C-8EC2-8EA2C369A31E}"/>
              </a:ext>
            </a:extLst>
          </p:cNvPr>
          <p:cNvSpPr txBox="1">
            <a:spLocks/>
          </p:cNvSpPr>
          <p:nvPr userDrawn="1"/>
        </p:nvSpPr>
        <p:spPr>
          <a:xfrm>
            <a:off x="7725513" y="4890053"/>
            <a:ext cx="1219200" cy="185720"/>
          </a:xfrm>
          <a:prstGeom prst="rect">
            <a:avLst/>
          </a:prstGeom>
        </p:spPr>
        <p:txBody>
          <a:bodyPr vert="horz" lIns="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550" b="0" kern="1200" dirty="0">
                <a:solidFill>
                  <a:schemeClr val="bg1"/>
                </a:solidFill>
                <a:effectLst/>
                <a:latin typeface="Arial" panose="020B0604020202020204" pitchFamily="34" charset="0"/>
                <a:ea typeface="+mn-ea"/>
                <a:cs typeface="Arial" panose="020B0604020202020204" pitchFamily="34" charset="0"/>
              </a:rPr>
              <a:t>Page </a:t>
            </a:r>
            <a:fld id="{DF463BBC-3631-0E47-99CF-9B840D4BCF9B}" type="slidenum">
              <a:rPr lang="en-US" sz="550" b="0" kern="1200" smtClean="0">
                <a:solidFill>
                  <a:schemeClr val="bg1"/>
                </a:solidFill>
                <a:effectLst/>
                <a:latin typeface="Arial" panose="020B0604020202020204" pitchFamily="34" charset="0"/>
                <a:ea typeface="+mn-ea"/>
                <a:cs typeface="Arial" panose="020B0604020202020204" pitchFamily="34" charset="0"/>
              </a:rPr>
              <a:t>‹#›</a:t>
            </a:fld>
            <a:endParaRPr lang="en-GB" sz="550" b="0" dirty="0">
              <a:solidFill>
                <a:schemeClr val="bg1"/>
              </a:solidFill>
              <a:latin typeface="Arial" panose="020B0604020202020204" pitchFamily="34" charset="0"/>
              <a:cs typeface="Arial" panose="020B0604020202020204" pitchFamily="34" charset="0"/>
            </a:endParaRPr>
          </a:p>
        </p:txBody>
      </p:sp>
      <p:sp>
        <p:nvSpPr>
          <p:cNvPr id="8" name="Footer Placeholder 11">
            <a:extLst>
              <a:ext uri="{FF2B5EF4-FFF2-40B4-BE49-F238E27FC236}">
                <a16:creationId xmlns:a16="http://schemas.microsoft.com/office/drawing/2014/main" id="{B6BAD3FB-4A6C-1A4C-BA52-14E5759877B5}"/>
              </a:ext>
            </a:extLst>
          </p:cNvPr>
          <p:cNvSpPr txBox="1">
            <a:spLocks/>
          </p:cNvSpPr>
          <p:nvPr userDrawn="1"/>
        </p:nvSpPr>
        <p:spPr>
          <a:xfrm>
            <a:off x="250825" y="4890053"/>
            <a:ext cx="1219200" cy="185720"/>
          </a:xfrm>
          <a:prstGeom prst="rect">
            <a:avLst/>
          </a:prstGeom>
        </p:spPr>
        <p:txBody>
          <a:bodyPr vert="horz" lIns="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550" b="0" kern="1200" dirty="0">
                <a:solidFill>
                  <a:schemeClr val="bg1"/>
                </a:solidFill>
                <a:effectLst/>
                <a:latin typeface="Arial" panose="020B0604020202020204" pitchFamily="34" charset="0"/>
                <a:ea typeface="+mn-ea"/>
                <a:cs typeface="Arial" panose="020B0604020202020204" pitchFamily="34" charset="0"/>
              </a:rPr>
              <a:t>IEA 2020. All rights reserved. </a:t>
            </a:r>
            <a:endParaRPr lang="en-GB"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1653868"/>
      </p:ext>
    </p:extLst>
  </p:cSld>
  <p:clrMapOvr>
    <a:masterClrMapping/>
  </p:clrMapOvr>
  <p:extLst>
    <p:ext uri="{DCECCB84-F9BA-43D5-87BE-67443E8EF086}">
      <p15:sldGuideLst xmlns:p15="http://schemas.microsoft.com/office/powerpoint/2012/main">
        <p15:guide id="1" pos="158">
          <p15:clr>
            <a:srgbClr val="FBAE40"/>
          </p15:clr>
        </p15:guide>
        <p15:guide id="2" pos="539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Footer Placeholder 11">
            <a:extLst>
              <a:ext uri="{FF2B5EF4-FFF2-40B4-BE49-F238E27FC236}">
                <a16:creationId xmlns:a16="http://schemas.microsoft.com/office/drawing/2014/main" id="{73A191AD-991B-394A-B906-00EE56EBDCE2}"/>
              </a:ext>
            </a:extLst>
          </p:cNvPr>
          <p:cNvSpPr txBox="1">
            <a:spLocks/>
          </p:cNvSpPr>
          <p:nvPr userDrawn="1"/>
        </p:nvSpPr>
        <p:spPr>
          <a:xfrm>
            <a:off x="250825" y="4890053"/>
            <a:ext cx="1219200" cy="185720"/>
          </a:xfrm>
          <a:prstGeom prst="rect">
            <a:avLst/>
          </a:prstGeom>
        </p:spPr>
        <p:txBody>
          <a:bodyPr vert="horz" lIns="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550" b="0" kern="1200" dirty="0">
                <a:solidFill>
                  <a:schemeClr val="tx1">
                    <a:tint val="75000"/>
                  </a:schemeClr>
                </a:solidFill>
                <a:effectLst/>
                <a:latin typeface="Arial" panose="020B0604020202020204" pitchFamily="34" charset="0"/>
                <a:ea typeface="+mn-ea"/>
                <a:cs typeface="Arial" panose="020B0604020202020204" pitchFamily="34" charset="0"/>
              </a:rPr>
              <a:t>IEA 2020. All rights reserved. </a:t>
            </a:r>
            <a:endParaRPr lang="en-GB" sz="550" b="0" dirty="0">
              <a:solidFill>
                <a:srgbClr val="000000">
                  <a:tint val="75000"/>
                </a:srgbClr>
              </a:solidFill>
              <a:latin typeface="Arial" panose="020B0604020202020204" pitchFamily="34" charset="0"/>
              <a:cs typeface="Arial" panose="020B0604020202020204" pitchFamily="34" charset="0"/>
            </a:endParaRPr>
          </a:p>
        </p:txBody>
      </p:sp>
      <p:sp>
        <p:nvSpPr>
          <p:cNvPr id="6" name="Footer Placeholder 11">
            <a:extLst>
              <a:ext uri="{FF2B5EF4-FFF2-40B4-BE49-F238E27FC236}">
                <a16:creationId xmlns:a16="http://schemas.microsoft.com/office/drawing/2014/main" id="{BB6901B4-351B-EC4D-98D3-6E2470A8B6FB}"/>
              </a:ext>
            </a:extLst>
          </p:cNvPr>
          <p:cNvSpPr txBox="1">
            <a:spLocks/>
          </p:cNvSpPr>
          <p:nvPr userDrawn="1"/>
        </p:nvSpPr>
        <p:spPr>
          <a:xfrm>
            <a:off x="7725513" y="4890053"/>
            <a:ext cx="1219200" cy="185720"/>
          </a:xfrm>
          <a:prstGeom prst="rect">
            <a:avLst/>
          </a:prstGeom>
        </p:spPr>
        <p:txBody>
          <a:bodyPr vert="horz" lIns="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550" b="0" kern="1200" dirty="0">
                <a:solidFill>
                  <a:schemeClr val="tx1">
                    <a:tint val="75000"/>
                  </a:schemeClr>
                </a:solidFill>
                <a:effectLst/>
                <a:latin typeface="Arial" panose="020B0604020202020204" pitchFamily="34" charset="0"/>
                <a:ea typeface="+mn-ea"/>
                <a:cs typeface="Arial" panose="020B0604020202020204" pitchFamily="34" charset="0"/>
              </a:rPr>
              <a:t>Page </a:t>
            </a:r>
            <a:fld id="{DF463BBC-3631-0E47-99CF-9B840D4BCF9B}" type="slidenum">
              <a:rPr lang="en-US" sz="550" b="0" kern="1200" smtClean="0">
                <a:solidFill>
                  <a:schemeClr val="tx1">
                    <a:tint val="75000"/>
                  </a:schemeClr>
                </a:solidFill>
                <a:effectLst/>
                <a:latin typeface="Arial" panose="020B0604020202020204" pitchFamily="34" charset="0"/>
                <a:ea typeface="+mn-ea"/>
                <a:cs typeface="Arial" panose="020B0604020202020204" pitchFamily="34" charset="0"/>
              </a:rPr>
              <a:t>‹#›</a:t>
            </a:fld>
            <a:endParaRPr lang="en-GB" sz="550" b="0" dirty="0">
              <a:solidFill>
                <a:srgbClr val="000000">
                  <a:tint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1735107"/>
      </p:ext>
    </p:extLst>
  </p:cSld>
  <p:clrMap bg1="lt1" tx1="dk1" bg2="lt2" tx2="dk2" accent1="accent1" accent2="accent2" accent3="accent3" accent4="accent4" accent5="accent5" accent6="accent6" hlink="hlink" folHlink="folHlink"/>
  <p:sldLayoutIdLst>
    <p:sldLayoutId id="2147483684" r:id="rId1"/>
    <p:sldLayoutId id="2147483703" r:id="rId2"/>
    <p:sldLayoutId id="2147483711" r:id="rId3"/>
    <p:sldLayoutId id="2147483704" r:id="rId4"/>
    <p:sldLayoutId id="2147483714" r:id="rId5"/>
    <p:sldLayoutId id="2147483710" r:id="rId6"/>
    <p:sldLayoutId id="2147483708" r:id="rId7"/>
    <p:sldLayoutId id="2147483712" r:id="rId8"/>
    <p:sldLayoutId id="2147483713" r:id="rId9"/>
    <p:sldLayoutId id="2147483700" r:id="rId10"/>
    <p:sldLayoutId id="2147483716" r:id="rId11"/>
    <p:sldLayoutId id="2147483717" r:id="rId12"/>
  </p:sldLayoutIdLst>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216000" indent="-216000" algn="l" defTabSz="914400" rtl="0" eaLnBrk="1" latinLnBrk="0" hangingPunct="1">
        <a:spcBef>
          <a:spcPts val="2200"/>
        </a:spcBef>
        <a:buClr>
          <a:schemeClr val="bg1">
            <a:lumMod val="65000"/>
          </a:schemeClr>
        </a:buClr>
        <a:buSzPct val="100000"/>
        <a:buFont typeface="Calibri" panose="020F0502020204030204" pitchFamily="34" charset="0"/>
        <a:buChar char="•"/>
        <a:defRPr sz="1800" kern="1200">
          <a:solidFill>
            <a:schemeClr val="tx1"/>
          </a:solidFill>
          <a:latin typeface="+mn-lt"/>
          <a:ea typeface="+mn-ea"/>
          <a:cs typeface="+mn-cs"/>
        </a:defRPr>
      </a:lvl1pPr>
      <a:lvl2pPr marL="540000" indent="-180000" algn="l" defTabSz="914400" rtl="0" eaLnBrk="1" latinLnBrk="0" hangingPunct="1">
        <a:spcBef>
          <a:spcPts val="500"/>
        </a:spcBef>
        <a:buClr>
          <a:schemeClr val="bg1">
            <a:lumMod val="65000"/>
          </a:schemeClr>
        </a:buClr>
        <a:buSzPct val="100000"/>
        <a:buFont typeface="Segoe UI" panose="020B0502040204020203" pitchFamily="34" charset="0"/>
        <a:buChar char="-"/>
        <a:defRPr sz="1600" kern="1200">
          <a:solidFill>
            <a:schemeClr val="tx1"/>
          </a:solidFill>
          <a:latin typeface="+mn-lt"/>
          <a:ea typeface="+mn-ea"/>
          <a:cs typeface="+mn-cs"/>
        </a:defRPr>
      </a:lvl2pPr>
      <a:lvl3pPr marL="756000" indent="-180000" algn="l" defTabSz="914400" rtl="0" eaLnBrk="1" latinLnBrk="0" hangingPunct="1">
        <a:spcBef>
          <a:spcPts val="500"/>
        </a:spcBef>
        <a:buClr>
          <a:schemeClr val="bg1">
            <a:lumMod val="75000"/>
          </a:schemeClr>
        </a:buClr>
        <a:buFont typeface="Segoe UI" panose="020B0502040204020203"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www.iadb.org/en/topics-effectiveness-improving-lives/coronavirus-impact-dashboard" TargetMode="Externa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hyperlink" Target="https://www.iea.org/reports/sustainable-recovery/covid-19-and-energy-setting-the-scene#abstract" TargetMode="External"/><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oecd.org/economic-outlook/june-2020/" TargetMode="Externa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repositorio.cepal.org/bitstream/handle/11362/45445/1/S2000286_es.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oecd.org/coronavirus/policy-responses/covid-19-in-latin-america-and-the-caribbean-regional-socio-economic-implications-and-policy-priorities-93a64fde/"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hyperlink" Target="https://app.powerbi.com/view?r=eyJrIjoiNTFkNDkxMGEtOWJjNS00ZGY3LWFkZDMtZTA1ZDhhNTdjNzZlIiwidCI6Ijg2M2UzOGFmLWFhNDctNDVjNy1hNTI1LTIwNDY1YzY1NDI0NCIsImMiOjR9"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www.iea.org/reports/sustainable-recovery"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imf.org/en/Publications/WP/Issues/2016/12/31/Energy-Subsidies-in-Latin-America-and-the-Caribbean-Stocktaking-and-Policy-Challenges-42708"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www.iea.org/reports/sustainable-recovery"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www.iea.org/reports/sustainable-recovery/covid-19-and-energy-setting-the-scene#abstract"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www.iea.org/reports/sustainable-recovery"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www.iea.org/reports/sustainable-recovery"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www.iea.org/reports/sustainable-recovery" TargetMode="Externa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repositorio.cepal.org/bitstream/handle/11362/44186/1/S1800885_en.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s://www.iea.org/reports/sustainable-recovery"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s://www.iea.org/reports/sustainable-recovery"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s://www.iea.org/reports/sustainable-recovery"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iea.org/reports/sustainable-recovery"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hyperlink" Target="https://www.iea.org/programmes/global-commission-for-urgent-action-on-energy-efficiency#commission-members" TargetMode="External"/><Relationship Id="rId7" Type="http://schemas.openxmlformats.org/officeDocument/2006/relationships/image" Target="../media/image43.JPG"/><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 Id="rId9"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hyperlink" Target="https://www.iea.org/reports/energy-technology-perspectives-2016"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hyperlink" Target="http://www.oecd.org/coronavirus/policy-responses/covid-19-in-latin-america-and-the-caribbean-regional-socio-economic-implications-and-policy-priorities-93a64fde/"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hyperlink" Target="https://www.iadb.org/en/topics-effectiveness-improving-lives/coronavirus-impact-dashboard" TargetMode="External"/><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hyperlink" Target="https://www.iea.org/reports/sustainable-recovery"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52.jpeg"/></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11.xml"/><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1.xml"/><Relationship Id="rId1" Type="http://schemas.openxmlformats.org/officeDocument/2006/relationships/slideLayout" Target="../slideLayouts/slideLayout11.xml"/><Relationship Id="rId4" Type="http://schemas.openxmlformats.org/officeDocument/2006/relationships/hyperlink" Target="https://www.iea.org/reports/energy-efficiency-2019"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hyperlink" Target="https://www.iea.org/reports/energy-efficiency-2019"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s://www.iea.org/commentaries/energy-efficiency-can-boost-economies-quickly-with-long-lasting-benefits" TargetMode="External"/><Relationship Id="rId3" Type="http://schemas.openxmlformats.org/officeDocument/2006/relationships/image" Target="../media/image39.png"/><Relationship Id="rId7"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hyperlink" Target="https://www.iea.org/articles/energy-efficiency-and-economic-stimulus" TargetMode="External"/><Relationship Id="rId10" Type="http://schemas.openxmlformats.org/officeDocument/2006/relationships/hyperlink" Target="https://www.iea.org/reports/sustainable-recovery" TargetMode="External"/><Relationship Id="rId4" Type="http://schemas.openxmlformats.org/officeDocument/2006/relationships/image" Target="../media/image59.png"/><Relationship Id="rId9" Type="http://schemas.openxmlformats.org/officeDocument/2006/relationships/hyperlink" Target="https://www.iea.org/reports/recommendations-of-the-global-commission-for-urgent-action-on-energy-efficiency" TargetMode="External"/></Relationships>
</file>

<file path=ppt/slides/_rels/slide5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hyperlink" Target="https://es.edx.iea.org/courses" TargetMode="External"/><Relationship Id="rId7" Type="http://schemas.openxmlformats.org/officeDocument/2006/relationships/hyperlink" Target="https://www.iea.org/policies" TargetMode="External"/><Relationship Id="rId2" Type="http://schemas.openxmlformats.org/officeDocument/2006/relationships/image" Target="../media/image60.png"/><Relationship Id="rId1" Type="http://schemas.openxmlformats.org/officeDocument/2006/relationships/slideLayout" Target="../slideLayouts/slideLayout3.xml"/><Relationship Id="rId6" Type="http://schemas.openxmlformats.org/officeDocument/2006/relationships/hyperlink" Target="https://www.iea.org/articles/energy-efficiency-and-digitalisation" TargetMode="External"/><Relationship Id="rId5" Type="http://schemas.openxmlformats.org/officeDocument/2006/relationships/image" Target="../media/image62.png"/><Relationship Id="rId4" Type="http://schemas.openxmlformats.org/officeDocument/2006/relationships/image" Target="../media/image61.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repositorio.cepal.org/bitstream/handle/11362/44186/1/S1800885_en.pdf" TargetMode="External"/><Relationship Id="rId5" Type="http://schemas.openxmlformats.org/officeDocument/2006/relationships/image" Target="../media/image16.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CE01DD-E0BF-7D47-A524-13AD45D9C8E5}"/>
              </a:ext>
            </a:extLst>
          </p:cNvPr>
          <p:cNvSpPr>
            <a:spLocks noGrp="1"/>
          </p:cNvSpPr>
          <p:nvPr>
            <p:ph type="body" sz="quarter" idx="12"/>
          </p:nvPr>
        </p:nvSpPr>
        <p:spPr/>
        <p:txBody>
          <a:bodyPr/>
          <a:lstStyle/>
          <a:p>
            <a:r>
              <a:rPr lang="en-US" dirty="0"/>
              <a:t>Energy efficiency in a time of Covid-19</a:t>
            </a:r>
          </a:p>
        </p:txBody>
      </p:sp>
      <p:sp>
        <p:nvSpPr>
          <p:cNvPr id="5" name="Text Placeholder 4">
            <a:extLst>
              <a:ext uri="{FF2B5EF4-FFF2-40B4-BE49-F238E27FC236}">
                <a16:creationId xmlns:a16="http://schemas.microsoft.com/office/drawing/2014/main" id="{5CD93E7B-0CC3-C645-9D81-5A556AEA57FD}"/>
              </a:ext>
            </a:extLst>
          </p:cNvPr>
          <p:cNvSpPr>
            <a:spLocks noGrp="1"/>
          </p:cNvSpPr>
          <p:nvPr>
            <p:ph type="body" sz="quarter" idx="14"/>
          </p:nvPr>
        </p:nvSpPr>
        <p:spPr/>
        <p:txBody>
          <a:bodyPr/>
          <a:lstStyle/>
          <a:p>
            <a:endParaRPr lang="en-US" dirty="0"/>
          </a:p>
        </p:txBody>
      </p:sp>
      <p:sp>
        <p:nvSpPr>
          <p:cNvPr id="7" name="Text Placeholder 6">
            <a:extLst>
              <a:ext uri="{FF2B5EF4-FFF2-40B4-BE49-F238E27FC236}">
                <a16:creationId xmlns:a16="http://schemas.microsoft.com/office/drawing/2014/main" id="{C4E602B6-1339-9742-B4D0-B105AA88533A}"/>
              </a:ext>
            </a:extLst>
          </p:cNvPr>
          <p:cNvSpPr>
            <a:spLocks noGrp="1"/>
          </p:cNvSpPr>
          <p:nvPr>
            <p:ph type="body" sz="quarter" idx="13"/>
          </p:nvPr>
        </p:nvSpPr>
        <p:spPr/>
        <p:txBody>
          <a:bodyPr/>
          <a:lstStyle/>
          <a:p>
            <a:r>
              <a:rPr lang="en-US" dirty="0"/>
              <a:t>A vehicle for economic and social relief &amp; recovery in Latin America	</a:t>
            </a:r>
          </a:p>
        </p:txBody>
      </p:sp>
    </p:spTree>
    <p:extLst>
      <p:ext uri="{BB962C8B-B14F-4D97-AF65-F5344CB8AC3E}">
        <p14:creationId xmlns:p14="http://schemas.microsoft.com/office/powerpoint/2010/main" val="2320559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GB" dirty="0"/>
              <a:t>Impact of Covid-19</a:t>
            </a:r>
            <a:endParaRPr lang="fr-FR" dirty="0"/>
          </a:p>
        </p:txBody>
      </p:sp>
      <p:sp>
        <p:nvSpPr>
          <p:cNvPr id="2" name="Text Placeholder 1"/>
          <p:cNvSpPr>
            <a:spLocks noGrp="1"/>
          </p:cNvSpPr>
          <p:nvPr>
            <p:ph type="body" sz="quarter" idx="13"/>
          </p:nvPr>
        </p:nvSpPr>
        <p:spPr/>
        <p:txBody>
          <a:bodyPr/>
          <a:lstStyle/>
          <a:p>
            <a:endParaRPr lang="fr-FR"/>
          </a:p>
        </p:txBody>
      </p:sp>
      <p:sp>
        <p:nvSpPr>
          <p:cNvPr id="3" name="Text Placeholder 2"/>
          <p:cNvSpPr>
            <a:spLocks noGrp="1"/>
          </p:cNvSpPr>
          <p:nvPr>
            <p:ph type="body" sz="quarter" idx="14"/>
          </p:nvPr>
        </p:nvSpPr>
        <p:spPr/>
        <p:txBody>
          <a:bodyPr/>
          <a:lstStyle/>
          <a:p>
            <a:endParaRPr lang="fr-FR"/>
          </a:p>
        </p:txBody>
      </p:sp>
    </p:spTree>
    <p:extLst>
      <p:ext uri="{BB962C8B-B14F-4D97-AF65-F5344CB8AC3E}">
        <p14:creationId xmlns:p14="http://schemas.microsoft.com/office/powerpoint/2010/main" val="169191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733385" y="583598"/>
            <a:ext cx="5672722" cy="4283223"/>
          </a:xfrm>
          <a:prstGeom prst="rect">
            <a:avLst/>
          </a:prstGeom>
        </p:spPr>
      </p:pic>
      <p:sp>
        <p:nvSpPr>
          <p:cNvPr id="7" name="Text Placeholder 6"/>
          <p:cNvSpPr>
            <a:spLocks noGrp="1"/>
          </p:cNvSpPr>
          <p:nvPr>
            <p:ph type="body" sz="quarter" idx="12"/>
          </p:nvPr>
        </p:nvSpPr>
        <p:spPr/>
        <p:txBody>
          <a:bodyPr/>
          <a:lstStyle/>
          <a:p>
            <a:r>
              <a:rPr lang="en-GB" sz="2000" dirty="0">
                <a:latin typeface="+mj-lt"/>
              </a:rPr>
              <a:t>Immense toll of Covid-19; cases still rising in many places</a:t>
            </a:r>
            <a:endParaRPr lang="fr-FR" sz="2000" dirty="0">
              <a:latin typeface="+mj-lt"/>
            </a:endParaRPr>
          </a:p>
        </p:txBody>
      </p:sp>
      <p:sp>
        <p:nvSpPr>
          <p:cNvPr id="9" name="TextBox 8"/>
          <p:cNvSpPr txBox="1"/>
          <p:nvPr/>
        </p:nvSpPr>
        <p:spPr>
          <a:xfrm>
            <a:off x="1895174" y="4855557"/>
            <a:ext cx="5447325" cy="246221"/>
          </a:xfrm>
          <a:prstGeom prst="rect">
            <a:avLst/>
          </a:prstGeom>
          <a:noFill/>
        </p:spPr>
        <p:txBody>
          <a:bodyPr wrap="none" rtlCol="0">
            <a:spAutoFit/>
          </a:bodyPr>
          <a:lstStyle/>
          <a:p>
            <a:r>
              <a:rPr lang="fr-FR" sz="1000" dirty="0">
                <a:hlinkClick r:id="rId5"/>
              </a:rPr>
              <a:t>https://www.iadb.org/en/topics-effectiveness-improving-lives/coronavirus-impact-dashboard</a:t>
            </a:r>
            <a:endParaRPr lang="fr-FR" sz="1000" dirty="0"/>
          </a:p>
        </p:txBody>
      </p:sp>
    </p:spTree>
    <p:extLst>
      <p:ext uri="{BB962C8B-B14F-4D97-AF65-F5344CB8AC3E}">
        <p14:creationId xmlns:p14="http://schemas.microsoft.com/office/powerpoint/2010/main" val="6145421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dirty="0">
                <a:latin typeface="+mj-lt"/>
              </a:rPr>
              <a:t>Share of global population under containment measures</a:t>
            </a:r>
            <a:endParaRPr lang="fr-FR" dirty="0">
              <a:latin typeface="+mj-lt"/>
            </a:endParaRPr>
          </a:p>
        </p:txBody>
      </p:sp>
      <p:sp>
        <p:nvSpPr>
          <p:cNvPr id="7" name="Text Placeholder 6"/>
          <p:cNvSpPr>
            <a:spLocks noGrp="1"/>
          </p:cNvSpPr>
          <p:nvPr>
            <p:ph type="body" sz="quarter" idx="14"/>
          </p:nvPr>
        </p:nvSpPr>
        <p:spPr/>
        <p:txBody>
          <a:bodyPr/>
          <a:lstStyle/>
          <a:p>
            <a:endParaRPr lang="fr-FR"/>
          </a:p>
        </p:txBody>
      </p:sp>
      <p:sp>
        <p:nvSpPr>
          <p:cNvPr id="6" name="Text Placeholder 5"/>
          <p:cNvSpPr>
            <a:spLocks noGrp="1"/>
          </p:cNvSpPr>
          <p:nvPr>
            <p:ph type="body" sz="quarter" idx="4294967295"/>
          </p:nvPr>
        </p:nvSpPr>
        <p:spPr>
          <a:xfrm>
            <a:off x="0" y="4379913"/>
            <a:ext cx="8642350" cy="434975"/>
          </a:xfrm>
          <a:prstGeom prst="rect">
            <a:avLst/>
          </a:prstGeom>
        </p:spPr>
        <p:txBody>
          <a:bodyPr/>
          <a:lstStyle/>
          <a:p>
            <a:r>
              <a:rPr lang="en-GB" dirty="0"/>
              <a:t>As lockdowns ease, jobs are rebounding somewhat. Need for smart econ stimulus.</a:t>
            </a:r>
            <a:endParaRPr lang="fr-FR" dirty="0"/>
          </a:p>
        </p:txBody>
      </p:sp>
      <p:pic>
        <p:nvPicPr>
          <p:cNvPr id="3" name="Picture 2"/>
          <p:cNvPicPr>
            <a:picLocks noChangeAspect="1"/>
          </p:cNvPicPr>
          <p:nvPr/>
        </p:nvPicPr>
        <p:blipFill>
          <a:blip r:embed="rId2"/>
          <a:stretch>
            <a:fillRect/>
          </a:stretch>
        </p:blipFill>
        <p:spPr>
          <a:xfrm>
            <a:off x="170356" y="465841"/>
            <a:ext cx="8722819" cy="4428117"/>
          </a:xfrm>
          <a:prstGeom prst="rect">
            <a:avLst/>
          </a:prstGeom>
        </p:spPr>
      </p:pic>
      <p:sp>
        <p:nvSpPr>
          <p:cNvPr id="5" name="TextBox 4"/>
          <p:cNvSpPr txBox="1"/>
          <p:nvPr/>
        </p:nvSpPr>
        <p:spPr>
          <a:xfrm>
            <a:off x="1682427" y="4851371"/>
            <a:ext cx="5779146" cy="246221"/>
          </a:xfrm>
          <a:prstGeom prst="rect">
            <a:avLst/>
          </a:prstGeom>
          <a:noFill/>
        </p:spPr>
        <p:txBody>
          <a:bodyPr wrap="none" rtlCol="0">
            <a:spAutoFit/>
          </a:bodyPr>
          <a:lstStyle/>
          <a:p>
            <a:r>
              <a:rPr lang="fr-FR" sz="1000" dirty="0">
                <a:hlinkClick r:id="rId3"/>
              </a:rPr>
              <a:t>https://www.iea.org/reports/sustainable-recovery/covid-19-and-energy-setting-the-scene#abstract</a:t>
            </a:r>
            <a:endParaRPr lang="fr-FR" sz="1000" dirty="0"/>
          </a:p>
        </p:txBody>
      </p:sp>
    </p:spTree>
    <p:extLst>
      <p:ext uri="{BB962C8B-B14F-4D97-AF65-F5344CB8AC3E}">
        <p14:creationId xmlns:p14="http://schemas.microsoft.com/office/powerpoint/2010/main" val="2596182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sz="2000" dirty="0">
                <a:latin typeface="+mj-lt"/>
              </a:rPr>
              <a:t>The OECD projects significant economic impacts in 2020</a:t>
            </a:r>
          </a:p>
        </p:txBody>
      </p:sp>
      <p:grpSp>
        <p:nvGrpSpPr>
          <p:cNvPr id="14" name="Group 13"/>
          <p:cNvGrpSpPr>
            <a:grpSpLocks noChangeAspect="1"/>
          </p:cNvGrpSpPr>
          <p:nvPr/>
        </p:nvGrpSpPr>
        <p:grpSpPr>
          <a:xfrm>
            <a:off x="657368" y="627290"/>
            <a:ext cx="7861168" cy="4200465"/>
            <a:chOff x="506293" y="555728"/>
            <a:chExt cx="8021600" cy="4286189"/>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23000"/>
                      </a14:imgEffect>
                    </a14:imgLayer>
                  </a14:imgProps>
                </a:ext>
              </a:extLst>
            </a:blip>
            <a:stretch>
              <a:fillRect/>
            </a:stretch>
          </p:blipFill>
          <p:spPr>
            <a:xfrm>
              <a:off x="506293" y="555728"/>
              <a:ext cx="8021600" cy="4286189"/>
            </a:xfrm>
            <a:prstGeom prst="rect">
              <a:avLst/>
            </a:prstGeom>
          </p:spPr>
        </p:pic>
        <p:sp>
          <p:nvSpPr>
            <p:cNvPr id="6" name="Rounded Rectangle 5"/>
            <p:cNvSpPr/>
            <p:nvPr/>
          </p:nvSpPr>
          <p:spPr>
            <a:xfrm>
              <a:off x="4572000" y="1478943"/>
              <a:ext cx="151075" cy="1781092"/>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Segoe UI" panose="020B0502040204020203" pitchFamily="34" charset="0"/>
                <a:cs typeface="Segoe UI" panose="020B0502040204020203" pitchFamily="34" charset="0"/>
              </a:endParaRPr>
            </a:p>
          </p:txBody>
        </p:sp>
        <p:sp>
          <p:nvSpPr>
            <p:cNvPr id="7" name="Rounded Rectangle 6"/>
            <p:cNvSpPr/>
            <p:nvPr/>
          </p:nvSpPr>
          <p:spPr>
            <a:xfrm>
              <a:off x="5200153" y="1478942"/>
              <a:ext cx="151075" cy="1677726"/>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Segoe UI" panose="020B0502040204020203" pitchFamily="34" charset="0"/>
                <a:cs typeface="Segoe UI" panose="020B0502040204020203" pitchFamily="34" charset="0"/>
              </a:endParaRPr>
            </a:p>
          </p:txBody>
        </p:sp>
        <p:sp>
          <p:nvSpPr>
            <p:cNvPr id="9" name="Rounded Rectangle 8"/>
            <p:cNvSpPr/>
            <p:nvPr/>
          </p:nvSpPr>
          <p:spPr>
            <a:xfrm>
              <a:off x="5963478" y="1351722"/>
              <a:ext cx="166977" cy="1709530"/>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Segoe UI" panose="020B0502040204020203" pitchFamily="34" charset="0"/>
                <a:cs typeface="Segoe UI" panose="020B0502040204020203" pitchFamily="34" charset="0"/>
              </a:endParaRPr>
            </a:p>
          </p:txBody>
        </p:sp>
        <p:sp>
          <p:nvSpPr>
            <p:cNvPr id="10" name="Rounded Rectangle 9"/>
            <p:cNvSpPr/>
            <p:nvPr/>
          </p:nvSpPr>
          <p:spPr>
            <a:xfrm>
              <a:off x="7208989" y="1542552"/>
              <a:ext cx="169820" cy="1415333"/>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Segoe UI" panose="020B0502040204020203" pitchFamily="34" charset="0"/>
                <a:cs typeface="Segoe UI" panose="020B0502040204020203" pitchFamily="34" charset="0"/>
              </a:endParaRPr>
            </a:p>
          </p:txBody>
        </p:sp>
        <p:sp>
          <p:nvSpPr>
            <p:cNvPr id="11" name="Rounded Rectangle 10"/>
            <p:cNvSpPr/>
            <p:nvPr/>
          </p:nvSpPr>
          <p:spPr>
            <a:xfrm>
              <a:off x="7680961" y="1296062"/>
              <a:ext cx="151074" cy="1351721"/>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Segoe UI" panose="020B0502040204020203" pitchFamily="34" charset="0"/>
                <a:cs typeface="Segoe UI" panose="020B0502040204020203" pitchFamily="34" charset="0"/>
              </a:endParaRPr>
            </a:p>
          </p:txBody>
        </p:sp>
        <p:sp>
          <p:nvSpPr>
            <p:cNvPr id="12" name="Rounded Rectangle 11"/>
            <p:cNvSpPr/>
            <p:nvPr/>
          </p:nvSpPr>
          <p:spPr>
            <a:xfrm>
              <a:off x="2707301" y="1296062"/>
              <a:ext cx="155169" cy="2091193"/>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Segoe UI" panose="020B0502040204020203" pitchFamily="34" charset="0"/>
                <a:cs typeface="Segoe UI" panose="020B0502040204020203" pitchFamily="34" charset="0"/>
              </a:endParaRPr>
            </a:p>
          </p:txBody>
        </p:sp>
      </p:grpSp>
      <p:sp>
        <p:nvSpPr>
          <p:cNvPr id="3" name="TextBox 2"/>
          <p:cNvSpPr txBox="1"/>
          <p:nvPr/>
        </p:nvSpPr>
        <p:spPr>
          <a:xfrm>
            <a:off x="3116235" y="4899317"/>
            <a:ext cx="3106941" cy="246221"/>
          </a:xfrm>
          <a:prstGeom prst="rect">
            <a:avLst/>
          </a:prstGeom>
          <a:noFill/>
        </p:spPr>
        <p:txBody>
          <a:bodyPr wrap="none" rtlCol="0">
            <a:spAutoFit/>
          </a:bodyPr>
          <a:lstStyle/>
          <a:p>
            <a:r>
              <a:rPr lang="fr-FR" sz="1000" dirty="0">
                <a:hlinkClick r:id="rId5"/>
              </a:rPr>
              <a:t>http://www.oecd.org/economic-outlook/june-2020/</a:t>
            </a:r>
            <a:endParaRPr lang="fr-FR" sz="1000" dirty="0"/>
          </a:p>
        </p:txBody>
      </p:sp>
    </p:spTree>
    <p:extLst>
      <p:ext uri="{BB962C8B-B14F-4D97-AF65-F5344CB8AC3E}">
        <p14:creationId xmlns:p14="http://schemas.microsoft.com/office/powerpoint/2010/main" val="8287748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sz="2000" dirty="0">
                <a:latin typeface="+mj-lt"/>
              </a:rPr>
              <a:t>Latin America: annual GDP growth in real terms, 1901-2020</a:t>
            </a:r>
            <a:endParaRPr lang="fr-FR" sz="2000" dirty="0">
              <a:latin typeface="+mj-lt"/>
            </a:endParaRPr>
          </a:p>
        </p:txBody>
      </p:sp>
      <p:sp>
        <p:nvSpPr>
          <p:cNvPr id="8" name="Text Placeholder 7"/>
          <p:cNvSpPr>
            <a:spLocks noGrp="1"/>
          </p:cNvSpPr>
          <p:nvPr>
            <p:ph type="body" sz="quarter" idx="14"/>
          </p:nvPr>
        </p:nvSpPr>
        <p:spPr/>
        <p:txBody>
          <a:bodyPr/>
          <a:lstStyle/>
          <a:p>
            <a:endParaRPr lang="fr-FR"/>
          </a:p>
        </p:txBody>
      </p:sp>
      <p:pic>
        <p:nvPicPr>
          <p:cNvPr id="6" name="Picture 5"/>
          <p:cNvPicPr>
            <a:picLocks noChangeAspect="1"/>
          </p:cNvPicPr>
          <p:nvPr/>
        </p:nvPicPr>
        <p:blipFill>
          <a:blip r:embed="rId3"/>
          <a:stretch>
            <a:fillRect/>
          </a:stretch>
        </p:blipFill>
        <p:spPr>
          <a:xfrm>
            <a:off x="479394" y="669475"/>
            <a:ext cx="7928083" cy="3708208"/>
          </a:xfrm>
          <a:prstGeom prst="rect">
            <a:avLst/>
          </a:prstGeom>
        </p:spPr>
      </p:pic>
      <p:sp>
        <p:nvSpPr>
          <p:cNvPr id="7" name="TextBox 6"/>
          <p:cNvSpPr txBox="1"/>
          <p:nvPr/>
        </p:nvSpPr>
        <p:spPr>
          <a:xfrm>
            <a:off x="2229852" y="4491430"/>
            <a:ext cx="4684296" cy="246221"/>
          </a:xfrm>
          <a:prstGeom prst="rect">
            <a:avLst/>
          </a:prstGeom>
          <a:noFill/>
        </p:spPr>
        <p:txBody>
          <a:bodyPr wrap="none" rtlCol="0">
            <a:spAutoFit/>
          </a:bodyPr>
          <a:lstStyle/>
          <a:p>
            <a:r>
              <a:rPr lang="fr-FR" sz="1000" dirty="0">
                <a:hlinkClick r:id="rId4"/>
              </a:rPr>
              <a:t>https://repositorio.cepal.org/bitstream/handle/11362/45445/1/S2000286_es.pdf</a:t>
            </a:r>
            <a:endParaRPr lang="fr-FR" sz="1000" dirty="0"/>
          </a:p>
        </p:txBody>
      </p:sp>
    </p:spTree>
    <p:extLst>
      <p:ext uri="{BB962C8B-B14F-4D97-AF65-F5344CB8AC3E}">
        <p14:creationId xmlns:p14="http://schemas.microsoft.com/office/powerpoint/2010/main" val="4011726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fr-FR" sz="2000" dirty="0">
                <a:latin typeface="+mj-lt"/>
              </a:rPr>
              <a:t>Unemployment forecasts show the need for policy action</a:t>
            </a:r>
          </a:p>
        </p:txBody>
      </p:sp>
      <p:sp>
        <p:nvSpPr>
          <p:cNvPr id="7" name="Text Placeholder 6"/>
          <p:cNvSpPr>
            <a:spLocks noGrp="1"/>
          </p:cNvSpPr>
          <p:nvPr>
            <p:ph type="body" sz="quarter" idx="14"/>
          </p:nvPr>
        </p:nvSpPr>
        <p:spPr/>
        <p:txBody>
          <a:bodyPr/>
          <a:lstStyle/>
          <a:p>
            <a:r>
              <a:rPr lang="en-GB" b="1" dirty="0"/>
              <a:t>OECD Unemployment Rate </a:t>
            </a:r>
            <a:r>
              <a:rPr lang="en-GB" b="1" dirty="0" smtClean="0"/>
              <a:t>Forecast of single-hit and double-hit scenarios on % of labour force in 2021</a:t>
            </a:r>
            <a:endParaRPr lang="fr-FR" b="1" dirty="0" smtClean="0"/>
          </a:p>
          <a:p>
            <a:endParaRPr lang="fr-FR" dirty="0"/>
          </a:p>
        </p:txBody>
      </p:sp>
      <p:sp>
        <p:nvSpPr>
          <p:cNvPr id="6" name="Text Placeholder 5"/>
          <p:cNvSpPr>
            <a:spLocks noGrp="1"/>
          </p:cNvSpPr>
          <p:nvPr>
            <p:ph type="body" sz="quarter" idx="4294967295"/>
          </p:nvPr>
        </p:nvSpPr>
        <p:spPr>
          <a:xfrm>
            <a:off x="247687" y="4553584"/>
            <a:ext cx="8642350" cy="434975"/>
          </a:xfrm>
          <a:prstGeom prst="rect">
            <a:avLst/>
          </a:prstGeom>
        </p:spPr>
        <p:txBody>
          <a:bodyPr/>
          <a:lstStyle/>
          <a:p>
            <a:pPr marL="0" indent="0" algn="ctr">
              <a:buNone/>
            </a:pPr>
            <a:r>
              <a:rPr lang="en-GB" sz="1000" dirty="0"/>
              <a:t>Source: OECD Economic Outlook: Statistics and Projections</a:t>
            </a:r>
            <a:endParaRPr lang="fr-FR" sz="1000" dirty="0"/>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624815" y="953845"/>
            <a:ext cx="5888094" cy="3532857"/>
          </a:xfrm>
          <a:prstGeom prst="rect">
            <a:avLst/>
          </a:prstGeom>
        </p:spPr>
      </p:pic>
    </p:spTree>
    <p:extLst>
      <p:ext uri="{BB962C8B-B14F-4D97-AF65-F5344CB8AC3E}">
        <p14:creationId xmlns:p14="http://schemas.microsoft.com/office/powerpoint/2010/main" val="1090714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dirty="0"/>
              <a:t>Significant job losses </a:t>
            </a:r>
            <a:r>
              <a:rPr lang="en-GB" dirty="0" smtClean="0"/>
              <a:t>across sectors</a:t>
            </a:r>
            <a:endParaRPr lang="fr-FR" dirty="0"/>
          </a:p>
        </p:txBody>
      </p:sp>
      <p:sp>
        <p:nvSpPr>
          <p:cNvPr id="7" name="Text Placeholder 6"/>
          <p:cNvSpPr>
            <a:spLocks noGrp="1"/>
          </p:cNvSpPr>
          <p:nvPr>
            <p:ph type="body" sz="quarter" idx="14"/>
          </p:nvPr>
        </p:nvSpPr>
        <p:spPr/>
        <p:txBody>
          <a:bodyPr/>
          <a:lstStyle/>
          <a:p>
            <a:r>
              <a:rPr lang="en-GB" dirty="0" smtClean="0"/>
              <a:t>Balance of formal jobs by economic activity in Brazil, January to April 2020</a:t>
            </a:r>
            <a:endParaRPr lang="fr-FR" dirty="0"/>
          </a:p>
        </p:txBody>
      </p:sp>
      <p:cxnSp>
        <p:nvCxnSpPr>
          <p:cNvPr id="8" name="Straight Arrow Connector 7">
            <a:extLst>
              <a:ext uri="{FF2B5EF4-FFF2-40B4-BE49-F238E27FC236}">
                <a16:creationId xmlns:a16="http://schemas.microsoft.com/office/drawing/2014/main" id="{02361EA7-8D57-4483-985D-54C368318B19}"/>
              </a:ext>
            </a:extLst>
          </p:cNvPr>
          <p:cNvCxnSpPr>
            <a:cxnSpLocks/>
          </p:cNvCxnSpPr>
          <p:nvPr/>
        </p:nvCxnSpPr>
        <p:spPr>
          <a:xfrm flipV="1">
            <a:off x="3657453" y="3441092"/>
            <a:ext cx="6294" cy="489192"/>
          </a:xfrm>
          <a:prstGeom prst="straightConnector1">
            <a:avLst/>
          </a:prstGeom>
          <a:ln>
            <a:solidFill>
              <a:srgbClr val="0044FF"/>
            </a:solidFill>
            <a:tailEnd type="triangle"/>
          </a:ln>
        </p:spPr>
        <p:style>
          <a:lnRef idx="1">
            <a:schemeClr val="accent2"/>
          </a:lnRef>
          <a:fillRef idx="0">
            <a:schemeClr val="accent2"/>
          </a:fillRef>
          <a:effectRef idx="0">
            <a:schemeClr val="accent2"/>
          </a:effectRef>
          <a:fontRef idx="minor">
            <a:schemeClr val="tx1"/>
          </a:fontRef>
        </p:style>
      </p:cxnSp>
      <p:pic>
        <p:nvPicPr>
          <p:cNvPr id="4" name="Picture 3"/>
          <p:cNvPicPr>
            <a:picLocks noChangeAspect="1"/>
          </p:cNvPicPr>
          <p:nvPr/>
        </p:nvPicPr>
        <p:blipFill rotWithShape="1">
          <a:blip r:embed="rId3">
            <a:extLst/>
          </a:blip>
          <a:srcRect t="21892"/>
          <a:stretch/>
        </p:blipFill>
        <p:spPr>
          <a:xfrm>
            <a:off x="687946" y="1148327"/>
            <a:ext cx="7768108" cy="3249585"/>
          </a:xfrm>
          <a:prstGeom prst="rect">
            <a:avLst/>
          </a:prstGeom>
        </p:spPr>
      </p:pic>
      <p:sp>
        <p:nvSpPr>
          <p:cNvPr id="9" name="Rectangle 8"/>
          <p:cNvSpPr/>
          <p:nvPr/>
        </p:nvSpPr>
        <p:spPr>
          <a:xfrm>
            <a:off x="397144" y="4592394"/>
            <a:ext cx="8349711" cy="523220"/>
          </a:xfrm>
          <a:prstGeom prst="rect">
            <a:avLst/>
          </a:prstGeom>
        </p:spPr>
        <p:txBody>
          <a:bodyPr wrap="square">
            <a:spAutoFit/>
          </a:bodyPr>
          <a:lstStyle/>
          <a:p>
            <a:r>
              <a:rPr lang="en-GB" sz="1000" dirty="0"/>
              <a:t>Source: Caged </a:t>
            </a:r>
            <a:r>
              <a:rPr lang="en-ZA" sz="1000" dirty="0"/>
              <a:t>(Register of employees and unemployed) - Special Secretariat of Social Security and Labour under the Ministry of Economy</a:t>
            </a:r>
          </a:p>
          <a:p>
            <a:endParaRPr lang="en-ZA" dirty="0"/>
          </a:p>
        </p:txBody>
      </p:sp>
    </p:spTree>
    <p:extLst>
      <p:ext uri="{BB962C8B-B14F-4D97-AF65-F5344CB8AC3E}">
        <p14:creationId xmlns:p14="http://schemas.microsoft.com/office/powerpoint/2010/main" val="31073867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sz="2000" dirty="0">
                <a:latin typeface="+mj-lt"/>
              </a:rPr>
              <a:t>Many informal workers not covered by relief programmes</a:t>
            </a:r>
            <a:endParaRPr lang="fr-FR" sz="2000" dirty="0">
              <a:latin typeface="+mj-lt"/>
            </a:endParaRPr>
          </a:p>
        </p:txBody>
      </p:sp>
      <p:sp>
        <p:nvSpPr>
          <p:cNvPr id="4" name="Text Placeholder 3"/>
          <p:cNvSpPr>
            <a:spLocks noGrp="1"/>
          </p:cNvSpPr>
          <p:nvPr>
            <p:ph type="body" sz="quarter" idx="14"/>
          </p:nvPr>
        </p:nvSpPr>
        <p:spPr/>
        <p:txBody>
          <a:bodyPr/>
          <a:lstStyle/>
          <a:p>
            <a:r>
              <a:rPr lang="en-GB" dirty="0" smtClean="0"/>
              <a:t>Poor and vulnerable informal workers not covered by major social assistance programme, select countries (%)</a:t>
            </a:r>
            <a:endParaRPr lang="fr-FR" dirty="0"/>
          </a:p>
        </p:txBody>
      </p:sp>
      <p:sp>
        <p:nvSpPr>
          <p:cNvPr id="3" name="Text Placeholder 2"/>
          <p:cNvSpPr>
            <a:spLocks noGrp="1"/>
          </p:cNvSpPr>
          <p:nvPr>
            <p:ph type="body" sz="quarter" idx="4294967295"/>
          </p:nvPr>
        </p:nvSpPr>
        <p:spPr>
          <a:xfrm>
            <a:off x="689874" y="4382979"/>
            <a:ext cx="8194675" cy="434975"/>
          </a:xfrm>
          <a:prstGeom prst="rect">
            <a:avLst/>
          </a:prstGeom>
        </p:spPr>
        <p:txBody>
          <a:bodyPr/>
          <a:lstStyle/>
          <a:p>
            <a:pPr marL="0" indent="0">
              <a:buNone/>
            </a:pPr>
            <a:r>
              <a:rPr lang="fr-FR" sz="1000" dirty="0">
                <a:hlinkClick r:id="rId2"/>
              </a:rPr>
              <a:t>http://www.oecd.org/coronavirus/policy-responses/covid-19-in-latin-america-and-the-caribbean-regional-socio-economic-implications-and-policy-priorities-93a64fde/</a:t>
            </a:r>
            <a:endParaRPr lang="fr-FR" sz="1000" dirty="0"/>
          </a:p>
        </p:txBody>
      </p:sp>
      <p:pic>
        <p:nvPicPr>
          <p:cNvPr id="5" name="Picture 4"/>
          <p:cNvPicPr>
            <a:picLocks noChangeAspect="1"/>
          </p:cNvPicPr>
          <p:nvPr/>
        </p:nvPicPr>
        <p:blipFill rotWithShape="1">
          <a:blip r:embed="rId3"/>
          <a:srcRect l="819" t="6802"/>
          <a:stretch/>
        </p:blipFill>
        <p:spPr>
          <a:xfrm>
            <a:off x="768356" y="1154705"/>
            <a:ext cx="8116193" cy="3106926"/>
          </a:xfrm>
          <a:prstGeom prst="rect">
            <a:avLst/>
          </a:prstGeom>
        </p:spPr>
      </p:pic>
    </p:spTree>
    <p:extLst>
      <p:ext uri="{BB962C8B-B14F-4D97-AF65-F5344CB8AC3E}">
        <p14:creationId xmlns:p14="http://schemas.microsoft.com/office/powerpoint/2010/main" val="18311783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GB" dirty="0" smtClean="0"/>
              <a:t>Energy bills in the spotlight</a:t>
            </a:r>
            <a:endParaRPr lang="fr-FR" dirty="0"/>
          </a:p>
        </p:txBody>
      </p:sp>
    </p:spTree>
    <p:extLst>
      <p:ext uri="{BB962C8B-B14F-4D97-AF65-F5344CB8AC3E}">
        <p14:creationId xmlns:p14="http://schemas.microsoft.com/office/powerpoint/2010/main" val="2612981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lstStyle/>
          <a:p>
            <a:r>
              <a:rPr lang="en-GB" sz="2000" dirty="0">
                <a:latin typeface="+mj-lt"/>
              </a:rPr>
              <a:t>Assistance for electricity and other utility payments</a:t>
            </a:r>
            <a:endParaRPr lang="fr-FR" sz="2000" dirty="0">
              <a:latin typeface="+mj-lt"/>
            </a:endParaRPr>
          </a:p>
        </p:txBody>
      </p:sp>
      <p:graphicFrame>
        <p:nvGraphicFramePr>
          <p:cNvPr id="2" name="Diagram 1"/>
          <p:cNvGraphicFramePr/>
          <p:nvPr>
            <p:extLst>
              <p:ext uri="{D42A27DB-BD31-4B8C-83A1-F6EECF244321}">
                <p14:modId xmlns:p14="http://schemas.microsoft.com/office/powerpoint/2010/main" val="3616774578"/>
              </p:ext>
            </p:extLst>
          </p:nvPr>
        </p:nvGraphicFramePr>
        <p:xfrm>
          <a:off x="250825" y="787179"/>
          <a:ext cx="7993290" cy="3976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D072524A-9A9C-4524-9874-3C86DD72BB22}"/>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p:cNvSpPr/>
          <p:nvPr/>
        </p:nvSpPr>
        <p:spPr>
          <a:xfrm>
            <a:off x="250825" y="4601979"/>
            <a:ext cx="7993290" cy="355738"/>
          </a:xfrm>
          <a:prstGeom prst="rect">
            <a:avLst/>
          </a:prstGeom>
        </p:spPr>
        <p:txBody>
          <a:bodyPr wrap="square">
            <a:spAutoFit/>
          </a:bodyPr>
          <a:lstStyle/>
          <a:p>
            <a:pPr>
              <a:lnSpc>
                <a:spcPct val="107000"/>
              </a:lnSpc>
            </a:pPr>
            <a:r>
              <a:rPr lang="es-MX" sz="800" dirty="0">
                <a:hlinkClick r:id="rId8"/>
              </a:rPr>
              <a:t>https://app.powerbi.com/view?r=eyJrIjoiNTFkNDkxMGEtOWJjNS00ZGY3LWFkZDMtZTA1ZDhhNTdjNzZlIiwidCI6Ijg2M2UzOGFmLWFhNDctNDVjNy1hNTI1LTIwNDY1YzY1NDI0NCIsImMiOjR9</a:t>
            </a:r>
            <a:endParaRPr lang="es-MX"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4288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dirty="0" smtClean="0"/>
              <a:t>Welcome to the webinar platform</a:t>
            </a:r>
            <a:endParaRPr lang="fr-FR" dirty="0"/>
          </a:p>
        </p:txBody>
      </p:sp>
      <p:sp>
        <p:nvSpPr>
          <p:cNvPr id="3" name="Text Placeholder 2"/>
          <p:cNvSpPr>
            <a:spLocks noGrp="1"/>
          </p:cNvSpPr>
          <p:nvPr>
            <p:ph type="body" sz="quarter" idx="13"/>
          </p:nvPr>
        </p:nvSpPr>
        <p:spPr/>
        <p:txBody>
          <a:bodyPr/>
          <a:lstStyle/>
          <a:p>
            <a:endParaRPr lang="fr-FR"/>
          </a:p>
        </p:txBody>
      </p:sp>
      <p:sp>
        <p:nvSpPr>
          <p:cNvPr id="4" name="Text Placeholder 3"/>
          <p:cNvSpPr>
            <a:spLocks noGrp="1"/>
          </p:cNvSpPr>
          <p:nvPr>
            <p:ph type="body" sz="quarter" idx="14"/>
          </p:nvPr>
        </p:nvSpPr>
        <p:spPr/>
        <p:txBody>
          <a:bodyPr/>
          <a:lstStyle/>
          <a:p>
            <a:endParaRPr lang="fr-FR"/>
          </a:p>
        </p:txBody>
      </p:sp>
      <p:sp>
        <p:nvSpPr>
          <p:cNvPr id="7" name="TextBox 19"/>
          <p:cNvSpPr txBox="1">
            <a:spLocks noChangeArrowheads="1"/>
          </p:cNvSpPr>
          <p:nvPr/>
        </p:nvSpPr>
        <p:spPr bwMode="auto">
          <a:xfrm>
            <a:off x="1" y="4497169"/>
            <a:ext cx="9143999"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9900"/>
              </a:buClr>
              <a:buSzPct val="90000"/>
              <a:buFont typeface="Wingdings" pitchFamily="2" charset="2"/>
              <a:buChar char="n"/>
              <a:defRPr kumimoji="1" sz="2800" b="1">
                <a:solidFill>
                  <a:schemeClr val="bg2"/>
                </a:solidFill>
                <a:latin typeface="Calibri" pitchFamily="34" charset="0"/>
              </a:defRPr>
            </a:lvl1pPr>
            <a:lvl2pPr marL="742950" indent="-285750" eaLnBrk="0" hangingPunct="0">
              <a:spcBef>
                <a:spcPct val="20000"/>
              </a:spcBef>
              <a:buClr>
                <a:srgbClr val="FF9900"/>
              </a:buClr>
              <a:buFont typeface="Wingdings" pitchFamily="2" charset="2"/>
              <a:buChar char="l"/>
              <a:defRPr kumimoji="1" sz="2400" b="1">
                <a:solidFill>
                  <a:schemeClr val="bg2"/>
                </a:solidFill>
                <a:latin typeface="Calibri" pitchFamily="34" charset="0"/>
              </a:defRPr>
            </a:lvl2pPr>
            <a:lvl3pPr marL="1143000" indent="-228600" eaLnBrk="0" hangingPunct="0">
              <a:spcBef>
                <a:spcPct val="20000"/>
              </a:spcBef>
              <a:buClr>
                <a:srgbClr val="FF9900"/>
              </a:buClr>
              <a:buFont typeface="Wingdings" pitchFamily="2" charset="2"/>
              <a:buChar char="w"/>
              <a:defRPr kumimoji="1" sz="2000" b="1">
                <a:solidFill>
                  <a:schemeClr val="bg2"/>
                </a:solidFill>
                <a:latin typeface="Calibri" pitchFamily="34" charset="0"/>
              </a:defRPr>
            </a:lvl3pPr>
            <a:lvl4pPr marL="1600200" indent="-228600" eaLnBrk="0" hangingPunct="0">
              <a:spcBef>
                <a:spcPct val="20000"/>
              </a:spcBef>
              <a:buClr>
                <a:srgbClr val="FF9900"/>
              </a:buClr>
              <a:buFont typeface="Wingdings" pitchFamily="2" charset="2"/>
              <a:defRPr kumimoji="1" sz="2000" b="1">
                <a:solidFill>
                  <a:srgbClr val="017898"/>
                </a:solidFill>
                <a:latin typeface="Cambria" pitchFamily="18" charset="0"/>
              </a:defRPr>
            </a:lvl4pPr>
            <a:lvl5pPr marL="2057400" indent="-228600" eaLnBrk="0" hangingPunct="0">
              <a:spcBef>
                <a:spcPct val="20000"/>
              </a:spcBef>
              <a:buClr>
                <a:srgbClr val="FF9900"/>
              </a:buClr>
              <a:buFont typeface="Wingdings" pitchFamily="2" charset="2"/>
              <a:buChar char=""/>
              <a:defRPr kumimoji="1" sz="2000" b="1">
                <a:solidFill>
                  <a:srgbClr val="017898"/>
                </a:solidFill>
                <a:latin typeface="Cambria" pitchFamily="18" charset="0"/>
              </a:defRPr>
            </a:lvl5pPr>
            <a:lvl6pPr marL="2514600" indent="-228600" eaLnBrk="0" fontAlgn="base" hangingPunct="0">
              <a:spcBef>
                <a:spcPct val="20000"/>
              </a:spcBef>
              <a:spcAft>
                <a:spcPct val="0"/>
              </a:spcAft>
              <a:buClr>
                <a:srgbClr val="FF9900"/>
              </a:buClr>
              <a:buFont typeface="Wingdings" pitchFamily="2" charset="2"/>
              <a:buChar char=""/>
              <a:defRPr kumimoji="1" sz="2000" b="1">
                <a:solidFill>
                  <a:srgbClr val="017898"/>
                </a:solidFill>
                <a:latin typeface="Cambria" pitchFamily="18" charset="0"/>
              </a:defRPr>
            </a:lvl6pPr>
            <a:lvl7pPr marL="2971800" indent="-228600" eaLnBrk="0" fontAlgn="base" hangingPunct="0">
              <a:spcBef>
                <a:spcPct val="20000"/>
              </a:spcBef>
              <a:spcAft>
                <a:spcPct val="0"/>
              </a:spcAft>
              <a:buClr>
                <a:srgbClr val="FF9900"/>
              </a:buClr>
              <a:buFont typeface="Wingdings" pitchFamily="2" charset="2"/>
              <a:buChar char=""/>
              <a:defRPr kumimoji="1" sz="2000" b="1">
                <a:solidFill>
                  <a:srgbClr val="017898"/>
                </a:solidFill>
                <a:latin typeface="Cambria" pitchFamily="18" charset="0"/>
              </a:defRPr>
            </a:lvl7pPr>
            <a:lvl8pPr marL="3429000" indent="-228600" eaLnBrk="0" fontAlgn="base" hangingPunct="0">
              <a:spcBef>
                <a:spcPct val="20000"/>
              </a:spcBef>
              <a:spcAft>
                <a:spcPct val="0"/>
              </a:spcAft>
              <a:buClr>
                <a:srgbClr val="FF9900"/>
              </a:buClr>
              <a:buFont typeface="Wingdings" pitchFamily="2" charset="2"/>
              <a:buChar char=""/>
              <a:defRPr kumimoji="1" sz="2000" b="1">
                <a:solidFill>
                  <a:srgbClr val="017898"/>
                </a:solidFill>
                <a:latin typeface="Cambria" pitchFamily="18" charset="0"/>
              </a:defRPr>
            </a:lvl8pPr>
            <a:lvl9pPr marL="3886200" indent="-228600" eaLnBrk="0" fontAlgn="base" hangingPunct="0">
              <a:spcBef>
                <a:spcPct val="20000"/>
              </a:spcBef>
              <a:spcAft>
                <a:spcPct val="0"/>
              </a:spcAft>
              <a:buClr>
                <a:srgbClr val="FF9900"/>
              </a:buClr>
              <a:buFont typeface="Wingdings" pitchFamily="2" charset="2"/>
              <a:buChar char=""/>
              <a:defRPr kumimoji="1" sz="2000" b="1">
                <a:solidFill>
                  <a:srgbClr val="017898"/>
                </a:solidFill>
                <a:latin typeface="Cambria" pitchFamily="18" charset="0"/>
              </a:defRPr>
            </a:lvl9pPr>
          </a:lstStyle>
          <a:p>
            <a:pPr algn="ctr" eaLnBrk="1" hangingPunct="1">
              <a:spcBef>
                <a:spcPct val="0"/>
              </a:spcBef>
              <a:buClrTx/>
              <a:buSzTx/>
              <a:buFontTx/>
              <a:buNone/>
            </a:pPr>
            <a:endParaRPr kumimoji="0" lang="es-MX" altLang="en-US" sz="1800" b="0" dirty="0">
              <a:solidFill>
                <a:schemeClr val="accent2"/>
              </a:solidFill>
              <a:latin typeface="Times New Roman" pitchFamily="18" charset="0"/>
            </a:endParaRPr>
          </a:p>
        </p:txBody>
      </p:sp>
      <p:grpSp>
        <p:nvGrpSpPr>
          <p:cNvPr id="17" name="3 Grupo"/>
          <p:cNvGrpSpPr/>
          <p:nvPr/>
        </p:nvGrpSpPr>
        <p:grpSpPr>
          <a:xfrm>
            <a:off x="0" y="620532"/>
            <a:ext cx="9143999" cy="4603545"/>
            <a:chOff x="0" y="620532"/>
            <a:chExt cx="9143999" cy="4603545"/>
          </a:xfrm>
          <a:solidFill>
            <a:schemeClr val="bg1">
              <a:lumMod val="85000"/>
            </a:schemeClr>
          </a:solidFill>
        </p:grpSpPr>
        <p:pic>
          <p:nvPicPr>
            <p:cNvPr id="18"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5951" y="620532"/>
              <a:ext cx="5783573" cy="4380550"/>
            </a:xfrm>
            <a:prstGeom prst="rect">
              <a:avLst/>
            </a:prstGeom>
            <a:grpFill/>
          </p:spPr>
        </p:pic>
        <p:sp>
          <p:nvSpPr>
            <p:cNvPr id="19" name="TextBox 19"/>
            <p:cNvSpPr txBox="1">
              <a:spLocks noChangeArrowheads="1"/>
            </p:cNvSpPr>
            <p:nvPr/>
          </p:nvSpPr>
          <p:spPr bwMode="auto">
            <a:xfrm>
              <a:off x="0" y="4269970"/>
              <a:ext cx="9143999" cy="95410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9900"/>
                </a:buClr>
                <a:buSzPct val="90000"/>
                <a:buFont typeface="Wingdings" pitchFamily="2" charset="2"/>
                <a:buChar char="n"/>
                <a:defRPr kumimoji="1" sz="2800" b="1">
                  <a:solidFill>
                    <a:schemeClr val="bg2"/>
                  </a:solidFill>
                  <a:latin typeface="Calibri" pitchFamily="34" charset="0"/>
                </a:defRPr>
              </a:lvl1pPr>
              <a:lvl2pPr marL="742950" indent="-285750" eaLnBrk="0" hangingPunct="0">
                <a:spcBef>
                  <a:spcPct val="20000"/>
                </a:spcBef>
                <a:buClr>
                  <a:srgbClr val="FF9900"/>
                </a:buClr>
                <a:buFont typeface="Wingdings" pitchFamily="2" charset="2"/>
                <a:buChar char="l"/>
                <a:defRPr kumimoji="1" sz="2400" b="1">
                  <a:solidFill>
                    <a:schemeClr val="bg2"/>
                  </a:solidFill>
                  <a:latin typeface="Calibri" pitchFamily="34" charset="0"/>
                </a:defRPr>
              </a:lvl2pPr>
              <a:lvl3pPr marL="1143000" indent="-228600" eaLnBrk="0" hangingPunct="0">
                <a:spcBef>
                  <a:spcPct val="20000"/>
                </a:spcBef>
                <a:buClr>
                  <a:srgbClr val="FF9900"/>
                </a:buClr>
                <a:buFont typeface="Wingdings" pitchFamily="2" charset="2"/>
                <a:buChar char="w"/>
                <a:defRPr kumimoji="1" sz="2000" b="1">
                  <a:solidFill>
                    <a:schemeClr val="bg2"/>
                  </a:solidFill>
                  <a:latin typeface="Calibri" pitchFamily="34" charset="0"/>
                </a:defRPr>
              </a:lvl3pPr>
              <a:lvl4pPr marL="1600200" indent="-228600" eaLnBrk="0" hangingPunct="0">
                <a:spcBef>
                  <a:spcPct val="20000"/>
                </a:spcBef>
                <a:buClr>
                  <a:srgbClr val="FF9900"/>
                </a:buClr>
                <a:buFont typeface="Wingdings" pitchFamily="2" charset="2"/>
                <a:defRPr kumimoji="1" sz="2000" b="1">
                  <a:solidFill>
                    <a:srgbClr val="017898"/>
                  </a:solidFill>
                  <a:latin typeface="Cambria" pitchFamily="18" charset="0"/>
                </a:defRPr>
              </a:lvl4pPr>
              <a:lvl5pPr marL="2057400" indent="-228600" eaLnBrk="0" hangingPunct="0">
                <a:spcBef>
                  <a:spcPct val="20000"/>
                </a:spcBef>
                <a:buClr>
                  <a:srgbClr val="FF9900"/>
                </a:buClr>
                <a:buFont typeface="Wingdings" pitchFamily="2" charset="2"/>
                <a:buChar char=""/>
                <a:defRPr kumimoji="1" sz="2000" b="1">
                  <a:solidFill>
                    <a:srgbClr val="017898"/>
                  </a:solidFill>
                  <a:latin typeface="Cambria" pitchFamily="18" charset="0"/>
                </a:defRPr>
              </a:lvl5pPr>
              <a:lvl6pPr marL="2514600" indent="-228600" eaLnBrk="0" fontAlgn="base" hangingPunct="0">
                <a:spcBef>
                  <a:spcPct val="20000"/>
                </a:spcBef>
                <a:spcAft>
                  <a:spcPct val="0"/>
                </a:spcAft>
                <a:buClr>
                  <a:srgbClr val="FF9900"/>
                </a:buClr>
                <a:buFont typeface="Wingdings" pitchFamily="2" charset="2"/>
                <a:buChar char=""/>
                <a:defRPr kumimoji="1" sz="2000" b="1">
                  <a:solidFill>
                    <a:srgbClr val="017898"/>
                  </a:solidFill>
                  <a:latin typeface="Cambria" pitchFamily="18" charset="0"/>
                </a:defRPr>
              </a:lvl6pPr>
              <a:lvl7pPr marL="2971800" indent="-228600" eaLnBrk="0" fontAlgn="base" hangingPunct="0">
                <a:spcBef>
                  <a:spcPct val="20000"/>
                </a:spcBef>
                <a:spcAft>
                  <a:spcPct val="0"/>
                </a:spcAft>
                <a:buClr>
                  <a:srgbClr val="FF9900"/>
                </a:buClr>
                <a:buFont typeface="Wingdings" pitchFamily="2" charset="2"/>
                <a:buChar char=""/>
                <a:defRPr kumimoji="1" sz="2000" b="1">
                  <a:solidFill>
                    <a:srgbClr val="017898"/>
                  </a:solidFill>
                  <a:latin typeface="Cambria" pitchFamily="18" charset="0"/>
                </a:defRPr>
              </a:lvl7pPr>
              <a:lvl8pPr marL="3429000" indent="-228600" eaLnBrk="0" fontAlgn="base" hangingPunct="0">
                <a:spcBef>
                  <a:spcPct val="20000"/>
                </a:spcBef>
                <a:spcAft>
                  <a:spcPct val="0"/>
                </a:spcAft>
                <a:buClr>
                  <a:srgbClr val="FF9900"/>
                </a:buClr>
                <a:buFont typeface="Wingdings" pitchFamily="2" charset="2"/>
                <a:buChar char=""/>
                <a:defRPr kumimoji="1" sz="2000" b="1">
                  <a:solidFill>
                    <a:srgbClr val="017898"/>
                  </a:solidFill>
                  <a:latin typeface="Cambria" pitchFamily="18" charset="0"/>
                </a:defRPr>
              </a:lvl8pPr>
              <a:lvl9pPr marL="3886200" indent="-228600" eaLnBrk="0" fontAlgn="base" hangingPunct="0">
                <a:spcBef>
                  <a:spcPct val="20000"/>
                </a:spcBef>
                <a:spcAft>
                  <a:spcPct val="0"/>
                </a:spcAft>
                <a:buClr>
                  <a:srgbClr val="FF9900"/>
                </a:buClr>
                <a:buFont typeface="Wingdings" pitchFamily="2" charset="2"/>
                <a:buChar char=""/>
                <a:defRPr kumimoji="1" sz="2000" b="1">
                  <a:solidFill>
                    <a:srgbClr val="017898"/>
                  </a:solidFill>
                  <a:latin typeface="Cambria" pitchFamily="18" charset="0"/>
                </a:defRPr>
              </a:lvl9pPr>
            </a:lstStyle>
            <a:p>
              <a:pPr algn="ctr" eaLnBrk="1" hangingPunct="1">
                <a:spcBef>
                  <a:spcPct val="0"/>
                </a:spcBef>
                <a:buClrTx/>
                <a:buSzTx/>
                <a:buFontTx/>
                <a:buNone/>
              </a:pPr>
              <a:r>
                <a:rPr lang="fr-FR" dirty="0">
                  <a:solidFill>
                    <a:schemeClr val="tx1"/>
                  </a:solidFill>
                </a:rPr>
                <a:t>Access Code: 919-820-423</a:t>
              </a:r>
              <a:br>
                <a:rPr lang="fr-FR" dirty="0">
                  <a:solidFill>
                    <a:schemeClr val="tx1"/>
                  </a:solidFill>
                </a:rPr>
              </a:br>
              <a:r>
                <a:rPr lang="fr-FR" dirty="0">
                  <a:solidFill>
                    <a:schemeClr val="tx1"/>
                  </a:solidFill>
                </a:rPr>
                <a:t>Audio PIN: </a:t>
              </a:r>
              <a:r>
                <a:rPr lang="fr-FR" dirty="0" err="1">
                  <a:solidFill>
                    <a:schemeClr val="tx1"/>
                  </a:solidFill>
                </a:rPr>
                <a:t>Shown</a:t>
              </a:r>
              <a:r>
                <a:rPr lang="fr-FR" dirty="0">
                  <a:solidFill>
                    <a:schemeClr val="tx1"/>
                  </a:solidFill>
                </a:rPr>
                <a:t> </a:t>
              </a:r>
              <a:r>
                <a:rPr lang="fr-FR" dirty="0" err="1">
                  <a:solidFill>
                    <a:schemeClr val="tx1"/>
                  </a:solidFill>
                </a:rPr>
                <a:t>after</a:t>
              </a:r>
              <a:r>
                <a:rPr lang="fr-FR" dirty="0">
                  <a:solidFill>
                    <a:schemeClr val="tx1"/>
                  </a:solidFill>
                </a:rPr>
                <a:t> </a:t>
              </a:r>
              <a:r>
                <a:rPr lang="fr-FR" dirty="0" err="1">
                  <a:solidFill>
                    <a:schemeClr val="tx1"/>
                  </a:solidFill>
                </a:rPr>
                <a:t>joining</a:t>
              </a:r>
              <a:r>
                <a:rPr lang="fr-FR" dirty="0">
                  <a:solidFill>
                    <a:schemeClr val="tx1"/>
                  </a:solidFill>
                </a:rPr>
                <a:t> the </a:t>
              </a:r>
              <a:r>
                <a:rPr lang="fr-FR" dirty="0" err="1">
                  <a:solidFill>
                    <a:schemeClr val="tx1"/>
                  </a:solidFill>
                </a:rPr>
                <a:t>webinar</a:t>
              </a:r>
              <a:endParaRPr kumimoji="0" lang="es-MX" altLang="en-US" sz="1800" b="0" dirty="0">
                <a:solidFill>
                  <a:schemeClr val="tx1"/>
                </a:solidFill>
                <a:latin typeface="Times New Roman" pitchFamily="18" charset="0"/>
              </a:endParaRPr>
            </a:p>
          </p:txBody>
        </p:sp>
      </p:grpSp>
      <p:grpSp>
        <p:nvGrpSpPr>
          <p:cNvPr id="20" name="Group 19"/>
          <p:cNvGrpSpPr/>
          <p:nvPr/>
        </p:nvGrpSpPr>
        <p:grpSpPr>
          <a:xfrm>
            <a:off x="1997241" y="1247180"/>
            <a:ext cx="2896709" cy="1928327"/>
            <a:chOff x="1997241" y="1247180"/>
            <a:chExt cx="2896709" cy="1928327"/>
          </a:xfrm>
        </p:grpSpPr>
        <p:sp>
          <p:nvSpPr>
            <p:cNvPr id="21" name="TextBox 20"/>
            <p:cNvSpPr txBox="1"/>
            <p:nvPr/>
          </p:nvSpPr>
          <p:spPr>
            <a:xfrm>
              <a:off x="2695074" y="2590732"/>
              <a:ext cx="2144940" cy="584775"/>
            </a:xfrm>
            <a:prstGeom prst="rect">
              <a:avLst/>
            </a:prstGeom>
            <a:solidFill>
              <a:schemeClr val="bg2"/>
            </a:solidFill>
          </p:spPr>
          <p:txBody>
            <a:bodyPr wrap="square" rtlCol="0">
              <a:spAutoFit/>
            </a:bodyPr>
            <a:lstStyle/>
            <a:p>
              <a:r>
                <a:rPr lang="en-GB" sz="1600" b="1" dirty="0" smtClean="0">
                  <a:solidFill>
                    <a:srgbClr val="FF0000"/>
                  </a:solidFill>
                  <a:latin typeface="Calibri" panose="020F0502020204030204" pitchFamily="34" charset="0"/>
                  <a:cs typeface="Calibri" panose="020F0502020204030204" pitchFamily="34" charset="0"/>
                </a:rPr>
                <a:t>Questions in English, Spanish or Portuguese</a:t>
              </a:r>
              <a:endParaRPr lang="fr-FR" sz="1600" b="1" dirty="0">
                <a:solidFill>
                  <a:srgbClr val="FF0000"/>
                </a:solidFill>
                <a:latin typeface="Calibri" panose="020F0502020204030204" pitchFamily="34" charset="0"/>
                <a:cs typeface="Calibri" panose="020F0502020204030204" pitchFamily="34" charset="0"/>
              </a:endParaRPr>
            </a:p>
          </p:txBody>
        </p:sp>
        <p:sp>
          <p:nvSpPr>
            <p:cNvPr id="22" name="TextBox 21"/>
            <p:cNvSpPr txBox="1"/>
            <p:nvPr/>
          </p:nvSpPr>
          <p:spPr>
            <a:xfrm>
              <a:off x="3252443" y="1582179"/>
              <a:ext cx="1415808" cy="800219"/>
            </a:xfrm>
            <a:prstGeom prst="rect">
              <a:avLst/>
            </a:prstGeom>
            <a:solidFill>
              <a:schemeClr val="bg2"/>
            </a:solidFill>
          </p:spPr>
          <p:txBody>
            <a:bodyPr wrap="square" rtlCol="0">
              <a:spAutoFit/>
            </a:bodyPr>
            <a:lstStyle/>
            <a:p>
              <a:endParaRPr lang="en-GB" sz="1600" b="1" dirty="0" smtClean="0">
                <a:solidFill>
                  <a:srgbClr val="FF0000"/>
                </a:solidFill>
                <a:latin typeface="Calibri" panose="020F0502020204030204" pitchFamily="34" charset="0"/>
                <a:cs typeface="Calibri" panose="020F0502020204030204" pitchFamily="34" charset="0"/>
              </a:endParaRPr>
            </a:p>
            <a:p>
              <a:r>
                <a:rPr lang="en-GB" sz="1600" b="1" dirty="0" smtClean="0">
                  <a:solidFill>
                    <a:srgbClr val="FF0000"/>
                  </a:solidFill>
                  <a:latin typeface="Calibri" panose="020F0502020204030204" pitchFamily="34" charset="0"/>
                  <a:cs typeface="Calibri" panose="020F0502020204030204" pitchFamily="34" charset="0"/>
                </a:rPr>
                <a:t>Question box</a:t>
              </a:r>
            </a:p>
            <a:p>
              <a:endParaRPr lang="fr-FR" sz="1400" b="1" dirty="0">
                <a:solidFill>
                  <a:srgbClr val="FF0000"/>
                </a:solidFill>
                <a:latin typeface="Calibri" panose="020F0502020204030204" pitchFamily="34" charset="0"/>
                <a:cs typeface="Calibri" panose="020F0502020204030204" pitchFamily="34" charset="0"/>
              </a:endParaRPr>
            </a:p>
          </p:txBody>
        </p:sp>
        <p:sp>
          <p:nvSpPr>
            <p:cNvPr id="23" name="TextBox 22"/>
            <p:cNvSpPr txBox="1"/>
            <p:nvPr/>
          </p:nvSpPr>
          <p:spPr>
            <a:xfrm>
              <a:off x="1997241" y="1247180"/>
              <a:ext cx="2896709" cy="461665"/>
            </a:xfrm>
            <a:prstGeom prst="rect">
              <a:avLst/>
            </a:prstGeom>
            <a:solidFill>
              <a:schemeClr val="bg2"/>
            </a:solidFill>
          </p:spPr>
          <p:txBody>
            <a:bodyPr wrap="square" rtlCol="0">
              <a:spAutoFit/>
            </a:bodyPr>
            <a:lstStyle/>
            <a:p>
              <a:pPr algn="r"/>
              <a:r>
                <a:rPr lang="en-GB" sz="2400" b="1" dirty="0" smtClean="0">
                  <a:latin typeface="Calibri" panose="020F0502020204030204" pitchFamily="34" charset="0"/>
                  <a:cs typeface="Calibri" panose="020F0502020204030204" pitchFamily="34" charset="0"/>
                </a:rPr>
                <a:t>Attendee Interface</a:t>
              </a:r>
              <a:endParaRPr lang="fr-FR" sz="2400" b="1" dirty="0">
                <a:latin typeface="Calibri" panose="020F0502020204030204" pitchFamily="34" charset="0"/>
                <a:cs typeface="Calibri" panose="020F0502020204030204" pitchFamily="34" charset="0"/>
              </a:endParaRPr>
            </a:p>
          </p:txBody>
        </p:sp>
      </p:gr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788" y="4442223"/>
            <a:ext cx="609600" cy="60960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4187" y="4442223"/>
            <a:ext cx="609600" cy="609600"/>
          </a:xfrm>
          <a:prstGeom prst="rect">
            <a:avLst/>
          </a:prstGeom>
        </p:spPr>
      </p:pic>
    </p:spTree>
    <p:extLst>
      <p:ext uri="{BB962C8B-B14F-4D97-AF65-F5344CB8AC3E}">
        <p14:creationId xmlns:p14="http://schemas.microsoft.com/office/powerpoint/2010/main" val="18786984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972990" y="603323"/>
            <a:ext cx="7198020" cy="4233412"/>
          </a:xfrm>
          <a:prstGeom prst="rect">
            <a:avLst/>
          </a:prstGeom>
        </p:spPr>
      </p:pic>
      <p:sp>
        <p:nvSpPr>
          <p:cNvPr id="2" name="Text Placeholder 1"/>
          <p:cNvSpPr>
            <a:spLocks noGrp="1"/>
          </p:cNvSpPr>
          <p:nvPr>
            <p:ph type="body" sz="quarter" idx="12"/>
          </p:nvPr>
        </p:nvSpPr>
        <p:spPr/>
        <p:txBody>
          <a:bodyPr/>
          <a:lstStyle/>
          <a:p>
            <a:r>
              <a:rPr lang="en-GB" dirty="0"/>
              <a:t>Opportunity to cut </a:t>
            </a:r>
            <a:r>
              <a:rPr lang="en-GB" dirty="0" smtClean="0"/>
              <a:t>energy bills</a:t>
            </a:r>
            <a:endParaRPr lang="fr-FR" dirty="0"/>
          </a:p>
        </p:txBody>
      </p:sp>
      <p:sp>
        <p:nvSpPr>
          <p:cNvPr id="4" name="Text Placeholder 3"/>
          <p:cNvSpPr>
            <a:spLocks noGrp="1"/>
          </p:cNvSpPr>
          <p:nvPr>
            <p:ph type="body" sz="quarter" idx="14"/>
          </p:nvPr>
        </p:nvSpPr>
        <p:spPr/>
        <p:txBody>
          <a:bodyPr/>
          <a:lstStyle/>
          <a:p>
            <a:r>
              <a:rPr lang="en-GB" dirty="0"/>
              <a:t>Reduction in consumer oil and electricity bills as a result of the Sustainable Recovery Plan</a:t>
            </a:r>
            <a:endParaRPr lang="fr-FR" dirty="0"/>
          </a:p>
        </p:txBody>
      </p:sp>
      <p:sp>
        <p:nvSpPr>
          <p:cNvPr id="5" name="Rectangle 4"/>
          <p:cNvSpPr/>
          <p:nvPr/>
        </p:nvSpPr>
        <p:spPr>
          <a:xfrm>
            <a:off x="3027871" y="4852833"/>
            <a:ext cx="4572000" cy="246221"/>
          </a:xfrm>
          <a:prstGeom prst="rect">
            <a:avLst/>
          </a:prstGeom>
        </p:spPr>
        <p:txBody>
          <a:bodyPr>
            <a:spAutoFit/>
          </a:bodyPr>
          <a:lstStyle/>
          <a:p>
            <a:r>
              <a:rPr lang="fr-FR" sz="1000" dirty="0">
                <a:hlinkClick r:id="rId4"/>
              </a:rPr>
              <a:t>https://www.iea.org/reports/sustainable-recovery</a:t>
            </a:r>
            <a:endParaRPr lang="fr-FR" sz="1000" dirty="0"/>
          </a:p>
        </p:txBody>
      </p:sp>
    </p:spTree>
    <p:extLst>
      <p:ext uri="{BB962C8B-B14F-4D97-AF65-F5344CB8AC3E}">
        <p14:creationId xmlns:p14="http://schemas.microsoft.com/office/powerpoint/2010/main" val="25602404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GB" dirty="0"/>
              <a:t>Huge potential to save by reducing subsidies</a:t>
            </a:r>
            <a:endParaRPr lang="fr-FR" dirty="0"/>
          </a:p>
        </p:txBody>
      </p:sp>
      <p:sp>
        <p:nvSpPr>
          <p:cNvPr id="7" name="Text Placeholder 6"/>
          <p:cNvSpPr>
            <a:spLocks noGrp="1"/>
          </p:cNvSpPr>
          <p:nvPr>
            <p:ph type="body" sz="quarter" idx="13"/>
          </p:nvPr>
        </p:nvSpPr>
        <p:spPr>
          <a:xfrm>
            <a:off x="250825" y="4479282"/>
            <a:ext cx="8642350" cy="434767"/>
          </a:xfrm>
        </p:spPr>
        <p:txBody>
          <a:bodyPr/>
          <a:lstStyle/>
          <a:p>
            <a:r>
              <a:rPr lang="en-GB" dirty="0"/>
              <a:t>Can also help transition out subsidies</a:t>
            </a:r>
            <a:endParaRPr lang="fr-FR" dirty="0"/>
          </a:p>
        </p:txBody>
      </p:sp>
      <p:pic>
        <p:nvPicPr>
          <p:cNvPr id="5" name="Imagen 1">
            <a:extLst>
              <a:ext uri="{FF2B5EF4-FFF2-40B4-BE49-F238E27FC236}">
                <a16:creationId xmlns:a16="http://schemas.microsoft.com/office/drawing/2014/main" id="{821A9371-6D63-4D77-827B-1961A96BC7BC}"/>
              </a:ext>
            </a:extLst>
          </p:cNvPr>
          <p:cNvPicPr>
            <a:picLocks noChangeAspect="1"/>
          </p:cNvPicPr>
          <p:nvPr/>
        </p:nvPicPr>
        <p:blipFill rotWithShape="1">
          <a:blip r:embed="rId3"/>
          <a:srcRect l="46333" t="22963" r="18250" b="8296"/>
          <a:stretch/>
        </p:blipFill>
        <p:spPr>
          <a:xfrm>
            <a:off x="5393954" y="859726"/>
            <a:ext cx="3224282" cy="3520157"/>
          </a:xfrm>
          <a:prstGeom prst="rect">
            <a:avLst/>
          </a:prstGeom>
        </p:spPr>
      </p:pic>
      <p:sp>
        <p:nvSpPr>
          <p:cNvPr id="9" name="Rectangle 9">
            <a:extLst>
              <a:ext uri="{FF2B5EF4-FFF2-40B4-BE49-F238E27FC236}">
                <a16:creationId xmlns:a16="http://schemas.microsoft.com/office/drawing/2014/main" id="{5CF28F83-648C-41B5-8C71-59F6659CCEEC}"/>
              </a:ext>
            </a:extLst>
          </p:cNvPr>
          <p:cNvSpPr/>
          <p:nvPr/>
        </p:nvSpPr>
        <p:spPr>
          <a:xfrm>
            <a:off x="525392" y="944025"/>
            <a:ext cx="4680922" cy="2677656"/>
          </a:xfrm>
          <a:prstGeom prst="rect">
            <a:avLst/>
          </a:prstGeom>
        </p:spPr>
        <p:txBody>
          <a:bodyPr wrap="square">
            <a:spAutoFit/>
          </a:bodyPr>
          <a:lstStyle/>
          <a:p>
            <a:pPr marL="285750" indent="-285750" algn="just">
              <a:buFont typeface="Arial" panose="020B0604020202020204" pitchFamily="34" charset="0"/>
              <a:buChar char="•"/>
            </a:pPr>
            <a:r>
              <a:rPr lang="en-US" sz="1200" dirty="0"/>
              <a:t>Energy subsidies for the average  LAC country cost about 1.8 percent of GDP annually in 2011–13, about 1 percent of GDP for fuel and 0.8 percent of GDP for electricity .</a:t>
            </a:r>
          </a:p>
          <a:p>
            <a:pPr marL="285750" indent="-285750" algn="just">
              <a:buFont typeface="Arial" panose="020B0604020202020204" pitchFamily="34" charset="0"/>
              <a:buChar char="•"/>
            </a:pPr>
            <a:endParaRPr lang="en-US" sz="1200" dirty="0"/>
          </a:p>
          <a:p>
            <a:pPr marL="285750" indent="-285750" algn="just">
              <a:buFont typeface="Arial" panose="020B0604020202020204" pitchFamily="34" charset="0"/>
              <a:buChar char="•"/>
            </a:pPr>
            <a:r>
              <a:rPr lang="en-US" sz="1200" dirty="0"/>
              <a:t>Energy subsidies in LAC are not related to economic size. However, low-income countries provide relatively high subsidies as a share of GDP.</a:t>
            </a:r>
          </a:p>
          <a:p>
            <a:pPr marL="285750" indent="-285750" algn="just">
              <a:buFont typeface="Arial" panose="020B0604020202020204" pitchFamily="34" charset="0"/>
              <a:buChar char="•"/>
            </a:pPr>
            <a:endParaRPr lang="en-US" sz="1200" dirty="0"/>
          </a:p>
          <a:p>
            <a:pPr marL="285750" indent="-285750" algn="just">
              <a:buFont typeface="Arial" panose="020B0604020202020204" pitchFamily="34" charset="0"/>
              <a:buChar char="•"/>
            </a:pPr>
            <a:r>
              <a:rPr lang="en-US" sz="1200" dirty="0"/>
              <a:t>Energy subsidies in both the Central America and the Caribbean are predominantly provided for electricity. </a:t>
            </a:r>
          </a:p>
          <a:p>
            <a:pPr algn="just"/>
            <a:endParaRPr lang="en-US" sz="1200" dirty="0"/>
          </a:p>
          <a:p>
            <a:pPr marL="285750" indent="-285750" algn="just">
              <a:buFont typeface="Arial" panose="020B0604020202020204" pitchFamily="34" charset="0"/>
              <a:buChar char="•"/>
            </a:pPr>
            <a:r>
              <a:rPr lang="en-US" sz="1200" dirty="0"/>
              <a:t>Spending on subsidies reduces the availability of public resources for other purposes, which might have more positive distributional impacts — for instance, social spending.</a:t>
            </a:r>
          </a:p>
        </p:txBody>
      </p:sp>
      <p:sp>
        <p:nvSpPr>
          <p:cNvPr id="6" name="Rectángulo 4">
            <a:extLst>
              <a:ext uri="{FF2B5EF4-FFF2-40B4-BE49-F238E27FC236}">
                <a16:creationId xmlns:a16="http://schemas.microsoft.com/office/drawing/2014/main" id="{9CC655C7-133B-4AD3-968B-E938C823FC9C}"/>
              </a:ext>
            </a:extLst>
          </p:cNvPr>
          <p:cNvSpPr/>
          <p:nvPr/>
        </p:nvSpPr>
        <p:spPr>
          <a:xfrm>
            <a:off x="1197602" y="4914049"/>
            <a:ext cx="10958196" cy="224036"/>
          </a:xfrm>
          <a:prstGeom prst="rect">
            <a:avLst/>
          </a:prstGeom>
        </p:spPr>
        <p:txBody>
          <a:bodyPr wrap="square">
            <a:spAutoFit/>
          </a:bodyPr>
          <a:lstStyle/>
          <a:p>
            <a:pPr>
              <a:lnSpc>
                <a:spcPct val="107000"/>
              </a:lnSpc>
            </a:pPr>
            <a:r>
              <a:rPr lang="es-MX" sz="800" dirty="0">
                <a:hlinkClick r:id="rId4"/>
              </a:rPr>
              <a:t>https://www.imf.org/en/Publications/WP/Issues/2016/12/31/Energy-Subsidies-in-Latin-America-and-the-Caribbean-Stocktaking-and-Policy-Challenges-42708</a:t>
            </a:r>
            <a:endParaRPr lang="es-MX"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45011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dirty="0"/>
              <a:t>Case study: how energy efficiency </a:t>
            </a:r>
            <a:r>
              <a:rPr lang="en-GB"/>
              <a:t>can </a:t>
            </a:r>
            <a:r>
              <a:rPr lang="en-GB" dirty="0"/>
              <a:t>generate</a:t>
            </a:r>
            <a:r>
              <a:rPr lang="en-GB"/>
              <a:t> government savings</a:t>
            </a:r>
            <a:endParaRPr lang="fr-FR" dirty="0"/>
          </a:p>
        </p:txBody>
      </p:sp>
      <p:sp>
        <p:nvSpPr>
          <p:cNvPr id="10" name="Rectangle 9"/>
          <p:cNvSpPr/>
          <p:nvPr/>
        </p:nvSpPr>
        <p:spPr>
          <a:xfrm>
            <a:off x="250825" y="651140"/>
            <a:ext cx="8606096" cy="4282085"/>
          </a:xfrm>
          <a:prstGeom prst="rect">
            <a:avLst/>
          </a:prstGeom>
        </p:spPr>
        <p:txBody>
          <a:bodyPr>
            <a:normAutofit fontScale="85000" lnSpcReduction="10000"/>
          </a:bodyPr>
          <a:lstStyle/>
          <a:p>
            <a:r>
              <a:rPr lang="en-GB" dirty="0" smtClean="0"/>
              <a:t>Mexico: </a:t>
            </a:r>
            <a:r>
              <a:rPr lang="en-GB" b="1" i="1" dirty="0" smtClean="0"/>
              <a:t>Cambia </a:t>
            </a:r>
            <a:r>
              <a:rPr lang="en-GB" b="1" i="1" dirty="0" err="1" smtClean="0"/>
              <a:t>tu</a:t>
            </a:r>
            <a:r>
              <a:rPr lang="en-GB" b="1" i="1" dirty="0" smtClean="0"/>
              <a:t> </a:t>
            </a:r>
            <a:r>
              <a:rPr lang="en-GB" b="1" i="1" dirty="0" err="1" smtClean="0"/>
              <a:t>viejo</a:t>
            </a:r>
            <a:r>
              <a:rPr lang="en-GB" b="1" i="1" dirty="0" smtClean="0"/>
              <a:t> </a:t>
            </a:r>
            <a:r>
              <a:rPr lang="en-GB" b="1" i="1" dirty="0" err="1" smtClean="0"/>
              <a:t>por</a:t>
            </a:r>
            <a:r>
              <a:rPr lang="en-GB" b="1" i="1" dirty="0" smtClean="0"/>
              <a:t> </a:t>
            </a:r>
            <a:r>
              <a:rPr lang="en-GB" b="1" i="1" dirty="0" err="1" smtClean="0"/>
              <a:t>uno</a:t>
            </a:r>
            <a:r>
              <a:rPr lang="en-GB" b="1" i="1" dirty="0" smtClean="0"/>
              <a:t> </a:t>
            </a:r>
            <a:r>
              <a:rPr lang="en-GB" b="1" i="1" dirty="0" err="1" smtClean="0"/>
              <a:t>nuevo</a:t>
            </a:r>
            <a:endParaRPr lang="en-GB" b="1" i="1" dirty="0" smtClean="0"/>
          </a:p>
          <a:p>
            <a:endParaRPr lang="en-GB" b="1" i="1" dirty="0" smtClean="0"/>
          </a:p>
          <a:p>
            <a:pPr marL="285750" indent="-285750">
              <a:lnSpc>
                <a:spcPct val="120000"/>
              </a:lnSpc>
              <a:spcBef>
                <a:spcPts val="600"/>
              </a:spcBef>
              <a:buFont typeface="Arial" panose="020B0604020202020204" pitchFamily="34" charset="0"/>
              <a:buChar char="•"/>
            </a:pPr>
            <a:r>
              <a:rPr lang="en-GB" dirty="0" smtClean="0"/>
              <a:t>Following 2008 financial crisis (2009-2018) the programme replaced air conditioners and fridges </a:t>
            </a:r>
          </a:p>
          <a:p>
            <a:pPr marL="285750" indent="-285750">
              <a:lnSpc>
                <a:spcPct val="120000"/>
              </a:lnSpc>
              <a:spcBef>
                <a:spcPts val="600"/>
              </a:spcBef>
              <a:buFont typeface="Arial" panose="020B0604020202020204" pitchFamily="34" charset="0"/>
              <a:buChar char="•"/>
            </a:pPr>
            <a:r>
              <a:rPr lang="en-GB" dirty="0" smtClean="0"/>
              <a:t>Primary aim to reduce household electricity use, which was highly </a:t>
            </a:r>
            <a:r>
              <a:rPr lang="en-GB" b="1" dirty="0" smtClean="0"/>
              <a:t>subsidised in over 95% of households</a:t>
            </a:r>
            <a:r>
              <a:rPr lang="en-GB" dirty="0" smtClean="0"/>
              <a:t>.</a:t>
            </a:r>
          </a:p>
          <a:p>
            <a:pPr marL="285750" indent="-285750">
              <a:lnSpc>
                <a:spcPct val="120000"/>
              </a:lnSpc>
              <a:spcBef>
                <a:spcPts val="600"/>
              </a:spcBef>
              <a:buFont typeface="Arial" panose="020B0604020202020204" pitchFamily="34" charset="0"/>
              <a:buChar char="•"/>
            </a:pPr>
            <a:r>
              <a:rPr lang="en-GB" dirty="0" smtClean="0"/>
              <a:t>Also an opportunity to reduce greenhouse gas emissions and safely dispose of refrigerant gases.</a:t>
            </a:r>
          </a:p>
          <a:p>
            <a:pPr marL="285750" indent="-285750">
              <a:lnSpc>
                <a:spcPct val="120000"/>
              </a:lnSpc>
              <a:spcBef>
                <a:spcPts val="600"/>
              </a:spcBef>
              <a:buFont typeface="Arial" panose="020B0604020202020204" pitchFamily="34" charset="0"/>
              <a:buChar char="•"/>
            </a:pPr>
            <a:r>
              <a:rPr lang="en-GB" dirty="0" smtClean="0"/>
              <a:t>Nearly 2 million refrigerators and air conditioners were replaced resulting in estimated lifetime energy </a:t>
            </a:r>
            <a:r>
              <a:rPr lang="en-GB" smtClean="0"/>
              <a:t>savings of </a:t>
            </a:r>
            <a:r>
              <a:rPr lang="en-GB" dirty="0" smtClean="0"/>
              <a:t>over 6 770 </a:t>
            </a:r>
            <a:r>
              <a:rPr lang="en-GB" dirty="0" err="1" smtClean="0"/>
              <a:t>GWh</a:t>
            </a:r>
            <a:r>
              <a:rPr lang="en-GB" dirty="0" smtClean="0"/>
              <a:t>, or around 8% of annual residential electricity demand. </a:t>
            </a:r>
          </a:p>
          <a:p>
            <a:pPr marL="285750" indent="-285750">
              <a:lnSpc>
                <a:spcPct val="120000"/>
              </a:lnSpc>
              <a:spcBef>
                <a:spcPts val="600"/>
              </a:spcBef>
              <a:buFont typeface="Arial" panose="020B0604020202020204" pitchFamily="34" charset="0"/>
              <a:buChar char="•"/>
            </a:pPr>
            <a:r>
              <a:rPr lang="en-GB" dirty="0" smtClean="0"/>
              <a:t>All replaced appliances were over 10 years old and in low-income households receiving the largest electricity subsidies. </a:t>
            </a:r>
          </a:p>
          <a:p>
            <a:pPr marL="285750" indent="-285750">
              <a:lnSpc>
                <a:spcPct val="120000"/>
              </a:lnSpc>
              <a:spcBef>
                <a:spcPts val="600"/>
              </a:spcBef>
              <a:buFont typeface="Arial" panose="020B0604020202020204" pitchFamily="34" charset="0"/>
              <a:buChar char="•"/>
            </a:pPr>
            <a:r>
              <a:rPr lang="en-GB" dirty="0" smtClean="0"/>
              <a:t>The programme delivered energy </a:t>
            </a:r>
            <a:r>
              <a:rPr lang="en-GB" b="1" dirty="0" smtClean="0"/>
              <a:t>subsidy savings of around $83.2 million a year </a:t>
            </a:r>
            <a:r>
              <a:rPr lang="en-GB" dirty="0" smtClean="0"/>
              <a:t>due to energy efficiency improvements, with a payback period to government of under 4 years. </a:t>
            </a:r>
          </a:p>
          <a:p>
            <a:pPr marL="285750" indent="-285750">
              <a:lnSpc>
                <a:spcPct val="120000"/>
              </a:lnSpc>
              <a:spcBef>
                <a:spcPts val="600"/>
              </a:spcBef>
              <a:buFont typeface="Arial" panose="020B0604020202020204" pitchFamily="34" charset="0"/>
              <a:buChar char="•"/>
            </a:pPr>
            <a:r>
              <a:rPr lang="en-GB" dirty="0" smtClean="0"/>
              <a:t>The programme delivered over 1 650 new permanent jobs and 10 650 temporary jobs across the supply chain, from manufacturing, to delivery and recycling.</a:t>
            </a:r>
            <a:endParaRPr lang="en-GB" dirty="0"/>
          </a:p>
        </p:txBody>
      </p:sp>
    </p:spTree>
    <p:extLst>
      <p:ext uri="{BB962C8B-B14F-4D97-AF65-F5344CB8AC3E}">
        <p14:creationId xmlns:p14="http://schemas.microsoft.com/office/powerpoint/2010/main" val="42290678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GB" dirty="0" smtClean="0"/>
              <a:t>Energy efficiency and the economic recovery </a:t>
            </a:r>
            <a:endParaRPr lang="fr-FR" dirty="0"/>
          </a:p>
        </p:txBody>
      </p:sp>
    </p:spTree>
    <p:extLst>
      <p:ext uri="{BB962C8B-B14F-4D97-AF65-F5344CB8AC3E}">
        <p14:creationId xmlns:p14="http://schemas.microsoft.com/office/powerpoint/2010/main" val="41230496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451543" y="953845"/>
            <a:ext cx="4130328" cy="3860839"/>
          </a:xfrm>
          <a:prstGeom prst="rect">
            <a:avLst/>
          </a:prstGeom>
        </p:spPr>
      </p:pic>
      <p:sp>
        <p:nvSpPr>
          <p:cNvPr id="2" name="Text Placeholder 1"/>
          <p:cNvSpPr>
            <a:spLocks noGrp="1"/>
          </p:cNvSpPr>
          <p:nvPr>
            <p:ph type="body" sz="quarter" idx="12"/>
          </p:nvPr>
        </p:nvSpPr>
        <p:spPr/>
        <p:txBody>
          <a:bodyPr/>
          <a:lstStyle/>
          <a:p>
            <a:r>
              <a:rPr lang="en-GB" dirty="0"/>
              <a:t>The IEA’s Sustainable Recovery Plan</a:t>
            </a:r>
            <a:endParaRPr lang="fr-FR" dirty="0"/>
          </a:p>
        </p:txBody>
      </p:sp>
      <p:sp>
        <p:nvSpPr>
          <p:cNvPr id="4" name="Text Placeholder 3"/>
          <p:cNvSpPr>
            <a:spLocks noGrp="1"/>
          </p:cNvSpPr>
          <p:nvPr>
            <p:ph type="body" sz="quarter" idx="14"/>
          </p:nvPr>
        </p:nvSpPr>
        <p:spPr/>
        <p:txBody>
          <a:bodyPr/>
          <a:lstStyle/>
          <a:p>
            <a:r>
              <a:rPr lang="en-GB" dirty="0"/>
              <a:t>Integrated goals of a sustainable recovery plan for the energy sector</a:t>
            </a:r>
            <a:endParaRPr lang="fr-FR" dirty="0"/>
          </a:p>
        </p:txBody>
      </p:sp>
      <p:sp>
        <p:nvSpPr>
          <p:cNvPr id="3" name="Rectangle 2"/>
          <p:cNvSpPr/>
          <p:nvPr/>
        </p:nvSpPr>
        <p:spPr>
          <a:xfrm>
            <a:off x="2876796" y="4825173"/>
            <a:ext cx="4572000" cy="246221"/>
          </a:xfrm>
          <a:prstGeom prst="rect">
            <a:avLst/>
          </a:prstGeom>
        </p:spPr>
        <p:txBody>
          <a:bodyPr>
            <a:spAutoFit/>
          </a:bodyPr>
          <a:lstStyle/>
          <a:p>
            <a:r>
              <a:rPr lang="fr-FR" sz="1000" dirty="0">
                <a:hlinkClick r:id="rId4"/>
              </a:rPr>
              <a:t>https://www.iea.org/reports/sustainable-recovery</a:t>
            </a:r>
            <a:endParaRPr lang="fr-FR" sz="1000" dirty="0"/>
          </a:p>
        </p:txBody>
      </p:sp>
    </p:spTree>
    <p:extLst>
      <p:ext uri="{BB962C8B-B14F-4D97-AF65-F5344CB8AC3E}">
        <p14:creationId xmlns:p14="http://schemas.microsoft.com/office/powerpoint/2010/main" val="31165127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dirty="0" smtClean="0"/>
              <a:t>Emergency economic packages vary in size</a:t>
            </a:r>
            <a:endParaRPr lang="fr-FR" dirty="0"/>
          </a:p>
        </p:txBody>
      </p:sp>
      <p:sp>
        <p:nvSpPr>
          <p:cNvPr id="4" name="Text Placeholder 3"/>
          <p:cNvSpPr>
            <a:spLocks noGrp="1"/>
          </p:cNvSpPr>
          <p:nvPr>
            <p:ph type="body" sz="quarter" idx="14"/>
          </p:nvPr>
        </p:nvSpPr>
        <p:spPr/>
        <p:txBody>
          <a:bodyPr/>
          <a:lstStyle/>
          <a:p>
            <a:r>
              <a:rPr lang="en-GB" dirty="0"/>
              <a:t>Emergency fiscal measures announced by G20 countries </a:t>
            </a:r>
            <a:r>
              <a:rPr lang="en-GB" dirty="0" smtClean="0"/>
              <a:t>in response </a:t>
            </a:r>
            <a:r>
              <a:rPr lang="en-GB" dirty="0"/>
              <a:t>to the Covid-19 crisis</a:t>
            </a:r>
            <a:endParaRPr lang="fr-FR" dirty="0"/>
          </a:p>
        </p:txBody>
      </p:sp>
      <p:pic>
        <p:nvPicPr>
          <p:cNvPr id="6" name="Picture 5"/>
          <p:cNvPicPr>
            <a:picLocks noChangeAspect="1"/>
          </p:cNvPicPr>
          <p:nvPr/>
        </p:nvPicPr>
        <p:blipFill>
          <a:blip r:embed="rId3">
            <a:extLst/>
          </a:blip>
          <a:stretch>
            <a:fillRect/>
          </a:stretch>
        </p:blipFill>
        <p:spPr>
          <a:xfrm>
            <a:off x="757866" y="1021079"/>
            <a:ext cx="7486248" cy="3643174"/>
          </a:xfrm>
          <a:prstGeom prst="rect">
            <a:avLst/>
          </a:prstGeom>
        </p:spPr>
      </p:pic>
      <p:sp>
        <p:nvSpPr>
          <p:cNvPr id="3" name="Text Placeholder 2"/>
          <p:cNvSpPr>
            <a:spLocks noGrp="1"/>
          </p:cNvSpPr>
          <p:nvPr>
            <p:ph type="body" sz="quarter" idx="4294967295"/>
          </p:nvPr>
        </p:nvSpPr>
        <p:spPr>
          <a:xfrm>
            <a:off x="2898622" y="4296512"/>
            <a:ext cx="8642350" cy="434975"/>
          </a:xfrm>
          <a:prstGeom prst="rect">
            <a:avLst/>
          </a:prstGeom>
        </p:spPr>
        <p:txBody>
          <a:bodyPr/>
          <a:lstStyle/>
          <a:p>
            <a:pPr algn="l">
              <a:spcBef>
                <a:spcPts val="0"/>
              </a:spcBef>
            </a:pPr>
            <a:r>
              <a:rPr lang="en-GB" sz="900" b="0" dirty="0" smtClean="0"/>
              <a:t>Includes measures announced to 7 June 2020. US dollars are presented in 2019 purchasing power parities. </a:t>
            </a:r>
          </a:p>
          <a:p>
            <a:pPr algn="l">
              <a:spcBef>
                <a:spcPts val="0"/>
              </a:spcBef>
            </a:pPr>
            <a:r>
              <a:rPr lang="en-GB" sz="900" b="0" dirty="0" smtClean="0"/>
              <a:t>GDP is expressed in real terms.</a:t>
            </a:r>
          </a:p>
          <a:p>
            <a:pPr algn="l">
              <a:spcBef>
                <a:spcPts val="0"/>
              </a:spcBef>
            </a:pPr>
            <a:r>
              <a:rPr lang="en-GB" sz="900" b="0" dirty="0" smtClean="0"/>
              <a:t>In Saudi Arabia, fiscal consolidation measures correspond to a net negative package.</a:t>
            </a:r>
          </a:p>
          <a:p>
            <a:pPr algn="l">
              <a:spcBef>
                <a:spcPts val="0"/>
              </a:spcBef>
            </a:pPr>
            <a:r>
              <a:rPr lang="en-GB" sz="900" b="0" dirty="0" smtClean="0"/>
              <a:t>Sources</a:t>
            </a:r>
            <a:r>
              <a:rPr lang="en-GB" sz="900" b="0" dirty="0"/>
              <a:t>: IEA analysis based on Elgin, </a:t>
            </a:r>
            <a:r>
              <a:rPr lang="en-GB" sz="900" b="0" dirty="0" err="1"/>
              <a:t>Basburg</a:t>
            </a:r>
            <a:r>
              <a:rPr lang="en-GB" sz="900" b="0" dirty="0"/>
              <a:t> and </a:t>
            </a:r>
            <a:r>
              <a:rPr lang="en-GB" sz="900" b="0" dirty="0" err="1"/>
              <a:t>Yalaman</a:t>
            </a:r>
            <a:r>
              <a:rPr lang="en-GB" sz="900" b="0" dirty="0"/>
              <a:t> (2020); IILS (2011</a:t>
            </a:r>
            <a:r>
              <a:rPr lang="en-GB" sz="900" b="0" dirty="0" smtClean="0"/>
              <a:t>).</a:t>
            </a:r>
          </a:p>
          <a:p>
            <a:pPr>
              <a:spcBef>
                <a:spcPts val="0"/>
              </a:spcBef>
            </a:pPr>
            <a:r>
              <a:rPr lang="fr-FR" sz="900" dirty="0">
                <a:hlinkClick r:id="rId4"/>
              </a:rPr>
              <a:t>https://www.iea.org/reports/sustainable-recovery/covid-19-and-energy-setting-the-scene#abstract</a:t>
            </a:r>
            <a:endParaRPr lang="fr-FR" sz="900" b="0" dirty="0"/>
          </a:p>
        </p:txBody>
      </p:sp>
    </p:spTree>
    <p:extLst>
      <p:ext uri="{BB962C8B-B14F-4D97-AF65-F5344CB8AC3E}">
        <p14:creationId xmlns:p14="http://schemas.microsoft.com/office/powerpoint/2010/main" val="35932777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68737" y="669475"/>
            <a:ext cx="8006525" cy="4177570"/>
          </a:xfrm>
          <a:prstGeom prst="rect">
            <a:avLst/>
          </a:prstGeom>
        </p:spPr>
      </p:pic>
      <p:sp>
        <p:nvSpPr>
          <p:cNvPr id="2" name="Text Placeholder 1"/>
          <p:cNvSpPr>
            <a:spLocks noGrp="1"/>
          </p:cNvSpPr>
          <p:nvPr>
            <p:ph type="body" sz="quarter" idx="12"/>
          </p:nvPr>
        </p:nvSpPr>
        <p:spPr/>
        <p:txBody>
          <a:bodyPr/>
          <a:lstStyle/>
          <a:p>
            <a:r>
              <a:rPr lang="en-GB" dirty="0"/>
              <a:t>The IEA’s Sustainable Recovery Plan</a:t>
            </a:r>
            <a:endParaRPr lang="fr-FR" dirty="0"/>
          </a:p>
        </p:txBody>
      </p:sp>
      <p:sp>
        <p:nvSpPr>
          <p:cNvPr id="4" name="Text Placeholder 3"/>
          <p:cNvSpPr>
            <a:spLocks noGrp="1"/>
          </p:cNvSpPr>
          <p:nvPr>
            <p:ph type="body" sz="quarter" idx="14"/>
          </p:nvPr>
        </p:nvSpPr>
        <p:spPr/>
        <p:txBody>
          <a:bodyPr/>
          <a:lstStyle/>
          <a:p>
            <a:r>
              <a:rPr lang="en-GB" dirty="0"/>
              <a:t>Increase in real GDP as a result of the sustainable recovery plan, 2020-2025</a:t>
            </a:r>
            <a:endParaRPr lang="fr-FR" dirty="0"/>
          </a:p>
        </p:txBody>
      </p:sp>
      <p:sp>
        <p:nvSpPr>
          <p:cNvPr id="6" name="Rectangle 5"/>
          <p:cNvSpPr/>
          <p:nvPr/>
        </p:nvSpPr>
        <p:spPr>
          <a:xfrm>
            <a:off x="3027871" y="4723934"/>
            <a:ext cx="4572000" cy="246221"/>
          </a:xfrm>
          <a:prstGeom prst="rect">
            <a:avLst/>
          </a:prstGeom>
        </p:spPr>
        <p:txBody>
          <a:bodyPr>
            <a:spAutoFit/>
          </a:bodyPr>
          <a:lstStyle/>
          <a:p>
            <a:r>
              <a:rPr lang="fr-FR" sz="1000" dirty="0">
                <a:hlinkClick r:id="rId4"/>
              </a:rPr>
              <a:t>https://www.iea.org/reports/sustainable-recovery</a:t>
            </a:r>
            <a:endParaRPr lang="fr-FR" sz="1000" dirty="0"/>
          </a:p>
        </p:txBody>
      </p:sp>
    </p:spTree>
    <p:extLst>
      <p:ext uri="{BB962C8B-B14F-4D97-AF65-F5344CB8AC3E}">
        <p14:creationId xmlns:p14="http://schemas.microsoft.com/office/powerpoint/2010/main" val="9152158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189658" y="641724"/>
            <a:ext cx="7054455" cy="3955542"/>
            <a:chOff x="1189658" y="641724"/>
            <a:chExt cx="7054455" cy="3955542"/>
          </a:xfrm>
        </p:grpSpPr>
        <p:pic>
          <p:nvPicPr>
            <p:cNvPr id="7" name="Picture 6"/>
            <p:cNvPicPr>
              <a:picLocks noChangeAspect="1"/>
            </p:cNvPicPr>
            <p:nvPr/>
          </p:nvPicPr>
          <p:blipFill>
            <a:blip r:embed="rId3"/>
            <a:stretch>
              <a:fillRect/>
            </a:stretch>
          </p:blipFill>
          <p:spPr>
            <a:xfrm>
              <a:off x="1189658" y="641724"/>
              <a:ext cx="6115622" cy="3955542"/>
            </a:xfrm>
            <a:prstGeom prst="rect">
              <a:avLst/>
            </a:prstGeom>
          </p:spPr>
        </p:pic>
        <p:sp>
          <p:nvSpPr>
            <p:cNvPr id="8" name="TextBox 7"/>
            <p:cNvSpPr txBox="1"/>
            <p:nvPr/>
          </p:nvSpPr>
          <p:spPr>
            <a:xfrm>
              <a:off x="1944806" y="981596"/>
              <a:ext cx="6299307" cy="246221"/>
            </a:xfrm>
            <a:prstGeom prst="rect">
              <a:avLst/>
            </a:prstGeom>
            <a:noFill/>
          </p:spPr>
          <p:txBody>
            <a:bodyPr wrap="square" rtlCol="0">
              <a:spAutoFit/>
            </a:bodyPr>
            <a:lstStyle/>
            <a:p>
              <a:r>
                <a:rPr lang="en-GB" sz="1000" dirty="0" smtClean="0"/>
                <a:t>90         120         30        150         30         240       140         50         120         30              Billion dollars</a:t>
              </a:r>
              <a:endParaRPr lang="en-GB" sz="1000" dirty="0"/>
            </a:p>
          </p:txBody>
        </p:sp>
      </p:grpSp>
      <p:sp>
        <p:nvSpPr>
          <p:cNvPr id="2" name="Text Placeholder 1"/>
          <p:cNvSpPr>
            <a:spLocks noGrp="1"/>
          </p:cNvSpPr>
          <p:nvPr>
            <p:ph type="body" sz="quarter" idx="12"/>
          </p:nvPr>
        </p:nvSpPr>
        <p:spPr/>
        <p:txBody>
          <a:bodyPr/>
          <a:lstStyle/>
          <a:p>
            <a:r>
              <a:rPr lang="en-GB" dirty="0" smtClean="0"/>
              <a:t>Policy leadership can unlock private capital</a:t>
            </a:r>
            <a:endParaRPr lang="fr-FR" dirty="0"/>
          </a:p>
        </p:txBody>
      </p:sp>
      <p:sp>
        <p:nvSpPr>
          <p:cNvPr id="4" name="Text Placeholder 3"/>
          <p:cNvSpPr>
            <a:spLocks noGrp="1"/>
          </p:cNvSpPr>
          <p:nvPr>
            <p:ph type="body" sz="quarter" idx="14"/>
          </p:nvPr>
        </p:nvSpPr>
        <p:spPr/>
        <p:txBody>
          <a:bodyPr/>
          <a:lstStyle/>
          <a:p>
            <a:r>
              <a:rPr lang="en-GB" dirty="0" smtClean="0"/>
              <a:t>Annual public and private spending in the Sustainable Recovery Plan 2021-23</a:t>
            </a:r>
            <a:endParaRPr lang="en-GB" dirty="0"/>
          </a:p>
        </p:txBody>
      </p:sp>
      <p:sp>
        <p:nvSpPr>
          <p:cNvPr id="9" name="Rectangle 8"/>
          <p:cNvSpPr/>
          <p:nvPr/>
        </p:nvSpPr>
        <p:spPr>
          <a:xfrm>
            <a:off x="3027871" y="4852833"/>
            <a:ext cx="4572000" cy="246221"/>
          </a:xfrm>
          <a:prstGeom prst="rect">
            <a:avLst/>
          </a:prstGeom>
        </p:spPr>
        <p:txBody>
          <a:bodyPr>
            <a:spAutoFit/>
          </a:bodyPr>
          <a:lstStyle/>
          <a:p>
            <a:r>
              <a:rPr lang="fr-FR" sz="1000" dirty="0">
                <a:hlinkClick r:id="rId4"/>
              </a:rPr>
              <a:t>https://www.iea.org/reports/sustainable-recovery</a:t>
            </a:r>
            <a:endParaRPr lang="fr-FR" sz="1000" dirty="0"/>
          </a:p>
        </p:txBody>
      </p:sp>
    </p:spTree>
    <p:extLst>
      <p:ext uri="{BB962C8B-B14F-4D97-AF65-F5344CB8AC3E}">
        <p14:creationId xmlns:p14="http://schemas.microsoft.com/office/powerpoint/2010/main" val="7977507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50825" y="669475"/>
            <a:ext cx="5650226" cy="3890320"/>
          </a:xfrm>
          <a:prstGeom prst="rect">
            <a:avLst/>
          </a:prstGeom>
        </p:spPr>
      </p:pic>
      <p:pic>
        <p:nvPicPr>
          <p:cNvPr id="8" name="Picture 7"/>
          <p:cNvPicPr>
            <a:picLocks noChangeAspect="1"/>
          </p:cNvPicPr>
          <p:nvPr/>
        </p:nvPicPr>
        <p:blipFill>
          <a:blip r:embed="rId4"/>
          <a:stretch>
            <a:fillRect/>
          </a:stretch>
        </p:blipFill>
        <p:spPr>
          <a:xfrm>
            <a:off x="5813855" y="792812"/>
            <a:ext cx="2629662" cy="3756660"/>
          </a:xfrm>
          <a:prstGeom prst="rect">
            <a:avLst/>
          </a:prstGeom>
        </p:spPr>
      </p:pic>
      <p:sp>
        <p:nvSpPr>
          <p:cNvPr id="2" name="Text Placeholder 1"/>
          <p:cNvSpPr>
            <a:spLocks noGrp="1"/>
          </p:cNvSpPr>
          <p:nvPr>
            <p:ph type="body" sz="quarter" idx="12"/>
          </p:nvPr>
        </p:nvSpPr>
        <p:spPr/>
        <p:txBody>
          <a:bodyPr/>
          <a:lstStyle/>
          <a:p>
            <a:r>
              <a:rPr lang="en-GB" dirty="0" smtClean="0"/>
              <a:t>Investments in clean energy transitions are job intensive</a:t>
            </a:r>
            <a:endParaRPr lang="fr-FR" dirty="0"/>
          </a:p>
        </p:txBody>
      </p:sp>
      <p:sp>
        <p:nvSpPr>
          <p:cNvPr id="3" name="Text Placeholder 2"/>
          <p:cNvSpPr>
            <a:spLocks noGrp="1"/>
          </p:cNvSpPr>
          <p:nvPr>
            <p:ph type="body" sz="quarter" idx="13"/>
          </p:nvPr>
        </p:nvSpPr>
        <p:spPr/>
        <p:txBody>
          <a:bodyPr/>
          <a:lstStyle/>
          <a:p>
            <a:r>
              <a:rPr lang="en-GB" dirty="0"/>
              <a:t>Energy efficiency is a key ingredient for economic stimulus</a:t>
            </a:r>
            <a:endParaRPr lang="fr-FR" dirty="0"/>
          </a:p>
        </p:txBody>
      </p:sp>
      <p:sp>
        <p:nvSpPr>
          <p:cNvPr id="4" name="Text Placeholder 3"/>
          <p:cNvSpPr>
            <a:spLocks noGrp="1"/>
          </p:cNvSpPr>
          <p:nvPr>
            <p:ph type="body" sz="quarter" idx="14"/>
          </p:nvPr>
        </p:nvSpPr>
        <p:spPr/>
        <p:txBody>
          <a:bodyPr/>
          <a:lstStyle/>
          <a:p>
            <a:r>
              <a:rPr lang="en-GB" dirty="0"/>
              <a:t>Construction and manufacturing jobs created </a:t>
            </a:r>
            <a:r>
              <a:rPr lang="en-GB" dirty="0" smtClean="0"/>
              <a:t>/ $ million investment </a:t>
            </a:r>
            <a:r>
              <a:rPr lang="en-GB" dirty="0"/>
              <a:t>in the Sustainable Recovery Plan</a:t>
            </a:r>
            <a:endParaRPr lang="fr-FR" dirty="0"/>
          </a:p>
        </p:txBody>
      </p:sp>
      <p:sp>
        <p:nvSpPr>
          <p:cNvPr id="7" name="Rectangle 6"/>
          <p:cNvSpPr/>
          <p:nvPr/>
        </p:nvSpPr>
        <p:spPr>
          <a:xfrm>
            <a:off x="3027871" y="4852833"/>
            <a:ext cx="4572000" cy="246221"/>
          </a:xfrm>
          <a:prstGeom prst="rect">
            <a:avLst/>
          </a:prstGeom>
        </p:spPr>
        <p:txBody>
          <a:bodyPr>
            <a:spAutoFit/>
          </a:bodyPr>
          <a:lstStyle/>
          <a:p>
            <a:r>
              <a:rPr lang="fr-FR" sz="1000" dirty="0">
                <a:hlinkClick r:id="rId5"/>
              </a:rPr>
              <a:t>https://www.iea.org/reports/sustainable-recovery</a:t>
            </a:r>
            <a:endParaRPr lang="fr-FR" sz="1000" dirty="0"/>
          </a:p>
        </p:txBody>
      </p:sp>
    </p:spTree>
    <p:extLst>
      <p:ext uri="{BB962C8B-B14F-4D97-AF65-F5344CB8AC3E}">
        <p14:creationId xmlns:p14="http://schemas.microsoft.com/office/powerpoint/2010/main" val="38485280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dirty="0" smtClean="0"/>
              <a:t>Energy efficiency employment multiplier effect </a:t>
            </a:r>
            <a:endParaRPr lang="fr-FR" dirty="0"/>
          </a:p>
        </p:txBody>
      </p:sp>
      <p:sp>
        <p:nvSpPr>
          <p:cNvPr id="3" name="Text Placeholder 2"/>
          <p:cNvSpPr>
            <a:spLocks noGrp="1"/>
          </p:cNvSpPr>
          <p:nvPr>
            <p:ph type="body" sz="quarter" idx="13"/>
          </p:nvPr>
        </p:nvSpPr>
        <p:spPr/>
        <p:txBody>
          <a:bodyPr/>
          <a:lstStyle/>
          <a:p>
            <a:r>
              <a:rPr lang="en-GB" sz="1100" b="0" dirty="0" smtClean="0"/>
              <a:t>Source: ECLAC-ILO (2018). </a:t>
            </a:r>
            <a:r>
              <a:rPr lang="en-GB" sz="1100" b="0" i="1" dirty="0" smtClean="0"/>
              <a:t>Employment </a:t>
            </a:r>
            <a:r>
              <a:rPr lang="en-GB" sz="1100" b="0" i="1" dirty="0"/>
              <a:t>Situation in Latin America and the </a:t>
            </a:r>
            <a:r>
              <a:rPr lang="en-GB" sz="1100" b="0" i="1" dirty="0" smtClean="0"/>
              <a:t>Caribbean</a:t>
            </a:r>
            <a:endParaRPr lang="fr-FR" sz="1100" b="0" i="1" dirty="0"/>
          </a:p>
        </p:txBody>
      </p:sp>
      <p:grpSp>
        <p:nvGrpSpPr>
          <p:cNvPr id="5" name="Grupo 18">
            <a:extLst>
              <a:ext uri="{FF2B5EF4-FFF2-40B4-BE49-F238E27FC236}">
                <a16:creationId xmlns:a16="http://schemas.microsoft.com/office/drawing/2014/main" id="{4D38BDA8-B77B-4AD7-9428-93E578E5F04C}"/>
              </a:ext>
            </a:extLst>
          </p:cNvPr>
          <p:cNvGrpSpPr/>
          <p:nvPr/>
        </p:nvGrpSpPr>
        <p:grpSpPr>
          <a:xfrm>
            <a:off x="4763798" y="1193245"/>
            <a:ext cx="3595450" cy="2710873"/>
            <a:chOff x="7520225" y="2799875"/>
            <a:chExt cx="3595450" cy="2710873"/>
          </a:xfrm>
        </p:grpSpPr>
        <p:grpSp>
          <p:nvGrpSpPr>
            <p:cNvPr id="6" name="Grupo 8">
              <a:extLst>
                <a:ext uri="{FF2B5EF4-FFF2-40B4-BE49-F238E27FC236}">
                  <a16:creationId xmlns:a16="http://schemas.microsoft.com/office/drawing/2014/main" id="{8644361D-C349-417E-8F98-B4F495069756}"/>
                </a:ext>
              </a:extLst>
            </p:cNvPr>
            <p:cNvGrpSpPr/>
            <p:nvPr/>
          </p:nvGrpSpPr>
          <p:grpSpPr>
            <a:xfrm>
              <a:off x="8810625" y="2799875"/>
              <a:ext cx="2295525" cy="819625"/>
              <a:chOff x="8810625" y="2799875"/>
              <a:chExt cx="2295525" cy="819625"/>
            </a:xfrm>
          </p:grpSpPr>
          <p:pic>
            <p:nvPicPr>
              <p:cNvPr id="16" name="Imagen 6">
                <a:extLst>
                  <a:ext uri="{FF2B5EF4-FFF2-40B4-BE49-F238E27FC236}">
                    <a16:creationId xmlns:a16="http://schemas.microsoft.com/office/drawing/2014/main" id="{BD6AB870-2950-44FC-AAFF-F74F34D8F0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0625" y="2799875"/>
                <a:ext cx="819625" cy="819625"/>
              </a:xfrm>
              <a:prstGeom prst="rect">
                <a:avLst/>
              </a:prstGeom>
            </p:spPr>
          </p:pic>
          <p:sp>
            <p:nvSpPr>
              <p:cNvPr id="17" name="CuadroTexto 7">
                <a:extLst>
                  <a:ext uri="{FF2B5EF4-FFF2-40B4-BE49-F238E27FC236}">
                    <a16:creationId xmlns:a16="http://schemas.microsoft.com/office/drawing/2014/main" id="{65415C62-EA2D-4D0E-9C86-13ED7EBFC22F}"/>
                  </a:ext>
                </a:extLst>
              </p:cNvPr>
              <p:cNvSpPr txBox="1"/>
              <p:nvPr/>
            </p:nvSpPr>
            <p:spPr>
              <a:xfrm>
                <a:off x="9753600" y="2978785"/>
                <a:ext cx="1352550" cy="461665"/>
              </a:xfrm>
              <a:prstGeom prst="rect">
                <a:avLst/>
              </a:prstGeom>
              <a:noFill/>
            </p:spPr>
            <p:txBody>
              <a:bodyPr wrap="square" rtlCol="0">
                <a:spAutoFit/>
              </a:bodyPr>
              <a:lstStyle/>
              <a:p>
                <a:r>
                  <a:rPr lang="en-GB" sz="2400" b="1">
                    <a:solidFill>
                      <a:srgbClr val="E7A45B"/>
                    </a:solidFill>
                    <a:latin typeface="Bahnschrift" panose="020B0502040204020203" pitchFamily="34" charset="0"/>
                  </a:rPr>
                  <a:t>4.38 X</a:t>
                </a:r>
              </a:p>
            </p:txBody>
          </p:sp>
        </p:grpSp>
        <p:grpSp>
          <p:nvGrpSpPr>
            <p:cNvPr id="7" name="Grupo 9">
              <a:extLst>
                <a:ext uri="{FF2B5EF4-FFF2-40B4-BE49-F238E27FC236}">
                  <a16:creationId xmlns:a16="http://schemas.microsoft.com/office/drawing/2014/main" id="{2BD6CF30-CF9A-4D71-A4C5-4B8AB761BD75}"/>
                </a:ext>
              </a:extLst>
            </p:cNvPr>
            <p:cNvGrpSpPr/>
            <p:nvPr/>
          </p:nvGrpSpPr>
          <p:grpSpPr>
            <a:xfrm>
              <a:off x="8820150" y="3719573"/>
              <a:ext cx="2295525" cy="819625"/>
              <a:chOff x="8810625" y="2799875"/>
              <a:chExt cx="2295525" cy="819625"/>
            </a:xfrm>
          </p:grpSpPr>
          <p:pic>
            <p:nvPicPr>
              <p:cNvPr id="14" name="Imagen 10">
                <a:extLst>
                  <a:ext uri="{FF2B5EF4-FFF2-40B4-BE49-F238E27FC236}">
                    <a16:creationId xmlns:a16="http://schemas.microsoft.com/office/drawing/2014/main" id="{A6D8056C-29FF-4A14-8F64-FF3354E6DE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0625" y="2799875"/>
                <a:ext cx="819625" cy="819625"/>
              </a:xfrm>
              <a:prstGeom prst="rect">
                <a:avLst/>
              </a:prstGeom>
            </p:spPr>
          </p:pic>
          <p:sp>
            <p:nvSpPr>
              <p:cNvPr id="15" name="CuadroTexto 11">
                <a:extLst>
                  <a:ext uri="{FF2B5EF4-FFF2-40B4-BE49-F238E27FC236}">
                    <a16:creationId xmlns:a16="http://schemas.microsoft.com/office/drawing/2014/main" id="{03CCC0F0-8F14-4424-A812-DC4AFCFB9694}"/>
                  </a:ext>
                </a:extLst>
              </p:cNvPr>
              <p:cNvSpPr txBox="1"/>
              <p:nvPr/>
            </p:nvSpPr>
            <p:spPr>
              <a:xfrm>
                <a:off x="9753600" y="2978785"/>
                <a:ext cx="1352550" cy="461665"/>
              </a:xfrm>
              <a:prstGeom prst="rect">
                <a:avLst/>
              </a:prstGeom>
              <a:noFill/>
            </p:spPr>
            <p:txBody>
              <a:bodyPr wrap="square" rtlCol="0">
                <a:spAutoFit/>
              </a:bodyPr>
              <a:lstStyle/>
              <a:p>
                <a:r>
                  <a:rPr lang="en-GB" sz="2400" b="1" dirty="0">
                    <a:solidFill>
                      <a:srgbClr val="E7A45B"/>
                    </a:solidFill>
                    <a:latin typeface="Bahnschrift" panose="020B0502040204020203" pitchFamily="34" charset="0"/>
                  </a:rPr>
                  <a:t>3.45 X</a:t>
                </a:r>
              </a:p>
            </p:txBody>
          </p:sp>
        </p:grpSp>
        <p:grpSp>
          <p:nvGrpSpPr>
            <p:cNvPr id="8" name="Grupo 12">
              <a:extLst>
                <a:ext uri="{FF2B5EF4-FFF2-40B4-BE49-F238E27FC236}">
                  <a16:creationId xmlns:a16="http://schemas.microsoft.com/office/drawing/2014/main" id="{DA83D8DD-7844-4E18-A99D-D7005F4C0BDA}"/>
                </a:ext>
              </a:extLst>
            </p:cNvPr>
            <p:cNvGrpSpPr/>
            <p:nvPr/>
          </p:nvGrpSpPr>
          <p:grpSpPr>
            <a:xfrm>
              <a:off x="8820150" y="4691123"/>
              <a:ext cx="2295525" cy="819625"/>
              <a:chOff x="8810625" y="2799875"/>
              <a:chExt cx="2295525" cy="819625"/>
            </a:xfrm>
          </p:grpSpPr>
          <p:pic>
            <p:nvPicPr>
              <p:cNvPr id="12" name="Imagen 13">
                <a:extLst>
                  <a:ext uri="{FF2B5EF4-FFF2-40B4-BE49-F238E27FC236}">
                    <a16:creationId xmlns:a16="http://schemas.microsoft.com/office/drawing/2014/main" id="{C4A7FDFD-3646-4510-A854-63466B77A7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0625" y="2799875"/>
                <a:ext cx="819625" cy="819625"/>
              </a:xfrm>
              <a:prstGeom prst="rect">
                <a:avLst/>
              </a:prstGeom>
            </p:spPr>
          </p:pic>
          <p:sp>
            <p:nvSpPr>
              <p:cNvPr id="13" name="CuadroTexto 14">
                <a:extLst>
                  <a:ext uri="{FF2B5EF4-FFF2-40B4-BE49-F238E27FC236}">
                    <a16:creationId xmlns:a16="http://schemas.microsoft.com/office/drawing/2014/main" id="{31726194-4EB1-4695-AB72-FDAA50CB69FC}"/>
                  </a:ext>
                </a:extLst>
              </p:cNvPr>
              <p:cNvSpPr txBox="1"/>
              <p:nvPr/>
            </p:nvSpPr>
            <p:spPr>
              <a:xfrm>
                <a:off x="9753600" y="2978785"/>
                <a:ext cx="1352550" cy="461665"/>
              </a:xfrm>
              <a:prstGeom prst="rect">
                <a:avLst/>
              </a:prstGeom>
              <a:noFill/>
            </p:spPr>
            <p:txBody>
              <a:bodyPr wrap="square" rtlCol="0">
                <a:spAutoFit/>
              </a:bodyPr>
              <a:lstStyle/>
              <a:p>
                <a:r>
                  <a:rPr lang="en-GB" sz="2400" b="1" dirty="0">
                    <a:solidFill>
                      <a:srgbClr val="E7A45B"/>
                    </a:solidFill>
                    <a:latin typeface="Bahnschrift" panose="020B0502040204020203" pitchFamily="34" charset="0"/>
                  </a:rPr>
                  <a:t>2.35 X</a:t>
                </a:r>
              </a:p>
            </p:txBody>
          </p:sp>
        </p:grpSp>
        <p:sp>
          <p:nvSpPr>
            <p:cNvPr id="9" name="CuadroTexto 15">
              <a:extLst>
                <a:ext uri="{FF2B5EF4-FFF2-40B4-BE49-F238E27FC236}">
                  <a16:creationId xmlns:a16="http://schemas.microsoft.com/office/drawing/2014/main" id="{7B8DE878-BD08-45B3-89FD-FF4CAF0B49AF}"/>
                </a:ext>
              </a:extLst>
            </p:cNvPr>
            <p:cNvSpPr txBox="1"/>
            <p:nvPr/>
          </p:nvSpPr>
          <p:spPr>
            <a:xfrm>
              <a:off x="7520225" y="2979639"/>
              <a:ext cx="1371600" cy="400110"/>
            </a:xfrm>
            <a:prstGeom prst="rect">
              <a:avLst/>
            </a:prstGeom>
            <a:noFill/>
          </p:spPr>
          <p:txBody>
            <a:bodyPr wrap="square" rtlCol="0">
              <a:spAutoFit/>
            </a:bodyPr>
            <a:lstStyle/>
            <a:p>
              <a:r>
                <a:rPr lang="en-GB" sz="2000" b="1" dirty="0">
                  <a:solidFill>
                    <a:schemeClr val="accent2">
                      <a:lumMod val="75000"/>
                    </a:schemeClr>
                  </a:solidFill>
                  <a:latin typeface="Avenir Next LT Pro" panose="020B0604020202020204" pitchFamily="34" charset="0"/>
                </a:rPr>
                <a:t>Brazil</a:t>
              </a:r>
            </a:p>
          </p:txBody>
        </p:sp>
        <p:sp>
          <p:nvSpPr>
            <p:cNvPr id="10" name="CuadroTexto 16">
              <a:extLst>
                <a:ext uri="{FF2B5EF4-FFF2-40B4-BE49-F238E27FC236}">
                  <a16:creationId xmlns:a16="http://schemas.microsoft.com/office/drawing/2014/main" id="{905492E7-9366-4A48-8EA5-17746AE99217}"/>
                </a:ext>
              </a:extLst>
            </p:cNvPr>
            <p:cNvSpPr txBox="1"/>
            <p:nvPr/>
          </p:nvSpPr>
          <p:spPr>
            <a:xfrm>
              <a:off x="7520225" y="3942838"/>
              <a:ext cx="1371600" cy="400110"/>
            </a:xfrm>
            <a:prstGeom prst="rect">
              <a:avLst/>
            </a:prstGeom>
            <a:noFill/>
          </p:spPr>
          <p:txBody>
            <a:bodyPr wrap="square" rtlCol="0">
              <a:spAutoFit/>
            </a:bodyPr>
            <a:lstStyle/>
            <a:p>
              <a:r>
                <a:rPr lang="en-GB" sz="2000" b="1" dirty="0">
                  <a:solidFill>
                    <a:schemeClr val="accent2">
                      <a:lumMod val="75000"/>
                    </a:schemeClr>
                  </a:solidFill>
                  <a:latin typeface="Avenir Next LT Pro" panose="020B0604020202020204" pitchFamily="34" charset="0"/>
                </a:rPr>
                <a:t>Paraguay</a:t>
              </a:r>
            </a:p>
          </p:txBody>
        </p:sp>
        <p:sp>
          <p:nvSpPr>
            <p:cNvPr id="11" name="CuadroTexto 17">
              <a:extLst>
                <a:ext uri="{FF2B5EF4-FFF2-40B4-BE49-F238E27FC236}">
                  <a16:creationId xmlns:a16="http://schemas.microsoft.com/office/drawing/2014/main" id="{DA076474-62A4-4A99-9B18-46AFCC63434A}"/>
                </a:ext>
              </a:extLst>
            </p:cNvPr>
            <p:cNvSpPr txBox="1"/>
            <p:nvPr/>
          </p:nvSpPr>
          <p:spPr>
            <a:xfrm>
              <a:off x="7520225" y="4906037"/>
              <a:ext cx="1371600" cy="400110"/>
            </a:xfrm>
            <a:prstGeom prst="rect">
              <a:avLst/>
            </a:prstGeom>
            <a:noFill/>
          </p:spPr>
          <p:txBody>
            <a:bodyPr wrap="square" rtlCol="0">
              <a:spAutoFit/>
            </a:bodyPr>
            <a:lstStyle/>
            <a:p>
              <a:r>
                <a:rPr lang="en-GB" sz="2000" b="1" dirty="0">
                  <a:solidFill>
                    <a:schemeClr val="accent2">
                      <a:lumMod val="75000"/>
                    </a:schemeClr>
                  </a:solidFill>
                  <a:latin typeface="Avenir Next LT Pro" panose="020B0604020202020204" pitchFamily="34" charset="0"/>
                </a:rPr>
                <a:t>Mexico</a:t>
              </a:r>
            </a:p>
          </p:txBody>
        </p:sp>
      </p:grpSp>
      <p:sp>
        <p:nvSpPr>
          <p:cNvPr id="18" name="Rectangle 9">
            <a:extLst>
              <a:ext uri="{FF2B5EF4-FFF2-40B4-BE49-F238E27FC236}">
                <a16:creationId xmlns:a16="http://schemas.microsoft.com/office/drawing/2014/main" id="{5CF28F83-648C-41B5-8C71-59F6659CCEEC}"/>
              </a:ext>
            </a:extLst>
          </p:cNvPr>
          <p:cNvSpPr/>
          <p:nvPr/>
        </p:nvSpPr>
        <p:spPr>
          <a:xfrm>
            <a:off x="664545" y="1682975"/>
            <a:ext cx="3255645" cy="1569660"/>
          </a:xfrm>
          <a:prstGeom prst="rect">
            <a:avLst/>
          </a:prstGeom>
        </p:spPr>
        <p:txBody>
          <a:bodyPr wrap="square">
            <a:spAutoFit/>
          </a:bodyPr>
          <a:lstStyle/>
          <a:p>
            <a:pPr marL="285750" indent="-285750" algn="just">
              <a:buFont typeface="Arial" panose="020B0604020202020204" pitchFamily="34" charset="0"/>
              <a:buChar char="•"/>
            </a:pPr>
            <a:r>
              <a:rPr lang="en-US" sz="1600" dirty="0"/>
              <a:t>In Brazil, for example, for every job created in construction, 4.38 are created in the total economy. This multiplier effect is 3.45 in Paraguay and 2.35 in Mexico. </a:t>
            </a:r>
            <a:endParaRPr lang="en-GB" sz="1600" dirty="0"/>
          </a:p>
        </p:txBody>
      </p:sp>
      <p:sp>
        <p:nvSpPr>
          <p:cNvPr id="20" name="Rectángulo 4">
            <a:extLst>
              <a:ext uri="{FF2B5EF4-FFF2-40B4-BE49-F238E27FC236}">
                <a16:creationId xmlns:a16="http://schemas.microsoft.com/office/drawing/2014/main" id="{9CC655C7-133B-4AD3-968B-E938C823FC9C}"/>
              </a:ext>
            </a:extLst>
          </p:cNvPr>
          <p:cNvSpPr>
            <a:spLocks noGrp="1"/>
          </p:cNvSpPr>
          <p:nvPr>
            <p:ph type="body" sz="quarter" idx="14"/>
          </p:nvPr>
        </p:nvSpPr>
        <p:spPr>
          <a:xfrm>
            <a:off x="345715" y="4874651"/>
            <a:ext cx="8642350" cy="256993"/>
          </a:xfrm>
          <a:prstGeom prst="rect">
            <a:avLst/>
          </a:prstGeom>
        </p:spPr>
        <p:txBody>
          <a:bodyPr>
            <a:spAutoFit/>
          </a:bodyPr>
          <a:lstStyle/>
          <a:p>
            <a:pPr>
              <a:lnSpc>
                <a:spcPct val="107000"/>
              </a:lnSpc>
              <a:spcAft>
                <a:spcPts val="800"/>
              </a:spcAft>
            </a:pPr>
            <a:r>
              <a:rPr lang="en-GB" sz="10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https://repositorio.cepal.org/bitstream/handle/11362/44186/1/S1800885_en.pdf</a:t>
            </a:r>
            <a:endParaRPr lang="es-MX" sz="1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7057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p:txBody>
          <a:bodyPr/>
          <a:lstStyle/>
          <a:p>
            <a:r>
              <a:rPr lang="en-GB" dirty="0" smtClean="0"/>
              <a:t>Introducing today’s presenters</a:t>
            </a:r>
            <a:endParaRPr lang="fr-FR"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3152" y="1380548"/>
            <a:ext cx="1523539" cy="228245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0392" y="1380547"/>
            <a:ext cx="1555344" cy="2282456"/>
          </a:xfrm>
          <a:prstGeom prst="rect">
            <a:avLst/>
          </a:prstGeom>
        </p:spPr>
      </p:pic>
      <p:sp>
        <p:nvSpPr>
          <p:cNvPr id="8" name="TextBox 7"/>
          <p:cNvSpPr txBox="1"/>
          <p:nvPr/>
        </p:nvSpPr>
        <p:spPr>
          <a:xfrm>
            <a:off x="1338931" y="3784892"/>
            <a:ext cx="1198341" cy="338554"/>
          </a:xfrm>
          <a:prstGeom prst="rect">
            <a:avLst/>
          </a:prstGeom>
          <a:noFill/>
        </p:spPr>
        <p:txBody>
          <a:bodyPr wrap="none" rtlCol="0">
            <a:spAutoFit/>
          </a:bodyPr>
          <a:lstStyle/>
          <a:p>
            <a:r>
              <a:rPr lang="en-GB" sz="1600" dirty="0" smtClean="0"/>
              <a:t>Edith Bayer</a:t>
            </a:r>
            <a:endParaRPr lang="fr-FR" sz="1600" dirty="0"/>
          </a:p>
        </p:txBody>
      </p:sp>
      <p:sp>
        <p:nvSpPr>
          <p:cNvPr id="9" name="TextBox 8"/>
          <p:cNvSpPr txBox="1"/>
          <p:nvPr/>
        </p:nvSpPr>
        <p:spPr>
          <a:xfrm>
            <a:off x="3541298" y="3784892"/>
            <a:ext cx="2032544" cy="338554"/>
          </a:xfrm>
          <a:prstGeom prst="rect">
            <a:avLst/>
          </a:prstGeom>
          <a:noFill/>
        </p:spPr>
        <p:txBody>
          <a:bodyPr wrap="none" rtlCol="0">
            <a:spAutoFit/>
          </a:bodyPr>
          <a:lstStyle/>
          <a:p>
            <a:r>
              <a:rPr lang="en-GB" sz="1600" dirty="0" smtClean="0"/>
              <a:t>Michael Oppermann</a:t>
            </a:r>
            <a:endParaRPr lang="fr-FR" sz="1600" dirty="0"/>
          </a:p>
        </p:txBody>
      </p:sp>
      <p:sp>
        <p:nvSpPr>
          <p:cNvPr id="10" name="TextBox 9"/>
          <p:cNvSpPr txBox="1"/>
          <p:nvPr/>
        </p:nvSpPr>
        <p:spPr>
          <a:xfrm>
            <a:off x="6179947" y="3784892"/>
            <a:ext cx="1643399" cy="338554"/>
          </a:xfrm>
          <a:prstGeom prst="rect">
            <a:avLst/>
          </a:prstGeom>
          <a:noFill/>
        </p:spPr>
        <p:txBody>
          <a:bodyPr wrap="none" rtlCol="0">
            <a:spAutoFit/>
          </a:bodyPr>
          <a:lstStyle/>
          <a:p>
            <a:r>
              <a:rPr lang="en-GB" sz="1600" dirty="0" smtClean="0"/>
              <a:t>Ghislaine Kieffer</a:t>
            </a:r>
            <a:endParaRPr lang="fr-FR" sz="1600" dirty="0"/>
          </a:p>
        </p:txBody>
      </p:sp>
      <p:pic>
        <p:nvPicPr>
          <p:cNvPr id="3" name="Picture 2"/>
          <p:cNvPicPr>
            <a:picLocks noChangeAspect="1"/>
          </p:cNvPicPr>
          <p:nvPr/>
        </p:nvPicPr>
        <p:blipFill rotWithShape="1">
          <a:blip r:embed="rId4"/>
          <a:srcRect r="6245"/>
          <a:stretch/>
        </p:blipFill>
        <p:spPr>
          <a:xfrm>
            <a:off x="6179947" y="1396601"/>
            <a:ext cx="1553453" cy="2266403"/>
          </a:xfrm>
          <a:prstGeom prst="rect">
            <a:avLst/>
          </a:prstGeom>
        </p:spPr>
      </p:pic>
    </p:spTree>
    <p:extLst>
      <p:ext uri="{BB962C8B-B14F-4D97-AF65-F5344CB8AC3E}">
        <p14:creationId xmlns:p14="http://schemas.microsoft.com/office/powerpoint/2010/main" val="301317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65619" y="663822"/>
            <a:ext cx="7612761" cy="3933444"/>
          </a:xfrm>
          <a:prstGeom prst="rect">
            <a:avLst/>
          </a:prstGeom>
        </p:spPr>
      </p:pic>
      <p:sp>
        <p:nvSpPr>
          <p:cNvPr id="2" name="Text Placeholder 1"/>
          <p:cNvSpPr>
            <a:spLocks noGrp="1"/>
          </p:cNvSpPr>
          <p:nvPr>
            <p:ph type="body" sz="quarter" idx="12"/>
          </p:nvPr>
        </p:nvSpPr>
        <p:spPr/>
        <p:txBody>
          <a:bodyPr/>
          <a:lstStyle/>
          <a:p>
            <a:r>
              <a:rPr lang="en-GB" dirty="0"/>
              <a:t>Energy efficiency is </a:t>
            </a:r>
            <a:r>
              <a:rPr lang="en-GB"/>
              <a:t>a </a:t>
            </a:r>
            <a:r>
              <a:rPr lang="en-GB" dirty="0"/>
              <a:t>“</a:t>
            </a:r>
            <a:r>
              <a:rPr lang="en-GB"/>
              <a:t>jobs machine</a:t>
            </a:r>
            <a:r>
              <a:rPr lang="en-GB" dirty="0"/>
              <a:t>”</a:t>
            </a:r>
            <a:endParaRPr lang="fr-FR" dirty="0"/>
          </a:p>
        </p:txBody>
      </p:sp>
      <p:sp>
        <p:nvSpPr>
          <p:cNvPr id="4" name="Text Placeholder 3"/>
          <p:cNvSpPr>
            <a:spLocks noGrp="1"/>
          </p:cNvSpPr>
          <p:nvPr>
            <p:ph type="body" sz="quarter" idx="14"/>
          </p:nvPr>
        </p:nvSpPr>
        <p:spPr/>
        <p:txBody>
          <a:bodyPr/>
          <a:lstStyle/>
          <a:p>
            <a:r>
              <a:rPr lang="en-GB" dirty="0"/>
              <a:t>Job creation potential to 2025 of investment in efficiency improvements in buildings</a:t>
            </a:r>
            <a:endParaRPr lang="fr-FR" dirty="0"/>
          </a:p>
        </p:txBody>
      </p:sp>
      <p:sp>
        <p:nvSpPr>
          <p:cNvPr id="7" name="Rectangle 6"/>
          <p:cNvSpPr/>
          <p:nvPr/>
        </p:nvSpPr>
        <p:spPr>
          <a:xfrm>
            <a:off x="3027871" y="4852833"/>
            <a:ext cx="4572000" cy="246221"/>
          </a:xfrm>
          <a:prstGeom prst="rect">
            <a:avLst/>
          </a:prstGeom>
        </p:spPr>
        <p:txBody>
          <a:bodyPr>
            <a:spAutoFit/>
          </a:bodyPr>
          <a:lstStyle/>
          <a:p>
            <a:r>
              <a:rPr lang="fr-FR" sz="1000" dirty="0">
                <a:hlinkClick r:id="rId4"/>
              </a:rPr>
              <a:t>https://www.iea.org/reports/sustainable-recovery</a:t>
            </a:r>
            <a:endParaRPr lang="fr-FR" sz="1000" dirty="0"/>
          </a:p>
        </p:txBody>
      </p:sp>
    </p:spTree>
    <p:extLst>
      <p:ext uri="{BB962C8B-B14F-4D97-AF65-F5344CB8AC3E}">
        <p14:creationId xmlns:p14="http://schemas.microsoft.com/office/powerpoint/2010/main" val="26909993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271221" y="750245"/>
            <a:ext cx="2601557" cy="3490978"/>
          </a:xfrm>
          <a:prstGeom prst="rect">
            <a:avLst/>
          </a:prstGeom>
        </p:spPr>
      </p:pic>
      <p:sp>
        <p:nvSpPr>
          <p:cNvPr id="2" name="Text Placeholder 1"/>
          <p:cNvSpPr>
            <a:spLocks noGrp="1"/>
          </p:cNvSpPr>
          <p:nvPr>
            <p:ph type="body" sz="quarter" idx="12"/>
          </p:nvPr>
        </p:nvSpPr>
        <p:spPr/>
        <p:txBody>
          <a:bodyPr/>
          <a:lstStyle/>
          <a:p>
            <a:r>
              <a:rPr lang="en-GB" dirty="0" smtClean="0"/>
              <a:t>Energy efficient appliances also deliver jobs</a:t>
            </a:r>
            <a:endParaRPr lang="fr-FR" dirty="0"/>
          </a:p>
        </p:txBody>
      </p:sp>
      <p:sp>
        <p:nvSpPr>
          <p:cNvPr id="4" name="Text Placeholder 3"/>
          <p:cNvSpPr>
            <a:spLocks noGrp="1"/>
          </p:cNvSpPr>
          <p:nvPr>
            <p:ph type="body" sz="quarter" idx="14"/>
          </p:nvPr>
        </p:nvSpPr>
        <p:spPr/>
        <p:txBody>
          <a:bodyPr/>
          <a:lstStyle/>
          <a:p>
            <a:r>
              <a:rPr lang="en-GB" dirty="0"/>
              <a:t>Jobs created for investment in </a:t>
            </a:r>
            <a:r>
              <a:rPr lang="en-GB" dirty="0" smtClean="0"/>
              <a:t>appliances</a:t>
            </a:r>
            <a:endParaRPr lang="fr-FR" dirty="0"/>
          </a:p>
        </p:txBody>
      </p:sp>
      <p:sp>
        <p:nvSpPr>
          <p:cNvPr id="5" name="Rectangle 4"/>
          <p:cNvSpPr/>
          <p:nvPr/>
        </p:nvSpPr>
        <p:spPr>
          <a:xfrm>
            <a:off x="3027871" y="4852833"/>
            <a:ext cx="4572000" cy="246221"/>
          </a:xfrm>
          <a:prstGeom prst="rect">
            <a:avLst/>
          </a:prstGeom>
        </p:spPr>
        <p:txBody>
          <a:bodyPr>
            <a:spAutoFit/>
          </a:bodyPr>
          <a:lstStyle/>
          <a:p>
            <a:r>
              <a:rPr lang="fr-FR" sz="1000" dirty="0">
                <a:hlinkClick r:id="rId4"/>
              </a:rPr>
              <a:t>https://www.iea.org/reports/sustainable-recovery</a:t>
            </a:r>
            <a:endParaRPr lang="fr-FR" sz="1000" dirty="0"/>
          </a:p>
        </p:txBody>
      </p:sp>
    </p:spTree>
    <p:extLst>
      <p:ext uri="{BB962C8B-B14F-4D97-AF65-F5344CB8AC3E}">
        <p14:creationId xmlns:p14="http://schemas.microsoft.com/office/powerpoint/2010/main" val="949845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067462" y="669474"/>
            <a:ext cx="6777419" cy="4021627"/>
          </a:xfrm>
          <a:prstGeom prst="rect">
            <a:avLst/>
          </a:prstGeom>
        </p:spPr>
      </p:pic>
      <p:sp>
        <p:nvSpPr>
          <p:cNvPr id="2" name="Text Placeholder 1"/>
          <p:cNvSpPr>
            <a:spLocks noGrp="1"/>
          </p:cNvSpPr>
          <p:nvPr>
            <p:ph type="body" sz="quarter" idx="12"/>
          </p:nvPr>
        </p:nvSpPr>
        <p:spPr/>
        <p:txBody>
          <a:bodyPr/>
          <a:lstStyle/>
          <a:p>
            <a:r>
              <a:rPr lang="en-GB" dirty="0" smtClean="0"/>
              <a:t>Industry is a crucial sector for the clean energy transition</a:t>
            </a:r>
            <a:endParaRPr lang="fr-FR" dirty="0"/>
          </a:p>
        </p:txBody>
      </p:sp>
      <p:sp>
        <p:nvSpPr>
          <p:cNvPr id="4" name="Text Placeholder 3"/>
          <p:cNvSpPr>
            <a:spLocks noGrp="1"/>
          </p:cNvSpPr>
          <p:nvPr>
            <p:ph type="body" sz="quarter" idx="14"/>
          </p:nvPr>
        </p:nvSpPr>
        <p:spPr/>
        <p:txBody>
          <a:bodyPr/>
          <a:lstStyle/>
          <a:p>
            <a:r>
              <a:rPr lang="en-GB" dirty="0"/>
              <a:t>Emissions avoided as a result of the Sustainable Recovery Plan</a:t>
            </a:r>
            <a:endParaRPr lang="fr-FR" dirty="0"/>
          </a:p>
        </p:txBody>
      </p:sp>
      <p:sp>
        <p:nvSpPr>
          <p:cNvPr id="5" name="Rectangle 4"/>
          <p:cNvSpPr/>
          <p:nvPr/>
        </p:nvSpPr>
        <p:spPr>
          <a:xfrm>
            <a:off x="3027871" y="4852833"/>
            <a:ext cx="4572000" cy="246221"/>
          </a:xfrm>
          <a:prstGeom prst="rect">
            <a:avLst/>
          </a:prstGeom>
        </p:spPr>
        <p:txBody>
          <a:bodyPr>
            <a:spAutoFit/>
          </a:bodyPr>
          <a:lstStyle/>
          <a:p>
            <a:r>
              <a:rPr lang="fr-FR" sz="1000" dirty="0">
                <a:hlinkClick r:id="rId4"/>
              </a:rPr>
              <a:t>https://www.iea.org/reports/sustainable-recovery</a:t>
            </a:r>
            <a:endParaRPr lang="fr-FR" sz="1000" dirty="0"/>
          </a:p>
        </p:txBody>
      </p:sp>
    </p:spTree>
    <p:extLst>
      <p:ext uri="{BB962C8B-B14F-4D97-AF65-F5344CB8AC3E}">
        <p14:creationId xmlns:p14="http://schemas.microsoft.com/office/powerpoint/2010/main" val="30477753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83147" y="669475"/>
            <a:ext cx="8377705" cy="4073003"/>
          </a:xfrm>
          <a:prstGeom prst="rect">
            <a:avLst/>
          </a:prstGeom>
        </p:spPr>
      </p:pic>
      <p:sp>
        <p:nvSpPr>
          <p:cNvPr id="2" name="Text Placeholder 1"/>
          <p:cNvSpPr>
            <a:spLocks noGrp="1"/>
          </p:cNvSpPr>
          <p:nvPr>
            <p:ph type="body" sz="quarter" idx="12"/>
          </p:nvPr>
        </p:nvSpPr>
        <p:spPr/>
        <p:txBody>
          <a:bodyPr/>
          <a:lstStyle/>
          <a:p>
            <a:r>
              <a:rPr lang="en-GB" dirty="0"/>
              <a:t>Recycling is a particularly strong opportunity</a:t>
            </a:r>
            <a:endParaRPr lang="fr-FR" dirty="0"/>
          </a:p>
        </p:txBody>
      </p:sp>
      <p:sp>
        <p:nvSpPr>
          <p:cNvPr id="3" name="Text Placeholder 2"/>
          <p:cNvSpPr>
            <a:spLocks noGrp="1"/>
          </p:cNvSpPr>
          <p:nvPr>
            <p:ph type="body" sz="quarter" idx="13"/>
          </p:nvPr>
        </p:nvSpPr>
        <p:spPr/>
        <p:txBody>
          <a:bodyPr/>
          <a:lstStyle/>
          <a:p>
            <a:r>
              <a:rPr lang="fr-FR" dirty="0" smtClean="0"/>
              <a:t>Energy Efficiency scrappage and upgrade programmes can also deliver recycling jobs</a:t>
            </a:r>
            <a:endParaRPr lang="fr-FR" dirty="0"/>
          </a:p>
        </p:txBody>
      </p:sp>
      <p:sp>
        <p:nvSpPr>
          <p:cNvPr id="4" name="Text Placeholder 3"/>
          <p:cNvSpPr>
            <a:spLocks noGrp="1"/>
          </p:cNvSpPr>
          <p:nvPr>
            <p:ph type="body" sz="quarter" idx="14"/>
          </p:nvPr>
        </p:nvSpPr>
        <p:spPr/>
        <p:txBody>
          <a:bodyPr/>
          <a:lstStyle/>
          <a:p>
            <a:r>
              <a:rPr lang="en-GB" dirty="0"/>
              <a:t>Net job creation of recycling </a:t>
            </a:r>
            <a:r>
              <a:rPr lang="en-GB" dirty="0" smtClean="0"/>
              <a:t>/$ million spending </a:t>
            </a:r>
            <a:r>
              <a:rPr lang="en-GB" dirty="0"/>
              <a:t>in the Sustainable Recovery Plan</a:t>
            </a:r>
            <a:endParaRPr lang="fr-FR" dirty="0"/>
          </a:p>
        </p:txBody>
      </p:sp>
      <p:sp>
        <p:nvSpPr>
          <p:cNvPr id="7" name="Rectangle 6"/>
          <p:cNvSpPr/>
          <p:nvPr/>
        </p:nvSpPr>
        <p:spPr>
          <a:xfrm>
            <a:off x="3027871" y="4852833"/>
            <a:ext cx="4572000" cy="246221"/>
          </a:xfrm>
          <a:prstGeom prst="rect">
            <a:avLst/>
          </a:prstGeom>
        </p:spPr>
        <p:txBody>
          <a:bodyPr>
            <a:spAutoFit/>
          </a:bodyPr>
          <a:lstStyle/>
          <a:p>
            <a:r>
              <a:rPr lang="fr-FR" sz="1000" dirty="0">
                <a:hlinkClick r:id="rId4"/>
              </a:rPr>
              <a:t>https://www.iea.org/reports/sustainable-recovery</a:t>
            </a:r>
            <a:endParaRPr lang="fr-FR" sz="1000" dirty="0"/>
          </a:p>
        </p:txBody>
      </p:sp>
    </p:spTree>
    <p:extLst>
      <p:ext uri="{BB962C8B-B14F-4D97-AF65-F5344CB8AC3E}">
        <p14:creationId xmlns:p14="http://schemas.microsoft.com/office/powerpoint/2010/main" val="2517450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GB" dirty="0"/>
              <a:t>Policy recommendations</a:t>
            </a:r>
            <a:endParaRPr lang="fr-FR" dirty="0"/>
          </a:p>
        </p:txBody>
      </p:sp>
      <p:pic>
        <p:nvPicPr>
          <p:cNvPr id="5" name="Picture 4"/>
          <p:cNvPicPr>
            <a:picLocks noChangeAspect="1"/>
          </p:cNvPicPr>
          <p:nvPr/>
        </p:nvPicPr>
        <p:blipFill>
          <a:blip r:embed="rId3"/>
          <a:stretch>
            <a:fillRect/>
          </a:stretch>
        </p:blipFill>
        <p:spPr>
          <a:xfrm>
            <a:off x="1233577" y="616737"/>
            <a:ext cx="3281359" cy="1178297"/>
          </a:xfrm>
          <a:prstGeom prst="rect">
            <a:avLst/>
          </a:prstGeom>
        </p:spPr>
      </p:pic>
      <p:pic>
        <p:nvPicPr>
          <p:cNvPr id="7" name="Picture 6"/>
          <p:cNvPicPr>
            <a:picLocks noChangeAspect="1"/>
          </p:cNvPicPr>
          <p:nvPr/>
        </p:nvPicPr>
        <p:blipFill>
          <a:blip r:embed="rId4"/>
          <a:stretch>
            <a:fillRect/>
          </a:stretch>
        </p:blipFill>
        <p:spPr>
          <a:xfrm>
            <a:off x="4514936" y="625283"/>
            <a:ext cx="2936887" cy="1218277"/>
          </a:xfrm>
          <a:prstGeom prst="rect">
            <a:avLst/>
          </a:prstGeom>
        </p:spPr>
      </p:pic>
      <p:pic>
        <p:nvPicPr>
          <p:cNvPr id="2" name="Picture 1"/>
          <p:cNvPicPr>
            <a:picLocks noChangeAspect="1"/>
          </p:cNvPicPr>
          <p:nvPr/>
        </p:nvPicPr>
        <p:blipFill>
          <a:blip r:embed="rId5"/>
          <a:stretch>
            <a:fillRect/>
          </a:stretch>
        </p:blipFill>
        <p:spPr>
          <a:xfrm>
            <a:off x="6678244" y="1777942"/>
            <a:ext cx="2206963" cy="3131389"/>
          </a:xfrm>
          <a:prstGeom prst="rect">
            <a:avLst/>
          </a:prstGeom>
        </p:spPr>
      </p:pic>
      <p:sp>
        <p:nvSpPr>
          <p:cNvPr id="8" name="Rounded Rectangle 7"/>
          <p:cNvSpPr/>
          <p:nvPr/>
        </p:nvSpPr>
        <p:spPr>
          <a:xfrm>
            <a:off x="322240" y="1892086"/>
            <a:ext cx="6114464" cy="3024169"/>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400" dirty="0">
                <a:solidFill>
                  <a:schemeClr val="tx2"/>
                </a:solidFill>
              </a:rPr>
              <a:t>Leverage existing programmes, contracts and eligibility criteria to deliver packages at scale and </a:t>
            </a:r>
            <a:r>
              <a:rPr lang="en-GB" sz="1400" dirty="0" smtClean="0">
                <a:solidFill>
                  <a:schemeClr val="tx2"/>
                </a:solidFill>
              </a:rPr>
              <a:t>speed</a:t>
            </a:r>
          </a:p>
          <a:p>
            <a:pPr marL="171450" indent="-171450">
              <a:buFont typeface="Arial" panose="020B0604020202020204" pitchFamily="34" charset="0"/>
              <a:buChar char="•"/>
            </a:pPr>
            <a:endParaRPr lang="en-GB" sz="1400" dirty="0">
              <a:solidFill>
                <a:schemeClr val="tx2"/>
              </a:solidFill>
            </a:endParaRPr>
          </a:p>
          <a:p>
            <a:pPr marL="171450" indent="-171450">
              <a:buFont typeface="Arial" panose="020B0604020202020204" pitchFamily="34" charset="0"/>
              <a:buChar char="•"/>
            </a:pPr>
            <a:r>
              <a:rPr lang="en-GB" sz="1400" dirty="0">
                <a:solidFill>
                  <a:schemeClr val="tx2"/>
                </a:solidFill>
              </a:rPr>
              <a:t>Develop a strong pipeline of new </a:t>
            </a:r>
            <a:r>
              <a:rPr lang="en-GB" sz="1400" dirty="0" smtClean="0">
                <a:solidFill>
                  <a:schemeClr val="tx2"/>
                </a:solidFill>
              </a:rPr>
              <a:t>projects</a:t>
            </a:r>
          </a:p>
          <a:p>
            <a:pPr marL="171450" indent="-171450">
              <a:buFont typeface="Arial" panose="020B0604020202020204" pitchFamily="34" charset="0"/>
              <a:buChar char="•"/>
            </a:pPr>
            <a:endParaRPr lang="en-GB" sz="1400" dirty="0">
              <a:solidFill>
                <a:schemeClr val="tx2"/>
              </a:solidFill>
            </a:endParaRPr>
          </a:p>
          <a:p>
            <a:pPr marL="171450" indent="-171450">
              <a:buFont typeface="Arial" panose="020B0604020202020204" pitchFamily="34" charset="0"/>
              <a:buChar char="•"/>
            </a:pPr>
            <a:r>
              <a:rPr lang="en-GB" sz="1400" dirty="0">
                <a:solidFill>
                  <a:schemeClr val="tx2"/>
                </a:solidFill>
              </a:rPr>
              <a:t>Turn short-term impacts into long-term </a:t>
            </a:r>
            <a:r>
              <a:rPr lang="en-GB" sz="1400" dirty="0" smtClean="0">
                <a:solidFill>
                  <a:schemeClr val="tx2"/>
                </a:solidFill>
              </a:rPr>
              <a:t>transformations</a:t>
            </a:r>
          </a:p>
          <a:p>
            <a:pPr marL="171450" indent="-171450">
              <a:buFont typeface="Arial" panose="020B0604020202020204" pitchFamily="34" charset="0"/>
              <a:buChar char="•"/>
            </a:pPr>
            <a:endParaRPr lang="en-GB" sz="1400" dirty="0">
              <a:solidFill>
                <a:schemeClr val="tx2"/>
              </a:solidFill>
            </a:endParaRPr>
          </a:p>
          <a:p>
            <a:pPr marL="171450" indent="-171450">
              <a:buFont typeface="Arial" panose="020B0604020202020204" pitchFamily="34" charset="0"/>
              <a:buChar char="•"/>
            </a:pPr>
            <a:r>
              <a:rPr lang="en-GB" sz="1400" dirty="0">
                <a:solidFill>
                  <a:schemeClr val="tx2"/>
                </a:solidFill>
              </a:rPr>
              <a:t>Tailor support for distressed </a:t>
            </a:r>
            <a:r>
              <a:rPr lang="en-GB" sz="1400" dirty="0" smtClean="0">
                <a:solidFill>
                  <a:schemeClr val="tx2"/>
                </a:solidFill>
              </a:rPr>
              <a:t>industries</a:t>
            </a:r>
          </a:p>
          <a:p>
            <a:pPr marL="171450" indent="-171450">
              <a:buFont typeface="Arial" panose="020B0604020202020204" pitchFamily="34" charset="0"/>
              <a:buChar char="•"/>
            </a:pPr>
            <a:endParaRPr lang="en-GB" sz="1400" dirty="0">
              <a:solidFill>
                <a:schemeClr val="tx2"/>
              </a:solidFill>
            </a:endParaRPr>
          </a:p>
          <a:p>
            <a:pPr marL="171450" indent="-171450">
              <a:buFont typeface="Arial" panose="020B0604020202020204" pitchFamily="34" charset="0"/>
              <a:buChar char="•"/>
            </a:pPr>
            <a:r>
              <a:rPr lang="en-GB" sz="1400" dirty="0">
                <a:solidFill>
                  <a:schemeClr val="tx2"/>
                </a:solidFill>
              </a:rPr>
              <a:t>Mobilise private </a:t>
            </a:r>
            <a:r>
              <a:rPr lang="en-GB" sz="1400" dirty="0" smtClean="0">
                <a:solidFill>
                  <a:schemeClr val="tx2"/>
                </a:solidFill>
              </a:rPr>
              <a:t>investment</a:t>
            </a:r>
          </a:p>
          <a:p>
            <a:pPr marL="171450" indent="-171450">
              <a:buFont typeface="Arial" panose="020B0604020202020204" pitchFamily="34" charset="0"/>
              <a:buChar char="•"/>
            </a:pPr>
            <a:endParaRPr lang="en-GB" sz="1400" dirty="0">
              <a:solidFill>
                <a:schemeClr val="tx2"/>
              </a:solidFill>
            </a:endParaRPr>
          </a:p>
          <a:p>
            <a:pPr marL="171450" indent="-171450">
              <a:buFont typeface="Arial" panose="020B0604020202020204" pitchFamily="34" charset="0"/>
              <a:buChar char="•"/>
            </a:pPr>
            <a:r>
              <a:rPr lang="en-GB" sz="1400" dirty="0">
                <a:solidFill>
                  <a:schemeClr val="tx2"/>
                </a:solidFill>
              </a:rPr>
              <a:t>International co-operation</a:t>
            </a:r>
            <a:endParaRPr lang="fr-FR" sz="1400" dirty="0">
              <a:solidFill>
                <a:schemeClr val="tx2"/>
              </a:solidFill>
            </a:endParaRPr>
          </a:p>
        </p:txBody>
      </p:sp>
    </p:spTree>
    <p:extLst>
      <p:ext uri="{BB962C8B-B14F-4D97-AF65-F5344CB8AC3E}">
        <p14:creationId xmlns:p14="http://schemas.microsoft.com/office/powerpoint/2010/main" val="15500595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p:txBody>
          <a:bodyPr/>
          <a:lstStyle/>
          <a:p>
            <a:r>
              <a:rPr lang="en-AU" dirty="0" smtClean="0"/>
              <a:t>Global Commission for Urgent Action on Energy Efficiency</a:t>
            </a:r>
            <a:endParaRPr lang="en-AU" dirty="0"/>
          </a:p>
        </p:txBody>
      </p:sp>
      <p:sp>
        <p:nvSpPr>
          <p:cNvPr id="2" name="Text Placeholder 1"/>
          <p:cNvSpPr>
            <a:spLocks noGrp="1"/>
          </p:cNvSpPr>
          <p:nvPr>
            <p:ph type="body" sz="quarter" idx="13"/>
          </p:nvPr>
        </p:nvSpPr>
        <p:spPr/>
        <p:txBody>
          <a:bodyPr/>
          <a:lstStyle/>
          <a:p>
            <a:r>
              <a:rPr lang="en-GB" sz="1600" dirty="0"/>
              <a:t>The commission has </a:t>
            </a:r>
            <a:r>
              <a:rPr lang="en-GB" sz="1600" dirty="0">
                <a:hlinkClick r:id="rId3"/>
              </a:rPr>
              <a:t>23 members</a:t>
            </a:r>
            <a:r>
              <a:rPr lang="en-GB" sz="1600" dirty="0"/>
              <a:t> and is composed of national leaders, current and former ministers, top business executives and global thought leaders. </a:t>
            </a:r>
            <a:endParaRPr lang="en-AU" sz="1600" dirty="0"/>
          </a:p>
        </p:txBody>
      </p:sp>
      <p:pic>
        <p:nvPicPr>
          <p:cNvPr id="4" name="Picture 3"/>
          <p:cNvPicPr>
            <a:picLocks noChangeAspect="1"/>
          </p:cNvPicPr>
          <p:nvPr/>
        </p:nvPicPr>
        <p:blipFill>
          <a:blip r:embed="rId4"/>
          <a:stretch>
            <a:fillRect/>
          </a:stretch>
        </p:blipFill>
        <p:spPr>
          <a:xfrm>
            <a:off x="0" y="762109"/>
            <a:ext cx="7748730" cy="3345531"/>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27374" t="6714" r="32098" b="33612"/>
          <a:stretch/>
        </p:blipFill>
        <p:spPr>
          <a:xfrm>
            <a:off x="6423823" y="2994551"/>
            <a:ext cx="927188" cy="910125"/>
          </a:xfrm>
          <a:prstGeom prst="ellipse">
            <a:avLst/>
          </a:prstGeom>
        </p:spPr>
      </p:pic>
      <p:pic>
        <p:nvPicPr>
          <p:cNvPr id="1028" name="Picture 4" descr="https://www.iea.org/media/news/2019/Georgiapic.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5100" t="13976" r="31206" b="26534"/>
          <a:stretch/>
        </p:blipFill>
        <p:spPr bwMode="auto">
          <a:xfrm>
            <a:off x="5423638" y="2954660"/>
            <a:ext cx="931699" cy="927029"/>
          </a:xfrm>
          <a:prstGeom prst="ellipse">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l="7501" t="2408" r="12250" b="39073"/>
          <a:stretch/>
        </p:blipFill>
        <p:spPr>
          <a:xfrm>
            <a:off x="4377085" y="2931372"/>
            <a:ext cx="989012" cy="973607"/>
          </a:xfrm>
          <a:prstGeom prst="ellipse">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36714" y="1905611"/>
            <a:ext cx="1003215" cy="1003215"/>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36714" y="881846"/>
            <a:ext cx="962025" cy="962025"/>
          </a:xfrm>
          <a:prstGeom prst="rect">
            <a:avLst/>
          </a:prstGeom>
        </p:spPr>
      </p:pic>
    </p:spTree>
    <p:extLst>
      <p:ext uri="{BB962C8B-B14F-4D97-AF65-F5344CB8AC3E}">
        <p14:creationId xmlns:p14="http://schemas.microsoft.com/office/powerpoint/2010/main" val="11476216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01398" y="190516"/>
            <a:ext cx="7993290" cy="434767"/>
          </a:xfrm>
        </p:spPr>
        <p:txBody>
          <a:bodyPr/>
          <a:lstStyle/>
          <a:p>
            <a:r>
              <a:rPr lang="en-GB" dirty="0" smtClean="0"/>
              <a:t>Recommendations of the global commission</a:t>
            </a:r>
            <a:endParaRPr lang="fr-FR" dirty="0"/>
          </a:p>
        </p:txBody>
      </p:sp>
      <p:pic>
        <p:nvPicPr>
          <p:cNvPr id="2" name="Picture 1"/>
          <p:cNvPicPr>
            <a:picLocks noChangeAspect="1"/>
          </p:cNvPicPr>
          <p:nvPr/>
        </p:nvPicPr>
        <p:blipFill>
          <a:blip r:embed="rId3"/>
          <a:stretch>
            <a:fillRect/>
          </a:stretch>
        </p:blipFill>
        <p:spPr>
          <a:xfrm>
            <a:off x="6933388" y="711140"/>
            <a:ext cx="1922727" cy="2728095"/>
          </a:xfrm>
          <a:prstGeom prst="rect">
            <a:avLst/>
          </a:prstGeom>
        </p:spPr>
      </p:pic>
      <p:sp>
        <p:nvSpPr>
          <p:cNvPr id="8" name="Rounded Rectangle 7"/>
          <p:cNvSpPr/>
          <p:nvPr/>
        </p:nvSpPr>
        <p:spPr>
          <a:xfrm>
            <a:off x="322240" y="711142"/>
            <a:ext cx="7069882" cy="420511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ts val="600"/>
              </a:spcBef>
              <a:buFont typeface="+mj-lt"/>
              <a:buAutoNum type="arabicPeriod"/>
            </a:pPr>
            <a:r>
              <a:rPr lang="en-GB" dirty="0" smtClean="0">
                <a:solidFill>
                  <a:schemeClr val="tx1"/>
                </a:solidFill>
              </a:rPr>
              <a:t>Prioritise </a:t>
            </a:r>
            <a:r>
              <a:rPr lang="en-GB" dirty="0">
                <a:solidFill>
                  <a:schemeClr val="tx1"/>
                </a:solidFill>
              </a:rPr>
              <a:t>cross-cutting energy efficiency action for its economic, social and environmental </a:t>
            </a:r>
            <a:r>
              <a:rPr lang="en-GB" dirty="0" smtClean="0">
                <a:solidFill>
                  <a:schemeClr val="tx1"/>
                </a:solidFill>
              </a:rPr>
              <a:t>benefits</a:t>
            </a:r>
          </a:p>
          <a:p>
            <a:pPr marL="342900" indent="-342900">
              <a:spcBef>
                <a:spcPts val="600"/>
              </a:spcBef>
              <a:buFont typeface="+mj-lt"/>
              <a:buAutoNum type="arabicPeriod"/>
            </a:pPr>
            <a:r>
              <a:rPr lang="en-GB" dirty="0" smtClean="0">
                <a:solidFill>
                  <a:schemeClr val="tx1"/>
                </a:solidFill>
              </a:rPr>
              <a:t>Act </a:t>
            </a:r>
            <a:r>
              <a:rPr lang="en-GB" dirty="0">
                <a:solidFill>
                  <a:schemeClr val="tx1"/>
                </a:solidFill>
              </a:rPr>
              <a:t>to unlock efficiency's job creation </a:t>
            </a:r>
            <a:r>
              <a:rPr lang="en-GB" dirty="0" smtClean="0">
                <a:solidFill>
                  <a:schemeClr val="tx1"/>
                </a:solidFill>
              </a:rPr>
              <a:t>potential</a:t>
            </a:r>
          </a:p>
          <a:p>
            <a:pPr marL="342900" indent="-342900">
              <a:spcBef>
                <a:spcPts val="600"/>
              </a:spcBef>
              <a:buFont typeface="+mj-lt"/>
              <a:buAutoNum type="arabicPeriod"/>
            </a:pPr>
            <a:r>
              <a:rPr lang="en-GB" dirty="0">
                <a:solidFill>
                  <a:schemeClr val="tx1"/>
                </a:solidFill>
              </a:rPr>
              <a:t>Create greater demand for energy efficiency </a:t>
            </a:r>
            <a:r>
              <a:rPr lang="en-GB" dirty="0" smtClean="0">
                <a:solidFill>
                  <a:schemeClr val="tx1"/>
                </a:solidFill>
              </a:rPr>
              <a:t>solutions</a:t>
            </a:r>
          </a:p>
          <a:p>
            <a:pPr marL="342900" indent="-342900">
              <a:spcBef>
                <a:spcPts val="600"/>
              </a:spcBef>
              <a:buFont typeface="+mj-lt"/>
              <a:buAutoNum type="arabicPeriod"/>
            </a:pPr>
            <a:r>
              <a:rPr lang="en-GB" dirty="0">
                <a:solidFill>
                  <a:schemeClr val="tx1"/>
                </a:solidFill>
              </a:rPr>
              <a:t>Focus on finance in the wider context of scaling up </a:t>
            </a:r>
            <a:r>
              <a:rPr lang="en-GB" dirty="0" smtClean="0">
                <a:solidFill>
                  <a:schemeClr val="tx1"/>
                </a:solidFill>
              </a:rPr>
              <a:t>action</a:t>
            </a:r>
          </a:p>
          <a:p>
            <a:pPr marL="342900" indent="-342900">
              <a:spcBef>
                <a:spcPts val="600"/>
              </a:spcBef>
              <a:buFont typeface="+mj-lt"/>
              <a:buAutoNum type="arabicPeriod"/>
            </a:pPr>
            <a:r>
              <a:rPr lang="en-GB" dirty="0">
                <a:solidFill>
                  <a:schemeClr val="tx1"/>
                </a:solidFill>
              </a:rPr>
              <a:t>Leverage digital innovation to enhance system-wide </a:t>
            </a:r>
            <a:r>
              <a:rPr lang="en-GB" dirty="0" smtClean="0">
                <a:solidFill>
                  <a:schemeClr val="tx1"/>
                </a:solidFill>
              </a:rPr>
              <a:t>efficiency</a:t>
            </a:r>
          </a:p>
          <a:p>
            <a:pPr marL="342900" indent="-342900">
              <a:spcBef>
                <a:spcPts val="600"/>
              </a:spcBef>
              <a:buFont typeface="+mj-lt"/>
              <a:buAutoNum type="arabicPeriod"/>
            </a:pPr>
            <a:r>
              <a:rPr lang="en-GB" dirty="0">
                <a:solidFill>
                  <a:schemeClr val="tx1"/>
                </a:solidFill>
              </a:rPr>
              <a:t>The public sector should lead by </a:t>
            </a:r>
            <a:r>
              <a:rPr lang="en-GB" dirty="0" smtClean="0">
                <a:solidFill>
                  <a:schemeClr val="tx1"/>
                </a:solidFill>
              </a:rPr>
              <a:t>example</a:t>
            </a:r>
            <a:endParaRPr lang="en-GB" dirty="0">
              <a:solidFill>
                <a:schemeClr val="tx1"/>
              </a:solidFill>
            </a:endParaRPr>
          </a:p>
          <a:p>
            <a:pPr marL="342900" indent="-342900">
              <a:spcBef>
                <a:spcPts val="600"/>
              </a:spcBef>
              <a:buFont typeface="+mj-lt"/>
              <a:buAutoNum type="arabicPeriod"/>
            </a:pPr>
            <a:r>
              <a:rPr lang="en-GB" dirty="0">
                <a:solidFill>
                  <a:schemeClr val="tx1"/>
                </a:solidFill>
              </a:rPr>
              <a:t>Engage all parts of </a:t>
            </a:r>
            <a:r>
              <a:rPr lang="en-GB" dirty="0" smtClean="0">
                <a:solidFill>
                  <a:schemeClr val="tx1"/>
                </a:solidFill>
              </a:rPr>
              <a:t>society</a:t>
            </a:r>
          </a:p>
          <a:p>
            <a:pPr marL="342900" indent="-342900">
              <a:spcBef>
                <a:spcPts val="600"/>
              </a:spcBef>
              <a:buFont typeface="+mj-lt"/>
              <a:buAutoNum type="arabicPeriod"/>
            </a:pPr>
            <a:r>
              <a:rPr lang="en-GB" dirty="0">
                <a:solidFill>
                  <a:schemeClr val="tx1"/>
                </a:solidFill>
              </a:rPr>
              <a:t>Leverage behavioural insights for more effective </a:t>
            </a:r>
            <a:r>
              <a:rPr lang="en-GB" dirty="0" smtClean="0">
                <a:solidFill>
                  <a:schemeClr val="tx1"/>
                </a:solidFill>
              </a:rPr>
              <a:t>policy</a:t>
            </a:r>
          </a:p>
          <a:p>
            <a:pPr marL="342900" indent="-342900">
              <a:spcBef>
                <a:spcPts val="600"/>
              </a:spcBef>
              <a:buFont typeface="+mj-lt"/>
              <a:buAutoNum type="arabicPeriod"/>
            </a:pPr>
            <a:r>
              <a:rPr lang="en-GB" dirty="0">
                <a:solidFill>
                  <a:schemeClr val="tx1"/>
                </a:solidFill>
              </a:rPr>
              <a:t>Strengthen international </a:t>
            </a:r>
            <a:r>
              <a:rPr lang="en-GB" dirty="0" smtClean="0">
                <a:solidFill>
                  <a:schemeClr val="tx1"/>
                </a:solidFill>
              </a:rPr>
              <a:t>collaboration</a:t>
            </a:r>
          </a:p>
          <a:p>
            <a:pPr marL="342900" indent="-342900">
              <a:spcBef>
                <a:spcPts val="600"/>
              </a:spcBef>
              <a:buFont typeface="+mj-lt"/>
              <a:buAutoNum type="arabicPeriod"/>
            </a:pPr>
            <a:r>
              <a:rPr lang="en-GB" dirty="0">
                <a:solidFill>
                  <a:schemeClr val="tx1"/>
                </a:solidFill>
              </a:rPr>
              <a:t>Raise global energy efficiency ambition</a:t>
            </a:r>
            <a:endParaRPr lang="en-GB" dirty="0" smtClean="0">
              <a:solidFill>
                <a:schemeClr val="tx1"/>
              </a:solidFill>
            </a:endParaRPr>
          </a:p>
        </p:txBody>
      </p:sp>
    </p:spTree>
    <p:extLst>
      <p:ext uri="{BB962C8B-B14F-4D97-AF65-F5344CB8AC3E}">
        <p14:creationId xmlns:p14="http://schemas.microsoft.com/office/powerpoint/2010/main" val="7536413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GB" dirty="0"/>
              <a:t>The role of cities</a:t>
            </a:r>
            <a:endParaRPr lang="fr-FR" dirty="0"/>
          </a:p>
        </p:txBody>
      </p:sp>
    </p:spTree>
    <p:extLst>
      <p:ext uri="{BB962C8B-B14F-4D97-AF65-F5344CB8AC3E}">
        <p14:creationId xmlns:p14="http://schemas.microsoft.com/office/powerpoint/2010/main" val="3605646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11813" y="186783"/>
            <a:ext cx="8316913" cy="434767"/>
          </a:xfrm>
        </p:spPr>
        <p:txBody>
          <a:bodyPr/>
          <a:lstStyle/>
          <a:p>
            <a:r>
              <a:rPr lang="en-GB" dirty="0" smtClean="0"/>
              <a:t>Why is urban energy use so important?  </a:t>
            </a:r>
            <a:endParaRPr lang="fr-FR" dirty="0"/>
          </a:p>
        </p:txBody>
      </p:sp>
      <p:sp>
        <p:nvSpPr>
          <p:cNvPr id="3" name="Text Placeholder 2"/>
          <p:cNvSpPr>
            <a:spLocks noGrp="1"/>
          </p:cNvSpPr>
          <p:nvPr>
            <p:ph type="body" sz="quarter" idx="13"/>
          </p:nvPr>
        </p:nvSpPr>
        <p:spPr>
          <a:xfrm>
            <a:off x="372804" y="4322443"/>
            <a:ext cx="8194933" cy="434767"/>
          </a:xfrm>
        </p:spPr>
        <p:txBody>
          <a:bodyPr/>
          <a:lstStyle/>
          <a:p>
            <a:r>
              <a:rPr lang="en-GB" dirty="0"/>
              <a:t>The majority of global energy use and greenhouse gas emissions are concentrated in urban areas</a:t>
            </a:r>
            <a:r>
              <a:rPr lang="en-GB" dirty="0" smtClean="0"/>
              <a:t>. But policy levers are shared across different levels of government.  </a:t>
            </a:r>
            <a:endParaRPr lang="fr-FR" dirty="0"/>
          </a:p>
          <a:p>
            <a:endParaRPr lang="fr-FR" dirty="0"/>
          </a:p>
        </p:txBody>
      </p:sp>
      <p:pic>
        <p:nvPicPr>
          <p:cNvPr id="4" name="Picture 3"/>
          <p:cNvPicPr>
            <a:picLocks noChangeAspect="1"/>
          </p:cNvPicPr>
          <p:nvPr/>
        </p:nvPicPr>
        <p:blipFill>
          <a:blip r:embed="rId3"/>
          <a:stretch>
            <a:fillRect/>
          </a:stretch>
        </p:blipFill>
        <p:spPr>
          <a:xfrm>
            <a:off x="1345187" y="718517"/>
            <a:ext cx="6604726" cy="3429817"/>
          </a:xfrm>
          <a:prstGeom prst="rect">
            <a:avLst/>
          </a:prstGeom>
        </p:spPr>
      </p:pic>
      <p:sp>
        <p:nvSpPr>
          <p:cNvPr id="5" name="Text Placeholder 7"/>
          <p:cNvSpPr txBox="1">
            <a:spLocks/>
          </p:cNvSpPr>
          <p:nvPr/>
        </p:nvSpPr>
        <p:spPr>
          <a:xfrm>
            <a:off x="1447435" y="4700021"/>
            <a:ext cx="5789944" cy="231298"/>
          </a:xfrm>
          <a:prstGeom prst="rect">
            <a:avLst/>
          </a:prstGeom>
        </p:spPr>
        <p:txBody>
          <a:bodyPr>
            <a:noAutofit/>
          </a:bodyPr>
          <a:lstStyle>
            <a:lvl1pPr marL="216000" indent="-216000" algn="l" defTabSz="914400" rtl="0" eaLnBrk="1" latinLnBrk="0" hangingPunct="1">
              <a:spcBef>
                <a:spcPts val="2200"/>
              </a:spcBef>
              <a:buClr>
                <a:schemeClr val="bg1">
                  <a:lumMod val="65000"/>
                </a:schemeClr>
              </a:buClr>
              <a:buSzPct val="100000"/>
              <a:buFont typeface="Calibri" panose="020F0502020204030204" pitchFamily="34" charset="0"/>
              <a:buChar char="•"/>
              <a:defRPr sz="1800" kern="1200">
                <a:solidFill>
                  <a:schemeClr val="tx1"/>
                </a:solidFill>
                <a:latin typeface="+mn-lt"/>
                <a:ea typeface="+mn-ea"/>
                <a:cs typeface="+mn-cs"/>
              </a:defRPr>
            </a:lvl1pPr>
            <a:lvl2pPr marL="540000" indent="-180000" algn="l" defTabSz="914400" rtl="0" eaLnBrk="1" latinLnBrk="0" hangingPunct="1">
              <a:spcBef>
                <a:spcPts val="500"/>
              </a:spcBef>
              <a:buClr>
                <a:schemeClr val="bg1">
                  <a:lumMod val="65000"/>
                </a:schemeClr>
              </a:buClr>
              <a:buSzPct val="100000"/>
              <a:buFont typeface="Segoe UI" panose="020B0502040204020203" pitchFamily="34" charset="0"/>
              <a:buChar char="-"/>
              <a:defRPr sz="1600" kern="1200">
                <a:solidFill>
                  <a:schemeClr val="tx1"/>
                </a:solidFill>
                <a:latin typeface="+mn-lt"/>
                <a:ea typeface="+mn-ea"/>
                <a:cs typeface="+mn-cs"/>
              </a:defRPr>
            </a:lvl2pPr>
            <a:lvl3pPr marL="756000" indent="-180000" algn="l" defTabSz="914400" rtl="0" eaLnBrk="1" latinLnBrk="0" hangingPunct="1">
              <a:spcBef>
                <a:spcPts val="500"/>
              </a:spcBef>
              <a:buClr>
                <a:schemeClr val="bg1">
                  <a:lumMod val="75000"/>
                </a:schemeClr>
              </a:buClr>
              <a:buFont typeface="Segoe UI" panose="020B0502040204020203"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GB" sz="800" dirty="0" smtClean="0"/>
              <a:t>Source: IEA Energy Technology Perspectives 2016:  </a:t>
            </a:r>
            <a:r>
              <a:rPr lang="en-GB" sz="800" dirty="0">
                <a:hlinkClick r:id="rId4"/>
              </a:rPr>
              <a:t>https://</a:t>
            </a:r>
            <a:r>
              <a:rPr lang="en-GB" sz="800" dirty="0" smtClean="0">
                <a:hlinkClick r:id="rId4"/>
              </a:rPr>
              <a:t>www.iea.org/reports/energy-technology-perspectives-2016</a:t>
            </a:r>
            <a:r>
              <a:rPr lang="en-GB" sz="800" dirty="0" smtClean="0"/>
              <a:t> </a:t>
            </a:r>
            <a:endParaRPr lang="fr-FR" sz="800" dirty="0"/>
          </a:p>
        </p:txBody>
      </p:sp>
    </p:spTree>
    <p:extLst>
      <p:ext uri="{BB962C8B-B14F-4D97-AF65-F5344CB8AC3E}">
        <p14:creationId xmlns:p14="http://schemas.microsoft.com/office/powerpoint/2010/main" val="11625529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dirty="0"/>
              <a:t>Why cities? </a:t>
            </a:r>
            <a:endParaRPr lang="fr-FR" dirty="0"/>
          </a:p>
        </p:txBody>
      </p:sp>
      <p:sp>
        <p:nvSpPr>
          <p:cNvPr id="3" name="Text Placeholder 2"/>
          <p:cNvSpPr>
            <a:spLocks noGrp="1"/>
          </p:cNvSpPr>
          <p:nvPr>
            <p:ph type="body" sz="quarter" idx="13"/>
          </p:nvPr>
        </p:nvSpPr>
        <p:spPr>
          <a:xfrm>
            <a:off x="250825" y="941695"/>
            <a:ext cx="8501289" cy="3708885"/>
          </a:xfrm>
        </p:spPr>
        <p:txBody>
          <a:bodyPr/>
          <a:lstStyle/>
          <a:p>
            <a:pPr marL="269875" indent="-269875">
              <a:lnSpc>
                <a:spcPct val="107000"/>
              </a:lnSpc>
              <a:spcBef>
                <a:spcPts val="600"/>
              </a:spcBef>
              <a:spcAft>
                <a:spcPts val="1000"/>
              </a:spcAft>
            </a:pPr>
            <a:r>
              <a:rPr lang="en-GB" sz="1800" dirty="0">
                <a:ea typeface="Calibri" panose="020F0502020204030204" pitchFamily="34" charset="0"/>
                <a:cs typeface="Times New Roman" panose="02020603050405020304" pitchFamily="18" charset="0"/>
              </a:rPr>
              <a:t>Share of global population living in urban areas projected to rise from 54% today to 64% in 2040 </a:t>
            </a:r>
            <a:r>
              <a:rPr lang="en-GB" sz="1800" dirty="0"/>
              <a:t>–</a:t>
            </a:r>
            <a:r>
              <a:rPr lang="en-GB" sz="1800" dirty="0">
                <a:ea typeface="Calibri" panose="020F0502020204030204" pitchFamily="34" charset="0"/>
                <a:cs typeface="Times New Roman" panose="02020603050405020304" pitchFamily="18" charset="0"/>
              </a:rPr>
              <a:t> equivalent to 78 million additional urban dwellers on average each year, predominantly in emerging and developing economies. </a:t>
            </a:r>
            <a:endParaRPr lang="en-GB" sz="1800" dirty="0">
              <a:solidFill>
                <a:prstClr val="black"/>
              </a:solidFill>
            </a:endParaRPr>
          </a:p>
          <a:p>
            <a:pPr marL="269875" indent="-269875">
              <a:lnSpc>
                <a:spcPct val="107000"/>
              </a:lnSpc>
              <a:spcBef>
                <a:spcPts val="600"/>
              </a:spcBef>
              <a:spcAft>
                <a:spcPts val="1000"/>
              </a:spcAft>
            </a:pPr>
            <a:r>
              <a:rPr lang="en-GB" sz="1800" dirty="0">
                <a:solidFill>
                  <a:prstClr val="black"/>
                </a:solidFill>
              </a:rPr>
              <a:t>About one third of urban energy GHG mitigation potential is in the hands of national governments, one third local governments; and one third shared. </a:t>
            </a:r>
          </a:p>
          <a:p>
            <a:pPr marL="269875" indent="-269875">
              <a:lnSpc>
                <a:spcPct val="107000"/>
              </a:lnSpc>
              <a:spcBef>
                <a:spcPts val="600"/>
              </a:spcBef>
              <a:spcAft>
                <a:spcPts val="1000"/>
              </a:spcAft>
            </a:pPr>
            <a:r>
              <a:rPr lang="en-US" sz="1800" dirty="0">
                <a:ea typeface="Calibri" panose="020F0502020204030204" pitchFamily="34" charset="0"/>
                <a:cs typeface="Times New Roman" panose="02020603050405020304" pitchFamily="18" charset="0"/>
              </a:rPr>
              <a:t>National governments cannot drive clean energy transitions on their own: local governments &amp; collaborative action across tiers of government play a critical role (e.g. building codes, distributed RE, EV charging infrastructure, mass transit).</a:t>
            </a:r>
          </a:p>
          <a:p>
            <a:pPr marL="269875" indent="-269875">
              <a:lnSpc>
                <a:spcPct val="107000"/>
              </a:lnSpc>
              <a:spcBef>
                <a:spcPts val="600"/>
              </a:spcBef>
              <a:spcAft>
                <a:spcPts val="1000"/>
              </a:spcAft>
            </a:pPr>
            <a:r>
              <a:rPr lang="en-US" sz="1800" dirty="0">
                <a:ea typeface="Calibri" panose="020F0502020204030204" pitchFamily="34" charset="0"/>
                <a:cs typeface="Times New Roman" panose="02020603050405020304" pitchFamily="18" charset="0"/>
              </a:rPr>
              <a:t>This is more relevant than ever in the current Covid-19 </a:t>
            </a:r>
            <a:r>
              <a:rPr lang="en-US" sz="1800" dirty="0" smtClean="0">
                <a:ea typeface="Calibri" panose="020F0502020204030204" pitchFamily="34" charset="0"/>
                <a:cs typeface="Times New Roman" panose="02020603050405020304" pitchFamily="18" charset="0"/>
              </a:rPr>
              <a:t>crisis </a:t>
            </a:r>
            <a:r>
              <a:rPr lang="en-US" sz="1800" dirty="0">
                <a:ea typeface="Calibri" panose="020F0502020204030204" pitchFamily="34" charset="0"/>
                <a:cs typeface="Times New Roman" panose="02020603050405020304" pitchFamily="18" charset="0"/>
              </a:rPr>
              <a:t>and the global call for sustainable recovery action supported by the IEA’s work. </a:t>
            </a:r>
            <a:endParaRPr lang="fr-FR" sz="1800" dirty="0"/>
          </a:p>
          <a:p>
            <a:endParaRPr lang="fr-FR" dirty="0"/>
          </a:p>
        </p:txBody>
      </p:sp>
    </p:spTree>
    <p:extLst>
      <p:ext uri="{BB962C8B-B14F-4D97-AF65-F5344CB8AC3E}">
        <p14:creationId xmlns:p14="http://schemas.microsoft.com/office/powerpoint/2010/main" val="3246316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GB" dirty="0"/>
              <a:t>Introduction</a:t>
            </a:r>
            <a:endParaRPr lang="fr-FR" dirty="0"/>
          </a:p>
        </p:txBody>
      </p:sp>
    </p:spTree>
    <p:extLst>
      <p:ext uri="{BB962C8B-B14F-4D97-AF65-F5344CB8AC3E}">
        <p14:creationId xmlns:p14="http://schemas.microsoft.com/office/powerpoint/2010/main" val="24635174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50823" y="203298"/>
            <a:ext cx="9056949" cy="434767"/>
          </a:xfrm>
        </p:spPr>
        <p:txBody>
          <a:bodyPr/>
          <a:lstStyle/>
          <a:p>
            <a:r>
              <a:rPr lang="en-GB" dirty="0">
                <a:latin typeface="Century Gothic"/>
                <a:cs typeface="Century Gothic"/>
              </a:rPr>
              <a:t>Latin </a:t>
            </a:r>
            <a:r>
              <a:rPr lang="en-GB" dirty="0" smtClean="0">
                <a:latin typeface="Century Gothic"/>
                <a:cs typeface="Century Gothic"/>
              </a:rPr>
              <a:t>American </a:t>
            </a:r>
            <a:r>
              <a:rPr lang="en-US" dirty="0" smtClean="0">
                <a:latin typeface="Century Gothic"/>
                <a:cs typeface="Century Gothic"/>
              </a:rPr>
              <a:t>cities at </a:t>
            </a:r>
            <a:r>
              <a:rPr lang="en-US" dirty="0">
                <a:latin typeface="Century Gothic"/>
                <a:cs typeface="Century Gothic"/>
              </a:rPr>
              <a:t>the heart of the </a:t>
            </a:r>
            <a:r>
              <a:rPr lang="en-US" dirty="0" smtClean="0">
                <a:latin typeface="Century Gothic"/>
                <a:cs typeface="Century Gothic"/>
              </a:rPr>
              <a:t>sustainable energy transition</a:t>
            </a:r>
            <a:endParaRPr lang="fr-FR" dirty="0">
              <a:latin typeface="Century Gothic"/>
              <a:cs typeface="Century Gothic"/>
            </a:endParaRPr>
          </a:p>
        </p:txBody>
      </p:sp>
      <p:sp>
        <p:nvSpPr>
          <p:cNvPr id="8" name="Text Placeholder 7"/>
          <p:cNvSpPr>
            <a:spLocks noGrp="1"/>
          </p:cNvSpPr>
          <p:nvPr>
            <p:ph type="body" sz="quarter" idx="13"/>
          </p:nvPr>
        </p:nvSpPr>
        <p:spPr>
          <a:xfrm>
            <a:off x="250824" y="787179"/>
            <a:ext cx="8800967" cy="3976207"/>
          </a:xfrm>
        </p:spPr>
        <p:txBody>
          <a:bodyPr/>
          <a:lstStyle/>
          <a:p>
            <a:r>
              <a:rPr lang="en-US" sz="1600" dirty="0">
                <a:latin typeface="+mn-lt"/>
              </a:rPr>
              <a:t>Latin America is currently the second most </a:t>
            </a:r>
            <a:r>
              <a:rPr lang="en-US" sz="1600" dirty="0" err="1">
                <a:latin typeface="+mn-lt"/>
              </a:rPr>
              <a:t>urbanised</a:t>
            </a:r>
            <a:r>
              <a:rPr lang="en-US" sz="1600" dirty="0">
                <a:latin typeface="+mn-lt"/>
              </a:rPr>
              <a:t> region in the world. The share of its urban population rose from 71% in 1990 to 81% in 2011 and is expected to reach 86% by 2050. </a:t>
            </a:r>
          </a:p>
          <a:p>
            <a:r>
              <a:rPr lang="en-US" sz="1600" dirty="0">
                <a:latin typeface="+mn-lt"/>
              </a:rPr>
              <a:t>26% of the urban population in LAC lives in poverty or extreme poverty </a:t>
            </a:r>
            <a:r>
              <a:rPr lang="en-US" sz="1600" dirty="0" smtClean="0">
                <a:latin typeface="+mn-lt"/>
              </a:rPr>
              <a:t>and approximately     160 million people live in informal settlements. </a:t>
            </a:r>
          </a:p>
          <a:p>
            <a:r>
              <a:rPr lang="en-US" sz="1600" dirty="0" smtClean="0">
                <a:latin typeface="+mn-lt"/>
              </a:rPr>
              <a:t>Socio-economic </a:t>
            </a:r>
            <a:r>
              <a:rPr lang="en-US" sz="1600" dirty="0">
                <a:latin typeface="+mn-lt"/>
              </a:rPr>
              <a:t>inequalities are manifest in the urbanisation patterns of Latin American cities, often in the form of socio-spatial segregation. </a:t>
            </a:r>
          </a:p>
          <a:p>
            <a:r>
              <a:rPr lang="en-US" sz="1600" dirty="0">
                <a:latin typeface="+mn-lt"/>
              </a:rPr>
              <a:t>The poor often have to resort to constructing self-help housing situated on the fringes of cities. Informal settlements are generally built in residual unoccupied or outlawed urban spaces, i.e. those at greatest risk of natural hazards and climate impacts (flooding, landslides, etc.). </a:t>
            </a:r>
            <a:endParaRPr lang="en-US" sz="1600" dirty="0" smtClean="0">
              <a:latin typeface="+mn-lt"/>
            </a:endParaRPr>
          </a:p>
          <a:p>
            <a:r>
              <a:rPr lang="en-US" sz="1600" dirty="0" smtClean="0">
                <a:latin typeface="+mn-lt"/>
              </a:rPr>
              <a:t>As </a:t>
            </a:r>
            <a:r>
              <a:rPr lang="en-US" sz="1600" dirty="0">
                <a:latin typeface="+mn-lt"/>
              </a:rPr>
              <a:t>a result, in Latin America, urban planning is at the intersection of social and spatial equity. This has important implications in the framing of sustainable energy  interventions.</a:t>
            </a:r>
            <a:endParaRPr lang="fr-FR" sz="1600" dirty="0">
              <a:latin typeface="+mn-lt"/>
            </a:endParaRPr>
          </a:p>
        </p:txBody>
      </p:sp>
    </p:spTree>
    <p:extLst>
      <p:ext uri="{BB962C8B-B14F-4D97-AF65-F5344CB8AC3E}">
        <p14:creationId xmlns:p14="http://schemas.microsoft.com/office/powerpoint/2010/main" val="39684999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dirty="0" smtClean="0"/>
              <a:t>Important characteristic of Latin American cities: informal </a:t>
            </a:r>
            <a:r>
              <a:rPr lang="en-GB" dirty="0"/>
              <a:t>housing</a:t>
            </a:r>
            <a:endParaRPr lang="fr-FR" dirty="0"/>
          </a:p>
        </p:txBody>
      </p:sp>
      <p:sp>
        <p:nvSpPr>
          <p:cNvPr id="5" name="Text Placeholder 4"/>
          <p:cNvSpPr>
            <a:spLocks noGrp="1"/>
          </p:cNvSpPr>
          <p:nvPr>
            <p:ph type="body" sz="quarter" idx="13"/>
          </p:nvPr>
        </p:nvSpPr>
        <p:spPr>
          <a:xfrm>
            <a:off x="364566" y="4209648"/>
            <a:ext cx="8326353" cy="531260"/>
          </a:xfrm>
        </p:spPr>
        <p:txBody>
          <a:bodyPr/>
          <a:lstStyle/>
          <a:p>
            <a:r>
              <a:rPr lang="en-US" sz="1800" dirty="0">
                <a:solidFill>
                  <a:prstClr val="black"/>
                </a:solidFill>
                <a:uFillTx/>
                <a:latin typeface="Calibri" panose="020F0502020204030204" pitchFamily="34" charset="0"/>
                <a:ea typeface="+mn-ea"/>
                <a:cs typeface="+mn-cs"/>
              </a:rPr>
              <a:t>Unplanned urbanisation and informal housing </a:t>
            </a:r>
            <a:r>
              <a:rPr lang="en-US" sz="1800" dirty="0" smtClean="0">
                <a:solidFill>
                  <a:prstClr val="black"/>
                </a:solidFill>
                <a:uFillTx/>
                <a:latin typeface="Calibri" panose="020F0502020204030204" pitchFamily="34" charset="0"/>
                <a:ea typeface="+mn-ea"/>
                <a:cs typeface="+mn-cs"/>
              </a:rPr>
              <a:t>represent challenges </a:t>
            </a:r>
            <a:r>
              <a:rPr lang="en-US" sz="1800" dirty="0">
                <a:solidFill>
                  <a:prstClr val="black"/>
                </a:solidFill>
                <a:uFillTx/>
                <a:latin typeface="Calibri" panose="020F0502020204030204" pitchFamily="34" charset="0"/>
                <a:ea typeface="+mn-ea"/>
                <a:cs typeface="+mn-cs"/>
              </a:rPr>
              <a:t>for urban planners and policymakers, for instance in the implementation of building standards. </a:t>
            </a:r>
            <a:endParaRPr lang="fr-FR" sz="1800" dirty="0"/>
          </a:p>
        </p:txBody>
      </p:sp>
      <p:pic>
        <p:nvPicPr>
          <p:cNvPr id="4" name="Picture 3"/>
          <p:cNvPicPr>
            <a:picLocks noChangeAspect="1"/>
          </p:cNvPicPr>
          <p:nvPr/>
        </p:nvPicPr>
        <p:blipFill rotWithShape="1">
          <a:blip r:embed="rId3"/>
          <a:srcRect t="-719" b="5876"/>
          <a:stretch/>
        </p:blipFill>
        <p:spPr>
          <a:xfrm>
            <a:off x="3987855" y="672980"/>
            <a:ext cx="4703064" cy="3346621"/>
          </a:xfrm>
          <a:prstGeom prst="rect">
            <a:avLst/>
          </a:prstGeom>
        </p:spPr>
      </p:pic>
      <p:sp>
        <p:nvSpPr>
          <p:cNvPr id="7" name="TextBox 6"/>
          <p:cNvSpPr txBox="1"/>
          <p:nvPr/>
        </p:nvSpPr>
        <p:spPr>
          <a:xfrm>
            <a:off x="250824" y="1010061"/>
            <a:ext cx="3737031" cy="2639377"/>
          </a:xfrm>
          <a:prstGeom prst="rect">
            <a:avLst/>
          </a:prstGeom>
          <a:noFill/>
        </p:spPr>
        <p:txBody>
          <a:bodyPr wrap="square" rtlCol="0">
            <a:spAutoFit/>
          </a:bodyPr>
          <a:lstStyle/>
          <a:p>
            <a:pPr marL="285750" indent="-285750">
              <a:lnSpc>
                <a:spcPct val="108000"/>
              </a:lnSpc>
              <a:spcBef>
                <a:spcPts val="600"/>
              </a:spcBef>
              <a:spcAft>
                <a:spcPts val="600"/>
              </a:spcAft>
              <a:buFont typeface="Arial" panose="020B0604020202020204" pitchFamily="34" charset="0"/>
              <a:buChar char="•"/>
            </a:pPr>
            <a:r>
              <a:rPr lang="en-US" sz="1600" dirty="0">
                <a:solidFill>
                  <a:prstClr val="black"/>
                </a:solidFill>
              </a:rPr>
              <a:t>Urbanisation has been accompanied by urban sprawl and fragmentation, with expansive areas of informal settlements in cities. </a:t>
            </a:r>
          </a:p>
          <a:p>
            <a:pPr marL="285750" indent="-285750">
              <a:lnSpc>
                <a:spcPct val="108000"/>
              </a:lnSpc>
              <a:spcBef>
                <a:spcPts val="600"/>
              </a:spcBef>
              <a:spcAft>
                <a:spcPts val="600"/>
              </a:spcAft>
              <a:buFont typeface="Arial" panose="020B0604020202020204" pitchFamily="34" charset="0"/>
              <a:buChar char="•"/>
            </a:pPr>
            <a:r>
              <a:rPr lang="en-US" sz="1600" smtClean="0">
                <a:solidFill>
                  <a:prstClr val="black"/>
                </a:solidFill>
              </a:rPr>
              <a:t>Currently </a:t>
            </a:r>
            <a:r>
              <a:rPr lang="en-US" sz="1600" dirty="0">
                <a:solidFill>
                  <a:prstClr val="black"/>
                </a:solidFill>
              </a:rPr>
              <a:t>75</a:t>
            </a:r>
            <a:r>
              <a:rPr lang="en-US" sz="1600">
                <a:solidFill>
                  <a:prstClr val="black"/>
                </a:solidFill>
              </a:rPr>
              <a:t>% of </a:t>
            </a:r>
            <a:r>
              <a:rPr lang="en-US" sz="1600" dirty="0">
                <a:solidFill>
                  <a:prstClr val="black"/>
                </a:solidFill>
              </a:rPr>
              <a:t>housing</a:t>
            </a:r>
            <a:r>
              <a:rPr lang="en-US" sz="1600">
                <a:solidFill>
                  <a:prstClr val="black"/>
                </a:solidFill>
              </a:rPr>
              <a:t> </a:t>
            </a:r>
            <a:r>
              <a:rPr lang="en-US" sz="1600" dirty="0">
                <a:solidFill>
                  <a:prstClr val="black"/>
                </a:solidFill>
              </a:rPr>
              <a:t>built annually </a:t>
            </a:r>
            <a:r>
              <a:rPr lang="en-US" sz="1600">
                <a:solidFill>
                  <a:prstClr val="black"/>
                </a:solidFill>
              </a:rPr>
              <a:t>in the region</a:t>
            </a:r>
            <a:r>
              <a:rPr lang="en-US" sz="1600" dirty="0">
                <a:solidFill>
                  <a:prstClr val="black"/>
                </a:solidFill>
              </a:rPr>
              <a:t> </a:t>
            </a:r>
            <a:r>
              <a:rPr lang="en-US" sz="1600">
                <a:solidFill>
                  <a:prstClr val="black"/>
                </a:solidFill>
              </a:rPr>
              <a:t>is </a:t>
            </a:r>
            <a:r>
              <a:rPr lang="en-US" sz="1600" dirty="0">
                <a:solidFill>
                  <a:prstClr val="black"/>
                </a:solidFill>
              </a:rPr>
              <a:t>informal, which means that these dwellings lack property titles and access to basic infrastructure and </a:t>
            </a:r>
            <a:r>
              <a:rPr lang="en-US" sz="1600">
                <a:solidFill>
                  <a:prstClr val="black"/>
                </a:solidFill>
              </a:rPr>
              <a:t>services. </a:t>
            </a:r>
            <a:endParaRPr lang="en-US" sz="1600" dirty="0">
              <a:solidFill>
                <a:prstClr val="black"/>
              </a:solidFill>
            </a:endParaRPr>
          </a:p>
        </p:txBody>
      </p:sp>
      <p:sp>
        <p:nvSpPr>
          <p:cNvPr id="3" name="TextBox 2"/>
          <p:cNvSpPr txBox="1"/>
          <p:nvPr/>
        </p:nvSpPr>
        <p:spPr>
          <a:xfrm rot="16200000">
            <a:off x="6659712" y="2361510"/>
            <a:ext cx="4101702" cy="276999"/>
          </a:xfrm>
          <a:prstGeom prst="rect">
            <a:avLst/>
          </a:prstGeom>
          <a:noFill/>
        </p:spPr>
        <p:txBody>
          <a:bodyPr wrap="square" rtlCol="0">
            <a:spAutoFit/>
          </a:bodyPr>
          <a:lstStyle/>
          <a:p>
            <a:r>
              <a:rPr lang="fr-FR" sz="600" dirty="0">
                <a:hlinkClick r:id="rId4"/>
              </a:rPr>
              <a:t>http://www.oecd.org/coronavirus/policy-responses/covid-19-in-latin-america-and-the-caribbean-regional-socio-economic-implications-and-policy-priorities-93a64fde/</a:t>
            </a:r>
            <a:endParaRPr lang="fr-FR" sz="600" dirty="0"/>
          </a:p>
        </p:txBody>
      </p:sp>
      <p:sp>
        <p:nvSpPr>
          <p:cNvPr id="6" name="Oval 5"/>
          <p:cNvSpPr/>
          <p:nvPr/>
        </p:nvSpPr>
        <p:spPr>
          <a:xfrm rot="16200000">
            <a:off x="4992128" y="2965622"/>
            <a:ext cx="510746" cy="271849"/>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latin typeface="Segoe UI" panose="020B0502040204020203" pitchFamily="34" charset="0"/>
              <a:cs typeface="Segoe UI" panose="020B0502040204020203" pitchFamily="34" charset="0"/>
            </a:endParaRPr>
          </a:p>
        </p:txBody>
      </p:sp>
      <p:sp>
        <p:nvSpPr>
          <p:cNvPr id="8" name="Oval 7"/>
          <p:cNvSpPr/>
          <p:nvPr/>
        </p:nvSpPr>
        <p:spPr>
          <a:xfrm rot="16200000">
            <a:off x="5976196" y="2965621"/>
            <a:ext cx="510746" cy="271849"/>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latin typeface="Segoe UI" panose="020B0502040204020203" pitchFamily="34" charset="0"/>
              <a:cs typeface="Segoe UI" panose="020B0502040204020203" pitchFamily="34" charset="0"/>
            </a:endParaRPr>
          </a:p>
        </p:txBody>
      </p:sp>
      <p:sp>
        <p:nvSpPr>
          <p:cNvPr id="9" name="Oval 8"/>
          <p:cNvSpPr/>
          <p:nvPr/>
        </p:nvSpPr>
        <p:spPr>
          <a:xfrm rot="16200000">
            <a:off x="6960264" y="2965620"/>
            <a:ext cx="510746" cy="271849"/>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latin typeface="Segoe UI" panose="020B0502040204020203" pitchFamily="34" charset="0"/>
              <a:cs typeface="Segoe UI" panose="020B0502040204020203" pitchFamily="34" charset="0"/>
            </a:endParaRPr>
          </a:p>
        </p:txBody>
      </p:sp>
      <p:sp>
        <p:nvSpPr>
          <p:cNvPr id="10" name="Oval 9"/>
          <p:cNvSpPr/>
          <p:nvPr/>
        </p:nvSpPr>
        <p:spPr>
          <a:xfrm rot="16200000">
            <a:off x="7944332" y="2965620"/>
            <a:ext cx="510746" cy="271849"/>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307604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p:txBody>
          <a:bodyPr/>
          <a:lstStyle/>
          <a:p>
            <a:r>
              <a:rPr lang="en-US" sz="2000" dirty="0">
                <a:latin typeface="Century Gothic"/>
                <a:cs typeface="Century Gothic"/>
              </a:rPr>
              <a:t>R</a:t>
            </a:r>
            <a:r>
              <a:rPr lang="en-US" sz="2000" dirty="0" smtClean="0">
                <a:latin typeface="Century Gothic"/>
                <a:cs typeface="Century Gothic"/>
              </a:rPr>
              <a:t>ecovery efforts key to make </a:t>
            </a:r>
            <a:r>
              <a:rPr lang="en-GB" sz="2000" dirty="0" smtClean="0">
                <a:latin typeface="Century Gothic"/>
                <a:cs typeface="Century Gothic"/>
              </a:rPr>
              <a:t>Latin </a:t>
            </a:r>
            <a:r>
              <a:rPr lang="en-GB" sz="2000" dirty="0">
                <a:latin typeface="Century Gothic"/>
                <a:cs typeface="Century Gothic"/>
              </a:rPr>
              <a:t>American </a:t>
            </a:r>
            <a:r>
              <a:rPr lang="en-GB" sz="2000" dirty="0" smtClean="0">
                <a:latin typeface="Century Gothic"/>
                <a:cs typeface="Century Gothic"/>
              </a:rPr>
              <a:t>cities </a:t>
            </a:r>
            <a:r>
              <a:rPr lang="en-GB" sz="2000" dirty="0">
                <a:latin typeface="Century Gothic"/>
                <a:cs typeface="Century Gothic"/>
              </a:rPr>
              <a:t>more resilient </a:t>
            </a:r>
            <a:endParaRPr lang="fr-FR" sz="2000" dirty="0">
              <a:latin typeface="Century Gothic"/>
              <a:cs typeface="Century Gothic"/>
            </a:endParaRPr>
          </a:p>
        </p:txBody>
      </p:sp>
      <p:sp>
        <p:nvSpPr>
          <p:cNvPr id="7" name="Text Placeholder 6"/>
          <p:cNvSpPr>
            <a:spLocks noGrp="1"/>
          </p:cNvSpPr>
          <p:nvPr>
            <p:ph type="body" sz="quarter" idx="13"/>
          </p:nvPr>
        </p:nvSpPr>
        <p:spPr>
          <a:xfrm>
            <a:off x="439974" y="4356388"/>
            <a:ext cx="8433099" cy="347873"/>
          </a:xfrm>
        </p:spPr>
        <p:txBody>
          <a:bodyPr/>
          <a:lstStyle/>
          <a:p>
            <a:r>
              <a:rPr lang="en-US" sz="1600" dirty="0">
                <a:latin typeface="Calibri" panose="020F0502020204030204" pitchFamily="34" charset="0"/>
              </a:rPr>
              <a:t>These factors, in light of the current Covid crisis, underline the importance to create buildings, cities and infrastructure that are </a:t>
            </a:r>
            <a:r>
              <a:rPr lang="en-US" sz="1600" dirty="0" smtClean="0">
                <a:latin typeface="Calibri" panose="020F0502020204030204" pitchFamily="34" charset="0"/>
              </a:rPr>
              <a:t>resilient from an energy, climate and social perspective.</a:t>
            </a:r>
            <a:endParaRPr lang="fr-FR" sz="1600" dirty="0"/>
          </a:p>
          <a:p>
            <a:endParaRPr lang="fr-FR" dirty="0"/>
          </a:p>
        </p:txBody>
      </p:sp>
      <p:pic>
        <p:nvPicPr>
          <p:cNvPr id="8" name="Picture 7"/>
          <p:cNvPicPr>
            <a:picLocks noChangeAspect="1"/>
          </p:cNvPicPr>
          <p:nvPr/>
        </p:nvPicPr>
        <p:blipFill>
          <a:blip r:embed="rId3"/>
          <a:stretch>
            <a:fillRect/>
          </a:stretch>
        </p:blipFill>
        <p:spPr>
          <a:xfrm>
            <a:off x="4415316" y="806821"/>
            <a:ext cx="4483639" cy="2989092"/>
          </a:xfrm>
          <a:prstGeom prst="rect">
            <a:avLst/>
          </a:prstGeom>
        </p:spPr>
      </p:pic>
      <p:sp>
        <p:nvSpPr>
          <p:cNvPr id="9" name="TextBox 8"/>
          <p:cNvSpPr txBox="1"/>
          <p:nvPr/>
        </p:nvSpPr>
        <p:spPr>
          <a:xfrm>
            <a:off x="4582446" y="3748529"/>
            <a:ext cx="4379971" cy="230832"/>
          </a:xfrm>
          <a:prstGeom prst="rect">
            <a:avLst/>
          </a:prstGeom>
          <a:noFill/>
        </p:spPr>
        <p:txBody>
          <a:bodyPr wrap="square" rtlCol="0">
            <a:spAutoFit/>
          </a:bodyPr>
          <a:lstStyle/>
          <a:p>
            <a:r>
              <a:rPr lang="en-GB" sz="900" i="1" dirty="0">
                <a:latin typeface="Calibri" panose="020F0502020204030204" pitchFamily="34" charset="0"/>
                <a:cs typeface="Calibri" panose="020F0502020204030204" pitchFamily="34" charset="0"/>
              </a:rPr>
              <a:t>Source: Draft Global </a:t>
            </a:r>
            <a:r>
              <a:rPr lang="en-GB" sz="900" i="1" dirty="0" smtClean="0">
                <a:latin typeface="Calibri" panose="020F0502020204030204" pitchFamily="34" charset="0"/>
                <a:cs typeface="Calibri" panose="020F0502020204030204" pitchFamily="34" charset="0"/>
              </a:rPr>
              <a:t>ABC/IEA </a:t>
            </a:r>
            <a:r>
              <a:rPr lang="en-US" sz="900" i="1" dirty="0">
                <a:latin typeface="Calibri" panose="020F0502020204030204" pitchFamily="34" charset="0"/>
                <a:cs typeface="Calibri" panose="020F0502020204030204" pitchFamily="34" charset="0"/>
              </a:rPr>
              <a:t>Latin America Roadmap for Buildings and Construction, 2020</a:t>
            </a:r>
            <a:r>
              <a:rPr lang="en-GB" sz="900" i="1" dirty="0">
                <a:latin typeface="Calibri" panose="020F0502020204030204" pitchFamily="34" charset="0"/>
                <a:cs typeface="Calibri" panose="020F0502020204030204" pitchFamily="34" charset="0"/>
              </a:rPr>
              <a:t> </a:t>
            </a:r>
            <a:endParaRPr lang="fr-FR" sz="900" i="1" dirty="0">
              <a:latin typeface="Calibri" panose="020F0502020204030204" pitchFamily="34" charset="0"/>
              <a:cs typeface="Calibri" panose="020F0502020204030204" pitchFamily="34" charset="0"/>
            </a:endParaRPr>
          </a:p>
        </p:txBody>
      </p:sp>
      <p:sp>
        <p:nvSpPr>
          <p:cNvPr id="4" name="TextBox 3"/>
          <p:cNvSpPr txBox="1"/>
          <p:nvPr/>
        </p:nvSpPr>
        <p:spPr>
          <a:xfrm>
            <a:off x="250824" y="1140123"/>
            <a:ext cx="4164492" cy="2862322"/>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1600" dirty="0">
                <a:latin typeface="Calibri" panose="020F0502020204030204" pitchFamily="34" charset="0"/>
              </a:rPr>
              <a:t>Making cities as well as the infrastructure and regions connecting them resilient is a significant priority because the LAC region is particularly vulnerable to climate change. </a:t>
            </a:r>
          </a:p>
          <a:p>
            <a:pPr marL="285750" indent="-285750">
              <a:spcBef>
                <a:spcPts val="600"/>
              </a:spcBef>
              <a:spcAft>
                <a:spcPts val="600"/>
              </a:spcAft>
              <a:buFont typeface="Arial" panose="020B0604020202020204" pitchFamily="34" charset="0"/>
              <a:buChar char="•"/>
            </a:pPr>
            <a:r>
              <a:rPr lang="en-US" sz="1600" dirty="0">
                <a:latin typeface="Calibri" panose="020F0502020204030204" pitchFamily="34" charset="0"/>
              </a:rPr>
              <a:t>The economic cost of climate change in the region has been estimated at as high as </a:t>
            </a:r>
            <a:r>
              <a:rPr lang="en-US" sz="1600" dirty="0" smtClean="0">
                <a:latin typeface="Calibri" panose="020F0502020204030204" pitchFamily="34" charset="0"/>
              </a:rPr>
              <a:t>   USD </a:t>
            </a:r>
            <a:r>
              <a:rPr lang="en-US" sz="1600" dirty="0">
                <a:latin typeface="Calibri" panose="020F0502020204030204" pitchFamily="34" charset="0"/>
              </a:rPr>
              <a:t>100 </a:t>
            </a:r>
            <a:r>
              <a:rPr lang="en-US" sz="1600" dirty="0" smtClean="0">
                <a:latin typeface="Calibri" panose="020F0502020204030204" pitchFamily="34" charset="0"/>
              </a:rPr>
              <a:t>billion. </a:t>
            </a:r>
          </a:p>
          <a:p>
            <a:pPr marL="285750" indent="-285750">
              <a:spcBef>
                <a:spcPts val="600"/>
              </a:spcBef>
              <a:spcAft>
                <a:spcPts val="600"/>
              </a:spcAft>
              <a:buFont typeface="Arial" panose="020B0604020202020204" pitchFamily="34" charset="0"/>
              <a:buChar char="•"/>
            </a:pPr>
            <a:r>
              <a:rPr lang="en-US" sz="1600" dirty="0" smtClean="0">
                <a:latin typeface="Calibri" panose="020F0502020204030204" pitchFamily="34" charset="0"/>
              </a:rPr>
              <a:t>Over 50</a:t>
            </a:r>
            <a:r>
              <a:rPr lang="en-US" sz="1600" dirty="0">
                <a:latin typeface="Calibri" panose="020F0502020204030204" pitchFamily="34" charset="0"/>
              </a:rPr>
              <a:t>% of the region’s population lives in countries with “high or extreme climate vulnerability risks</a:t>
            </a:r>
            <a:r>
              <a:rPr lang="en-US" sz="1600" dirty="0" smtClean="0">
                <a:latin typeface="Calibri" panose="020F0502020204030204" pitchFamily="34" charset="0"/>
              </a:rPr>
              <a:t>”.</a:t>
            </a:r>
            <a:endParaRPr lang="en-US" sz="1600" dirty="0">
              <a:latin typeface="Calibri" panose="020F0502020204030204" pitchFamily="34" charset="0"/>
            </a:endParaRPr>
          </a:p>
        </p:txBody>
      </p:sp>
    </p:spTree>
    <p:extLst>
      <p:ext uri="{BB962C8B-B14F-4D97-AF65-F5344CB8AC3E}">
        <p14:creationId xmlns:p14="http://schemas.microsoft.com/office/powerpoint/2010/main" val="24437052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dirty="0"/>
              <a:t>Impact of Covid lockdown on </a:t>
            </a:r>
            <a:r>
              <a:rPr lang="en-GB"/>
              <a:t>regional </a:t>
            </a:r>
            <a:r>
              <a:rPr lang="en-GB" dirty="0"/>
              <a:t>public</a:t>
            </a:r>
            <a:r>
              <a:rPr lang="en-GB"/>
              <a:t> transit systems</a:t>
            </a:r>
            <a:endParaRPr lang="fr-FR" dirty="0"/>
          </a:p>
        </p:txBody>
      </p:sp>
      <p:sp>
        <p:nvSpPr>
          <p:cNvPr id="6" name="TextBox 5"/>
          <p:cNvSpPr txBox="1"/>
          <p:nvPr/>
        </p:nvSpPr>
        <p:spPr>
          <a:xfrm>
            <a:off x="2687608" y="4855701"/>
            <a:ext cx="5362345" cy="215444"/>
          </a:xfrm>
          <a:prstGeom prst="rect">
            <a:avLst/>
          </a:prstGeom>
          <a:noFill/>
        </p:spPr>
        <p:txBody>
          <a:bodyPr wrap="square" rtlCol="0">
            <a:spAutoFit/>
          </a:bodyPr>
          <a:lstStyle/>
          <a:p>
            <a:r>
              <a:rPr lang="fr-FR" sz="800" dirty="0" smtClean="0">
                <a:latin typeface="Calibri" panose="020F0502020204030204" pitchFamily="34" charset="0"/>
                <a:cs typeface="Calibri" panose="020F0502020204030204" pitchFamily="34" charset="0"/>
              </a:rPr>
              <a:t>Source: </a:t>
            </a:r>
            <a:r>
              <a:rPr lang="fr-FR" sz="800" dirty="0">
                <a:latin typeface="Calibri" panose="020F0502020204030204" pitchFamily="34" charset="0"/>
                <a:cs typeface="Calibri" panose="020F0502020204030204" pitchFamily="34" charset="0"/>
                <a:hlinkClick r:id="rId3"/>
              </a:rPr>
              <a:t>https://</a:t>
            </a:r>
            <a:r>
              <a:rPr lang="fr-FR" sz="800" dirty="0" smtClean="0">
                <a:latin typeface="Calibri" panose="020F0502020204030204" pitchFamily="34" charset="0"/>
                <a:cs typeface="Calibri" panose="020F0502020204030204" pitchFamily="34" charset="0"/>
                <a:hlinkClick r:id="rId3"/>
              </a:rPr>
              <a:t>www.iadb.org/en/topics-effectiveness-improving-lives/coronavirus-impact-dashboard</a:t>
            </a:r>
            <a:r>
              <a:rPr lang="fr-FR" sz="800" dirty="0" smtClean="0">
                <a:latin typeface="Calibri" panose="020F0502020204030204" pitchFamily="34" charset="0"/>
                <a:cs typeface="Calibri" panose="020F0502020204030204" pitchFamily="34" charset="0"/>
              </a:rPr>
              <a:t> </a:t>
            </a:r>
            <a:endParaRPr lang="fr-FR" sz="800"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4"/>
          <a:stretch>
            <a:fillRect/>
          </a:stretch>
        </p:blipFill>
        <p:spPr>
          <a:xfrm>
            <a:off x="106291" y="873403"/>
            <a:ext cx="8690078" cy="3775437"/>
          </a:xfrm>
          <a:prstGeom prst="rect">
            <a:avLst/>
          </a:prstGeom>
        </p:spPr>
      </p:pic>
    </p:spTree>
    <p:extLst>
      <p:ext uri="{BB962C8B-B14F-4D97-AF65-F5344CB8AC3E}">
        <p14:creationId xmlns:p14="http://schemas.microsoft.com/office/powerpoint/2010/main" val="6085525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E380B78-9A19-FF4D-B022-1C5062301488}"/>
              </a:ext>
            </a:extLst>
          </p:cNvPr>
          <p:cNvSpPr>
            <a:spLocks noGrp="1"/>
          </p:cNvSpPr>
          <p:nvPr>
            <p:ph type="body" sz="quarter" idx="12"/>
          </p:nvPr>
        </p:nvSpPr>
        <p:spPr/>
        <p:txBody>
          <a:bodyPr/>
          <a:lstStyle/>
          <a:p>
            <a:r>
              <a:rPr lang="en-US" dirty="0"/>
              <a:t>The role of local governments in economic recovery programmes </a:t>
            </a:r>
          </a:p>
        </p:txBody>
      </p:sp>
      <p:sp>
        <p:nvSpPr>
          <p:cNvPr id="3" name="Text Placeholder 2">
            <a:extLst>
              <a:ext uri="{FF2B5EF4-FFF2-40B4-BE49-F238E27FC236}">
                <a16:creationId xmlns:a16="http://schemas.microsoft.com/office/drawing/2014/main" id="{93DF7992-614F-D349-BBB3-8A6AD91D75FD}"/>
              </a:ext>
            </a:extLst>
          </p:cNvPr>
          <p:cNvSpPr>
            <a:spLocks noGrp="1"/>
          </p:cNvSpPr>
          <p:nvPr>
            <p:ph type="body" sz="quarter" idx="13"/>
          </p:nvPr>
        </p:nvSpPr>
        <p:spPr>
          <a:xfrm>
            <a:off x="250825" y="941695"/>
            <a:ext cx="8761501" cy="4003380"/>
          </a:xfrm>
        </p:spPr>
        <p:txBody>
          <a:bodyPr/>
          <a:lstStyle/>
          <a:p>
            <a:pPr marL="0" indent="0">
              <a:spcBef>
                <a:spcPts val="600"/>
              </a:spcBef>
              <a:buNone/>
            </a:pPr>
            <a:r>
              <a:rPr lang="en-US" b="1" dirty="0"/>
              <a:t>Highlights </a:t>
            </a:r>
          </a:p>
          <a:p>
            <a:pPr marL="263525" indent="-263525"/>
            <a:r>
              <a:rPr lang="en-US" dirty="0"/>
              <a:t>Local and subnational governments can play an important role in stimulus packages</a:t>
            </a:r>
          </a:p>
          <a:p>
            <a:pPr marL="263525" indent="-263525"/>
            <a:r>
              <a:rPr lang="en-US" dirty="0"/>
              <a:t>More than just as delivery agencies but as genuine partners – they own and operate municipal buildings and infrastructure which can be the focus of upgrade programmes</a:t>
            </a:r>
          </a:p>
          <a:p>
            <a:pPr marL="263525" indent="-263525"/>
            <a:r>
              <a:rPr lang="en-US" dirty="0"/>
              <a:t>Unprecedented opportunity for carbon-lock out in the urban environment through infrastructure spending </a:t>
            </a:r>
          </a:p>
          <a:p>
            <a:pPr marL="263525" indent="-263525"/>
            <a:r>
              <a:rPr lang="en-GB" dirty="0"/>
              <a:t>Vertical alignment across </a:t>
            </a:r>
            <a:r>
              <a:rPr lang="en-US" dirty="0"/>
              <a:t>all levels of government is crucial for effective economic recovery, addressing divergences among federal, state and local governments and lack of resources </a:t>
            </a:r>
          </a:p>
          <a:p>
            <a:pPr marL="263525" indent="-263525"/>
            <a:r>
              <a:rPr lang="en-US" dirty="0"/>
              <a:t>Local and regional governments play a crucial in the rollout of street lighting; school, hospital and social housing retrofits; transport energy efficiency programmes and </a:t>
            </a:r>
            <a:r>
              <a:rPr lang="en-GB" dirty="0"/>
              <a:t>EV charging infrastructure deployment </a:t>
            </a:r>
          </a:p>
          <a:p>
            <a:pPr marL="0" indent="0">
              <a:spcBef>
                <a:spcPts val="600"/>
              </a:spcBef>
              <a:buNone/>
            </a:pPr>
            <a:r>
              <a:rPr lang="en-GB" b="1" dirty="0"/>
              <a:t>Possible approach </a:t>
            </a:r>
          </a:p>
          <a:p>
            <a:pPr marL="263525" lvl="1" indent="-263525">
              <a:buFont typeface="Arial" panose="020B0604020202020204" pitchFamily="34" charset="0"/>
              <a:buChar char="•"/>
            </a:pPr>
            <a:r>
              <a:rPr lang="en-US" dirty="0"/>
              <a:t>Build-up capacity within existing federal, state, and local government agencies</a:t>
            </a:r>
          </a:p>
          <a:p>
            <a:pPr marL="263525" lvl="1" indent="-263525">
              <a:buFont typeface="Arial" panose="020B0604020202020204" pitchFamily="34" charset="0"/>
              <a:buChar char="•"/>
            </a:pPr>
            <a:r>
              <a:rPr lang="en-US" dirty="0"/>
              <a:t>Enable more effective delivery capabilities of cities through mainstreaming, direct funding and scaling of </a:t>
            </a:r>
            <a:r>
              <a:rPr lang="en-US" dirty="0" err="1"/>
              <a:t>programmes</a:t>
            </a:r>
            <a:r>
              <a:rPr lang="en-US" dirty="0"/>
              <a:t> that can be effective immediately</a:t>
            </a:r>
          </a:p>
          <a:p>
            <a:pPr marL="263525" lvl="1" indent="-263525">
              <a:buFont typeface="Arial" panose="020B0604020202020204" pitchFamily="34" charset="0"/>
              <a:buChar char="•"/>
            </a:pPr>
            <a:r>
              <a:rPr lang="en-US" dirty="0"/>
              <a:t>Improve policies and regulations where necessary, and address major barriers and bottlenecks</a:t>
            </a:r>
          </a:p>
          <a:p>
            <a:pPr marL="263525" lvl="1" indent="-263525">
              <a:buFont typeface="Arial" panose="020B0604020202020204" pitchFamily="34" charset="0"/>
              <a:buChar char="•"/>
            </a:pPr>
            <a:r>
              <a:rPr lang="en-US" dirty="0"/>
              <a:t>Harness cities’ innovative capabilities through new business models and community initiatives </a:t>
            </a:r>
            <a:br>
              <a:rPr lang="en-US" dirty="0"/>
            </a:br>
            <a:r>
              <a:rPr lang="en-US" dirty="0"/>
              <a:t/>
            </a:r>
            <a:br>
              <a:rPr lang="en-US" dirty="0"/>
            </a:br>
            <a:endParaRPr lang="en-US" dirty="0"/>
          </a:p>
          <a:p>
            <a:endParaRPr lang="en-US" dirty="0"/>
          </a:p>
        </p:txBody>
      </p:sp>
    </p:spTree>
    <p:extLst>
      <p:ext uri="{BB962C8B-B14F-4D97-AF65-F5344CB8AC3E}">
        <p14:creationId xmlns:p14="http://schemas.microsoft.com/office/powerpoint/2010/main" val="9680185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sz="2000" dirty="0">
                <a:latin typeface="+mj-lt"/>
              </a:rPr>
              <a:t>Urban transport crucial for sustainable recovery</a:t>
            </a:r>
            <a:endParaRPr lang="fr-FR" sz="2000" dirty="0">
              <a:latin typeface="+mj-lt"/>
            </a:endParaRPr>
          </a:p>
        </p:txBody>
      </p:sp>
      <p:sp>
        <p:nvSpPr>
          <p:cNvPr id="3" name="Text Placeholder 2"/>
          <p:cNvSpPr>
            <a:spLocks noGrp="1"/>
          </p:cNvSpPr>
          <p:nvPr>
            <p:ph type="body" sz="quarter" idx="13"/>
          </p:nvPr>
        </p:nvSpPr>
        <p:spPr>
          <a:xfrm>
            <a:off x="372803" y="4203205"/>
            <a:ext cx="8654465" cy="533552"/>
          </a:xfrm>
        </p:spPr>
        <p:txBody>
          <a:bodyPr/>
          <a:lstStyle/>
          <a:p>
            <a:r>
              <a:rPr lang="en-US" sz="1600" dirty="0"/>
              <a:t>Charging points and bike infrastructure have large employment </a:t>
            </a:r>
            <a:r>
              <a:rPr lang="en-US" sz="1600" dirty="0" smtClean="0"/>
              <a:t>multipliers, in particular at the local/city level. </a:t>
            </a:r>
            <a:endParaRPr lang="fr-FR" sz="1600" dirty="0"/>
          </a:p>
        </p:txBody>
      </p:sp>
      <p:sp>
        <p:nvSpPr>
          <p:cNvPr id="4" name="Text Placeholder 3"/>
          <p:cNvSpPr>
            <a:spLocks noGrp="1"/>
          </p:cNvSpPr>
          <p:nvPr>
            <p:ph type="body" sz="quarter" idx="14"/>
          </p:nvPr>
        </p:nvSpPr>
        <p:spPr>
          <a:xfrm>
            <a:off x="250823" y="673153"/>
            <a:ext cx="8316913" cy="284370"/>
          </a:xfrm>
        </p:spPr>
        <p:txBody>
          <a:bodyPr/>
          <a:lstStyle/>
          <a:p>
            <a:r>
              <a:rPr lang="en-GB" dirty="0"/>
              <a:t>Employment multipliers for investment in the transport sector</a:t>
            </a:r>
            <a:endParaRPr lang="fr-FR" dirty="0"/>
          </a:p>
        </p:txBody>
      </p:sp>
      <p:pic>
        <p:nvPicPr>
          <p:cNvPr id="6" name="Picture 5"/>
          <p:cNvPicPr>
            <a:picLocks noChangeAspect="1"/>
          </p:cNvPicPr>
          <p:nvPr/>
        </p:nvPicPr>
        <p:blipFill rotWithShape="1">
          <a:blip r:embed="rId3"/>
          <a:srcRect t="7741"/>
          <a:stretch/>
        </p:blipFill>
        <p:spPr>
          <a:xfrm>
            <a:off x="348666" y="953845"/>
            <a:ext cx="7895448" cy="3249360"/>
          </a:xfrm>
          <a:prstGeom prst="rect">
            <a:avLst/>
          </a:prstGeom>
        </p:spPr>
      </p:pic>
      <p:sp>
        <p:nvSpPr>
          <p:cNvPr id="7" name="TextBox 6"/>
          <p:cNvSpPr txBox="1"/>
          <p:nvPr/>
        </p:nvSpPr>
        <p:spPr>
          <a:xfrm>
            <a:off x="1882971" y="4736757"/>
            <a:ext cx="5634127" cy="246221"/>
          </a:xfrm>
          <a:prstGeom prst="rect">
            <a:avLst/>
          </a:prstGeom>
          <a:noFill/>
        </p:spPr>
        <p:txBody>
          <a:bodyPr wrap="square" rtlCol="0">
            <a:spAutoFit/>
          </a:bodyPr>
          <a:lstStyle/>
          <a:p>
            <a:r>
              <a:rPr lang="en-GB" sz="1000" dirty="0" smtClean="0"/>
              <a:t>Source: IEA, WEO SR 2020: </a:t>
            </a:r>
            <a:r>
              <a:rPr lang="fr-FR" sz="1000" dirty="0">
                <a:hlinkClick r:id="rId4"/>
              </a:rPr>
              <a:t>https://</a:t>
            </a:r>
            <a:r>
              <a:rPr lang="fr-FR" sz="1000" dirty="0" smtClean="0">
                <a:hlinkClick r:id="rId4"/>
              </a:rPr>
              <a:t>www.iea.org/reports/sustainable-recovery</a:t>
            </a:r>
            <a:r>
              <a:rPr lang="fr-FR" sz="1000" dirty="0" smtClean="0"/>
              <a:t> </a:t>
            </a:r>
            <a:endParaRPr lang="fr-FR" sz="1000" dirty="0"/>
          </a:p>
        </p:txBody>
      </p:sp>
    </p:spTree>
    <p:extLst>
      <p:ext uri="{BB962C8B-B14F-4D97-AF65-F5344CB8AC3E}">
        <p14:creationId xmlns:p14="http://schemas.microsoft.com/office/powerpoint/2010/main" val="35445029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2"/>
          </p:nvPr>
        </p:nvSpPr>
        <p:spPr>
          <a:xfrm>
            <a:off x="250825" y="188941"/>
            <a:ext cx="7993290" cy="434767"/>
          </a:xfrm>
        </p:spPr>
        <p:txBody>
          <a:bodyPr/>
          <a:lstStyle/>
          <a:p>
            <a:pPr lvl="0">
              <a:spcBef>
                <a:spcPts val="0"/>
              </a:spcBef>
              <a:buClr>
                <a:srgbClr val="FFFFFF">
                  <a:lumMod val="65000"/>
                </a:srgbClr>
              </a:buClr>
            </a:pPr>
            <a:r>
              <a:rPr lang="en-GB" dirty="0">
                <a:solidFill>
                  <a:srgbClr val="000000"/>
                </a:solidFill>
                <a:uFill>
                  <a:solidFill>
                    <a:srgbClr val="0044FE"/>
                  </a:solidFill>
                </a:uFill>
                <a:latin typeface="+mj-lt"/>
              </a:rPr>
              <a:t>Importance of cities in energy </a:t>
            </a:r>
            <a:r>
              <a:rPr lang="en-GB" dirty="0" smtClean="0">
                <a:solidFill>
                  <a:srgbClr val="000000"/>
                </a:solidFill>
                <a:uFill>
                  <a:solidFill>
                    <a:srgbClr val="0044FE"/>
                  </a:solidFill>
                </a:uFill>
                <a:latin typeface="+mj-lt"/>
              </a:rPr>
              <a:t>transitions: Mexico City</a:t>
            </a:r>
            <a:endParaRPr lang="fr-FR" dirty="0">
              <a:latin typeface="+mj-lt"/>
            </a:endParaRPr>
          </a:p>
        </p:txBody>
      </p:sp>
      <p:sp>
        <p:nvSpPr>
          <p:cNvPr id="9" name="Text Placeholder 8"/>
          <p:cNvSpPr>
            <a:spLocks noGrp="1"/>
          </p:cNvSpPr>
          <p:nvPr>
            <p:ph type="body" sz="quarter" idx="13"/>
          </p:nvPr>
        </p:nvSpPr>
        <p:spPr>
          <a:xfrm>
            <a:off x="250825" y="623708"/>
            <a:ext cx="5477115" cy="3976207"/>
          </a:xfrm>
        </p:spPr>
        <p:txBody>
          <a:bodyPr/>
          <a:lstStyle/>
          <a:p>
            <a:r>
              <a:rPr lang="en-US" dirty="0">
                <a:latin typeface="+mn-lt"/>
              </a:rPr>
              <a:t>Mexico’s Sustainable Transport Strategy includes a special focus on </a:t>
            </a:r>
            <a:r>
              <a:rPr lang="en-US" dirty="0" smtClean="0">
                <a:latin typeface="+mn-lt"/>
              </a:rPr>
              <a:t>the public transit </a:t>
            </a:r>
            <a:r>
              <a:rPr lang="en-US" dirty="0">
                <a:latin typeface="+mn-lt"/>
              </a:rPr>
              <a:t>system. </a:t>
            </a:r>
          </a:p>
          <a:p>
            <a:r>
              <a:rPr lang="en-US" dirty="0">
                <a:latin typeface="+mn-lt"/>
              </a:rPr>
              <a:t>Now investing more in lowest-income zones, since they spend the most time in transportation. Building 4 cable bus to link with subway system, up to 38 km in 4 different boroughs. </a:t>
            </a:r>
          </a:p>
          <a:p>
            <a:r>
              <a:rPr lang="en-US" dirty="0" err="1" smtClean="0">
                <a:latin typeface="+mn-lt"/>
              </a:rPr>
              <a:t>Metrobus</a:t>
            </a:r>
            <a:r>
              <a:rPr lang="en-US" dirty="0" smtClean="0">
                <a:latin typeface="+mn-lt"/>
              </a:rPr>
              <a:t> </a:t>
            </a:r>
            <a:r>
              <a:rPr lang="en-US" dirty="0">
                <a:latin typeface="+mn-lt"/>
              </a:rPr>
              <a:t>expanding with 6 new routes that include improvements in EE compared to the old lanes. 20km added to link rural southernmost part of the city. Metro is catching up on maintenance in </a:t>
            </a:r>
            <a:r>
              <a:rPr lang="en-US" dirty="0" smtClean="0">
                <a:latin typeface="+mn-lt"/>
              </a:rPr>
              <a:t>system. </a:t>
            </a:r>
            <a:endParaRPr lang="en-US" dirty="0">
              <a:latin typeface="+mn-lt"/>
            </a:endParaRPr>
          </a:p>
          <a:p>
            <a:r>
              <a:rPr lang="en-US" dirty="0">
                <a:latin typeface="+mn-lt"/>
              </a:rPr>
              <a:t>Trolleybuses: 500 new units. </a:t>
            </a:r>
            <a:r>
              <a:rPr lang="en-US" dirty="0" smtClean="0">
                <a:latin typeface="+mn-lt"/>
              </a:rPr>
              <a:t>Represent large share of </a:t>
            </a:r>
            <a:r>
              <a:rPr lang="en-US" dirty="0">
                <a:latin typeface="+mn-lt"/>
              </a:rPr>
              <a:t>public transport system, EE measures </a:t>
            </a:r>
            <a:r>
              <a:rPr lang="en-US" dirty="0" smtClean="0">
                <a:latin typeface="+mn-lt"/>
              </a:rPr>
              <a:t>focus on </a:t>
            </a:r>
            <a:r>
              <a:rPr lang="en-US" dirty="0">
                <a:latin typeface="+mn-lt"/>
              </a:rPr>
              <a:t>good quality maintenance. </a:t>
            </a:r>
          </a:p>
          <a:p>
            <a:r>
              <a:rPr lang="en-US" dirty="0" smtClean="0">
                <a:latin typeface="+mn-lt"/>
              </a:rPr>
              <a:t>60 </a:t>
            </a:r>
            <a:r>
              <a:rPr lang="en-US" dirty="0">
                <a:latin typeface="+mn-lt"/>
              </a:rPr>
              <a:t>new 100% electric buses on one of most busy area. 2,000 users an hour during rush hour. Tripling bike lanes from 200 to 600 km. </a:t>
            </a:r>
            <a:endParaRPr lang="en-US" dirty="0" smtClean="0">
              <a:latin typeface="+mn-lt"/>
            </a:endParaRPr>
          </a:p>
          <a:p>
            <a:r>
              <a:rPr lang="en-US" dirty="0" smtClean="0">
                <a:latin typeface="+mn-lt"/>
              </a:rPr>
              <a:t>Finally </a:t>
            </a:r>
            <a:r>
              <a:rPr lang="en-US" dirty="0">
                <a:latin typeface="+mn-lt"/>
              </a:rPr>
              <a:t>expanding hybrid and electric vehicle incentives for taxis, through innovative financial mechanisms. </a:t>
            </a:r>
            <a:endParaRPr lang="fr-FR" dirty="0">
              <a:latin typeface="+mn-lt"/>
            </a:endParaRPr>
          </a:p>
          <a:p>
            <a:endParaRPr lang="fr-FR" sz="12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7940" y="552090"/>
            <a:ext cx="3372928" cy="252969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6703" y="3150365"/>
            <a:ext cx="2848477" cy="1898243"/>
          </a:xfrm>
          <a:prstGeom prst="rect">
            <a:avLst/>
          </a:prstGeom>
        </p:spPr>
      </p:pic>
    </p:spTree>
    <p:extLst>
      <p:ext uri="{BB962C8B-B14F-4D97-AF65-F5344CB8AC3E}">
        <p14:creationId xmlns:p14="http://schemas.microsoft.com/office/powerpoint/2010/main" val="17403949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111487" y="236471"/>
            <a:ext cx="8496133" cy="434767"/>
          </a:xfrm>
        </p:spPr>
        <p:txBody>
          <a:bodyPr/>
          <a:lstStyle/>
          <a:p>
            <a:r>
              <a:rPr lang="en-GB" dirty="0" smtClean="0">
                <a:latin typeface="+mj-lt"/>
              </a:rPr>
              <a:t>Sustainable recovery opportunities in municipal services: street lighting</a:t>
            </a:r>
            <a:endParaRPr lang="fr-FR" dirty="0">
              <a:latin typeface="+mj-lt"/>
            </a:endParaRPr>
          </a:p>
        </p:txBody>
      </p:sp>
      <p:sp>
        <p:nvSpPr>
          <p:cNvPr id="7" name="Text Placeholder 6"/>
          <p:cNvSpPr>
            <a:spLocks noGrp="1"/>
          </p:cNvSpPr>
          <p:nvPr>
            <p:ph type="body" sz="quarter" idx="13"/>
          </p:nvPr>
        </p:nvSpPr>
        <p:spPr>
          <a:xfrm>
            <a:off x="177714" y="787179"/>
            <a:ext cx="5078821" cy="3976207"/>
          </a:xfrm>
        </p:spPr>
        <p:txBody>
          <a:bodyPr/>
          <a:lstStyle/>
          <a:p>
            <a:r>
              <a:rPr lang="en-GB" sz="1500" dirty="0">
                <a:latin typeface="+mn-lt"/>
              </a:rPr>
              <a:t>Buenos Aires started a replacement programme in 2013, and in 2019 became the first metropolis in Latin America to use 100% LED lights for street lighting. </a:t>
            </a:r>
            <a:endParaRPr lang="en-GB" sz="1500" dirty="0" smtClean="0">
              <a:latin typeface="+mn-lt"/>
            </a:endParaRPr>
          </a:p>
          <a:p>
            <a:r>
              <a:rPr lang="en-US" sz="1500" dirty="0" smtClean="0">
                <a:latin typeface="+mn-lt"/>
              </a:rPr>
              <a:t>LED lights can </a:t>
            </a:r>
            <a:r>
              <a:rPr lang="en-US" sz="1500" dirty="0">
                <a:latin typeface="+mn-lt"/>
              </a:rPr>
              <a:t>reduce electricity consumption by 50%, e.g. some 85,000 KW per year, and lower the emission of CO2 by 44,000 tons per year. </a:t>
            </a:r>
          </a:p>
          <a:p>
            <a:r>
              <a:rPr lang="en-GB" sz="1500" dirty="0" smtClean="0">
                <a:latin typeface="+mn-lt"/>
              </a:rPr>
              <a:t>In </a:t>
            </a:r>
            <a:r>
              <a:rPr lang="en-GB" sz="1500" dirty="0">
                <a:latin typeface="+mn-lt"/>
              </a:rPr>
              <a:t>2013, when the </a:t>
            </a:r>
            <a:r>
              <a:rPr lang="en-GB" sz="1500" dirty="0" smtClean="0">
                <a:latin typeface="+mn-lt"/>
              </a:rPr>
              <a:t>programme </a:t>
            </a:r>
            <a:r>
              <a:rPr lang="en-GB" sz="1500" dirty="0">
                <a:latin typeface="+mn-lt"/>
              </a:rPr>
              <a:t>began, Buenos Aires had 125,000 luminaires and today there are 160,000 LED lights installed. All public lighting is operated from a centralized control panel that has information updated to the minute. </a:t>
            </a:r>
          </a:p>
          <a:p>
            <a:r>
              <a:rPr lang="en-GB" sz="1500" dirty="0">
                <a:latin typeface="+mn-lt"/>
              </a:rPr>
              <a:t>This technology called Interact City was designed by Signify (former Philips Lighting), </a:t>
            </a:r>
            <a:r>
              <a:rPr lang="en-GB" sz="1500" dirty="0" smtClean="0">
                <a:latin typeface="+mn-lt"/>
              </a:rPr>
              <a:t>according </a:t>
            </a:r>
            <a:r>
              <a:rPr lang="en-GB" sz="1500" dirty="0">
                <a:latin typeface="+mn-lt"/>
              </a:rPr>
              <a:t>to local government </a:t>
            </a:r>
            <a:r>
              <a:rPr lang="en-GB" sz="1500" dirty="0" smtClean="0">
                <a:latin typeface="+mn-lt"/>
              </a:rPr>
              <a:t>data </a:t>
            </a:r>
            <a:r>
              <a:rPr lang="en-GB" sz="1500" dirty="0">
                <a:latin typeface="+mn-lt"/>
              </a:rPr>
              <a:t>annual expenses on repairs </a:t>
            </a:r>
            <a:r>
              <a:rPr lang="en-GB" sz="1500" dirty="0" smtClean="0">
                <a:latin typeface="+mn-lt"/>
              </a:rPr>
              <a:t>cut </a:t>
            </a:r>
            <a:r>
              <a:rPr lang="en-GB" sz="1500" dirty="0">
                <a:latin typeface="+mn-lt"/>
              </a:rPr>
              <a:t>by 30</a:t>
            </a:r>
            <a:r>
              <a:rPr lang="en-GB" sz="1500" dirty="0" smtClean="0">
                <a:latin typeface="+mn-lt"/>
              </a:rPr>
              <a:t>%. </a:t>
            </a:r>
            <a:endParaRPr lang="fr-FR" sz="1500" dirty="0"/>
          </a:p>
        </p:txBody>
      </p:sp>
      <p:pic>
        <p:nvPicPr>
          <p:cNvPr id="2" name="Picture 1"/>
          <p:cNvPicPr>
            <a:picLocks noChangeAspect="1"/>
          </p:cNvPicPr>
          <p:nvPr/>
        </p:nvPicPr>
        <p:blipFill>
          <a:blip r:embed="rId3"/>
          <a:stretch>
            <a:fillRect/>
          </a:stretch>
        </p:blipFill>
        <p:spPr>
          <a:xfrm>
            <a:off x="5256535" y="1001486"/>
            <a:ext cx="3594926" cy="2996885"/>
          </a:xfrm>
          <a:prstGeom prst="rect">
            <a:avLst/>
          </a:prstGeom>
        </p:spPr>
      </p:pic>
    </p:spTree>
    <p:extLst>
      <p:ext uri="{BB962C8B-B14F-4D97-AF65-F5344CB8AC3E}">
        <p14:creationId xmlns:p14="http://schemas.microsoft.com/office/powerpoint/2010/main" val="18723553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50824" y="231775"/>
            <a:ext cx="8893176" cy="434767"/>
          </a:xfrm>
        </p:spPr>
        <p:txBody>
          <a:bodyPr/>
          <a:lstStyle/>
          <a:p>
            <a:r>
              <a:rPr lang="en-GB" dirty="0"/>
              <a:t>Key</a:t>
            </a:r>
            <a:r>
              <a:rPr lang="en-GB"/>
              <a:t> policy areas </a:t>
            </a:r>
            <a:r>
              <a:rPr lang="en-GB" dirty="0"/>
              <a:t>for sustainable urban </a:t>
            </a:r>
            <a:r>
              <a:rPr lang="en-GB"/>
              <a:t>energy </a:t>
            </a:r>
            <a:r>
              <a:rPr lang="en-GB" dirty="0"/>
              <a:t>in</a:t>
            </a:r>
            <a:r>
              <a:rPr lang="en-GB"/>
              <a:t> </a:t>
            </a:r>
            <a:r>
              <a:rPr lang="en-GB" dirty="0"/>
              <a:t>the built </a:t>
            </a:r>
            <a:r>
              <a:rPr lang="en-GB"/>
              <a:t>environment</a:t>
            </a:r>
            <a:endParaRPr lang="fr-FR" dirty="0"/>
          </a:p>
        </p:txBody>
      </p:sp>
      <p:sp>
        <p:nvSpPr>
          <p:cNvPr id="3" name="Text Placeholder 2"/>
          <p:cNvSpPr>
            <a:spLocks noGrp="1"/>
          </p:cNvSpPr>
          <p:nvPr>
            <p:ph type="body" sz="quarter" idx="13"/>
          </p:nvPr>
        </p:nvSpPr>
        <p:spPr>
          <a:xfrm>
            <a:off x="472696" y="4187836"/>
            <a:ext cx="8471519" cy="591632"/>
          </a:xfrm>
        </p:spPr>
        <p:txBody>
          <a:bodyPr/>
          <a:lstStyle/>
          <a:p>
            <a:r>
              <a:rPr lang="en-US" dirty="0" smtClean="0"/>
              <a:t>Cities </a:t>
            </a:r>
            <a:r>
              <a:rPr lang="en-US" dirty="0"/>
              <a:t>are the largest centres of energy demand </a:t>
            </a:r>
            <a:r>
              <a:rPr lang="en-US" dirty="0" smtClean="0"/>
              <a:t>with potential to generate on-site electricity </a:t>
            </a:r>
            <a:r>
              <a:rPr lang="en-US" dirty="0"/>
              <a:t>to </a:t>
            </a:r>
            <a:r>
              <a:rPr lang="en-US" dirty="0" smtClean="0"/>
              <a:t>use </a:t>
            </a:r>
            <a:r>
              <a:rPr lang="en-US" dirty="0"/>
              <a:t>later in an efficient </a:t>
            </a:r>
            <a:r>
              <a:rPr lang="en-US" dirty="0" smtClean="0"/>
              <a:t>way (e.g. load shifting, demand response). </a:t>
            </a:r>
            <a:r>
              <a:rPr lang="en-US" dirty="0"/>
              <a:t>Likewise, </a:t>
            </a:r>
            <a:r>
              <a:rPr lang="en-US" dirty="0" smtClean="0"/>
              <a:t>integration </a:t>
            </a:r>
            <a:r>
              <a:rPr lang="en-US" dirty="0"/>
              <a:t>of distributed </a:t>
            </a:r>
            <a:r>
              <a:rPr lang="en-US" dirty="0" smtClean="0"/>
              <a:t>RE generation diversifies the </a:t>
            </a:r>
            <a:r>
              <a:rPr lang="en-US" dirty="0"/>
              <a:t>energy mix </a:t>
            </a:r>
            <a:r>
              <a:rPr lang="en-US" dirty="0" smtClean="0"/>
              <a:t>and </a:t>
            </a:r>
            <a:r>
              <a:rPr lang="en-US" dirty="0"/>
              <a:t>creates employment opportunities.</a:t>
            </a:r>
            <a:endParaRPr lang="fr-FR" dirty="0"/>
          </a:p>
        </p:txBody>
      </p:sp>
      <p:pic>
        <p:nvPicPr>
          <p:cNvPr id="5" name="Picture 4"/>
          <p:cNvPicPr>
            <a:picLocks noChangeAspect="1"/>
          </p:cNvPicPr>
          <p:nvPr/>
        </p:nvPicPr>
        <p:blipFill rotWithShape="1">
          <a:blip r:embed="rId3"/>
          <a:srcRect t="17925"/>
          <a:stretch/>
        </p:blipFill>
        <p:spPr>
          <a:xfrm>
            <a:off x="2066590" y="811232"/>
            <a:ext cx="4564659" cy="3051051"/>
          </a:xfrm>
          <a:prstGeom prst="rect">
            <a:avLst/>
          </a:prstGeom>
        </p:spPr>
      </p:pic>
      <p:sp>
        <p:nvSpPr>
          <p:cNvPr id="6" name="TextBox 5"/>
          <p:cNvSpPr txBox="1"/>
          <p:nvPr/>
        </p:nvSpPr>
        <p:spPr>
          <a:xfrm>
            <a:off x="3188874" y="3828761"/>
            <a:ext cx="5755341" cy="261610"/>
          </a:xfrm>
          <a:prstGeom prst="rect">
            <a:avLst/>
          </a:prstGeom>
          <a:noFill/>
        </p:spPr>
        <p:txBody>
          <a:bodyPr wrap="square" rtlCol="0">
            <a:spAutoFit/>
          </a:bodyPr>
          <a:lstStyle/>
          <a:p>
            <a:r>
              <a:rPr lang="en-GB" sz="1100" i="1" dirty="0" smtClean="0"/>
              <a:t>Source: Draft Global ABC/IEA </a:t>
            </a:r>
            <a:r>
              <a:rPr lang="en-US" sz="1100" i="1" dirty="0"/>
              <a:t>Latin America Roadmap for Buildings and </a:t>
            </a:r>
            <a:r>
              <a:rPr lang="en-US" sz="1100" i="1" dirty="0" smtClean="0"/>
              <a:t>Construction, 2020</a:t>
            </a:r>
            <a:r>
              <a:rPr lang="en-GB" sz="1100" i="1" dirty="0" smtClean="0"/>
              <a:t> </a:t>
            </a:r>
            <a:endParaRPr lang="fr-FR" sz="1100" i="1" dirty="0"/>
          </a:p>
        </p:txBody>
      </p:sp>
    </p:spTree>
    <p:extLst>
      <p:ext uri="{BB962C8B-B14F-4D97-AF65-F5344CB8AC3E}">
        <p14:creationId xmlns:p14="http://schemas.microsoft.com/office/powerpoint/2010/main" val="11523560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50824" y="231776"/>
            <a:ext cx="8762547" cy="421368"/>
          </a:xfrm>
        </p:spPr>
        <p:txBody>
          <a:bodyPr/>
          <a:lstStyle/>
          <a:p>
            <a:r>
              <a:rPr lang="en-US" dirty="0"/>
              <a:t>Smart grids can enable demand flexibility at the city &amp; end-user level</a:t>
            </a:r>
            <a:endParaRPr lang="fr-FR" dirty="0"/>
          </a:p>
        </p:txBody>
      </p:sp>
      <p:sp>
        <p:nvSpPr>
          <p:cNvPr id="3" name="Text Placeholder 2"/>
          <p:cNvSpPr>
            <a:spLocks noGrp="1"/>
          </p:cNvSpPr>
          <p:nvPr>
            <p:ph type="body" sz="quarter" idx="13"/>
          </p:nvPr>
        </p:nvSpPr>
        <p:spPr>
          <a:xfrm>
            <a:off x="372802" y="4203205"/>
            <a:ext cx="8710237" cy="455881"/>
          </a:xfrm>
        </p:spPr>
        <p:txBody>
          <a:bodyPr/>
          <a:lstStyle/>
          <a:p>
            <a:r>
              <a:rPr lang="en-US" dirty="0"/>
              <a:t>In 2019, investment in electricity grids declined for the third consecutive year, by 7% compared with 2018 levels, falling under USD 280 billion. </a:t>
            </a:r>
            <a:r>
              <a:rPr lang="en-US" dirty="0" smtClean="0"/>
              <a:t>Electricity </a:t>
            </a:r>
            <a:r>
              <a:rPr lang="en-US" dirty="0"/>
              <a:t>networks are the backbone of today’s power systems and </a:t>
            </a:r>
            <a:r>
              <a:rPr lang="en-US" dirty="0" smtClean="0"/>
              <a:t>even </a:t>
            </a:r>
            <a:r>
              <a:rPr lang="en-US" dirty="0"/>
              <a:t>more important in clean energy transitions, but investment needs to pick </a:t>
            </a:r>
            <a:r>
              <a:rPr lang="en-US" dirty="0" smtClean="0"/>
              <a:t>up, especially at the local level. </a:t>
            </a:r>
            <a:endParaRPr lang="fr-FR" dirty="0"/>
          </a:p>
        </p:txBody>
      </p:sp>
      <p:sp>
        <p:nvSpPr>
          <p:cNvPr id="4" name="Text Placeholder 3"/>
          <p:cNvSpPr>
            <a:spLocks noGrp="1"/>
          </p:cNvSpPr>
          <p:nvPr>
            <p:ph type="body" sz="quarter" idx="14"/>
          </p:nvPr>
        </p:nvSpPr>
        <p:spPr/>
        <p:txBody>
          <a:bodyPr/>
          <a:lstStyle/>
          <a:p>
            <a:r>
              <a:rPr lang="en-US" dirty="0"/>
              <a:t>Investment in smart grids by technology area, 2014-2019</a:t>
            </a:r>
          </a:p>
          <a:p>
            <a:endParaRPr lang="fr-FR" dirty="0"/>
          </a:p>
        </p:txBody>
      </p:sp>
      <p:pic>
        <p:nvPicPr>
          <p:cNvPr id="6" name="Picture 5"/>
          <p:cNvPicPr>
            <a:picLocks noChangeAspect="1"/>
          </p:cNvPicPr>
          <p:nvPr/>
        </p:nvPicPr>
        <p:blipFill>
          <a:blip r:embed="rId3"/>
          <a:stretch>
            <a:fillRect/>
          </a:stretch>
        </p:blipFill>
        <p:spPr>
          <a:xfrm>
            <a:off x="486086" y="3653328"/>
            <a:ext cx="7693479" cy="270378"/>
          </a:xfrm>
          <a:prstGeom prst="rect">
            <a:avLst/>
          </a:prstGeom>
        </p:spPr>
      </p:pic>
      <p:pic>
        <p:nvPicPr>
          <p:cNvPr id="7" name="Picture 6"/>
          <p:cNvPicPr>
            <a:picLocks noChangeAspect="1"/>
          </p:cNvPicPr>
          <p:nvPr/>
        </p:nvPicPr>
        <p:blipFill>
          <a:blip r:embed="rId4"/>
          <a:stretch>
            <a:fillRect/>
          </a:stretch>
        </p:blipFill>
        <p:spPr>
          <a:xfrm>
            <a:off x="999018" y="1067831"/>
            <a:ext cx="6656424" cy="2585497"/>
          </a:xfrm>
          <a:prstGeom prst="rect">
            <a:avLst/>
          </a:prstGeom>
        </p:spPr>
      </p:pic>
    </p:spTree>
    <p:extLst>
      <p:ext uri="{BB962C8B-B14F-4D97-AF65-F5344CB8AC3E}">
        <p14:creationId xmlns:p14="http://schemas.microsoft.com/office/powerpoint/2010/main" val="38293797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GB" dirty="0"/>
              <a:t>Today’s presentation: why energy efficiency?</a:t>
            </a:r>
            <a:endParaRPr lang="fr-FR" dirty="0"/>
          </a:p>
        </p:txBody>
      </p:sp>
      <p:graphicFrame>
        <p:nvGraphicFramePr>
          <p:cNvPr id="2" name="Diagram 1"/>
          <p:cNvGraphicFramePr/>
          <p:nvPr>
            <p:extLst>
              <p:ext uri="{D42A27DB-BD31-4B8C-83A1-F6EECF244321}">
                <p14:modId xmlns:p14="http://schemas.microsoft.com/office/powerpoint/2010/main" val="2354093811"/>
              </p:ext>
            </p:extLst>
          </p:nvPr>
        </p:nvGraphicFramePr>
        <p:xfrm>
          <a:off x="250825" y="941695"/>
          <a:ext cx="8316913" cy="3708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39003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GB" dirty="0"/>
              <a:t>Digitalisation empowering systems thinking</a:t>
            </a:r>
          </a:p>
          <a:p>
            <a:endParaRPr lang="fr-FR" dirty="0"/>
          </a:p>
        </p:txBody>
      </p:sp>
      <p:sp>
        <p:nvSpPr>
          <p:cNvPr id="6" name="Text Placeholder 5"/>
          <p:cNvSpPr>
            <a:spLocks noGrp="1"/>
          </p:cNvSpPr>
          <p:nvPr>
            <p:ph type="body" sz="quarter" idx="13"/>
          </p:nvPr>
        </p:nvSpPr>
        <p:spPr>
          <a:xfrm>
            <a:off x="396658" y="4203204"/>
            <a:ext cx="8453144" cy="434767"/>
          </a:xfrm>
        </p:spPr>
        <p:txBody>
          <a:bodyPr/>
          <a:lstStyle/>
          <a:p>
            <a:r>
              <a:rPr lang="en-GB" sz="1800" dirty="0"/>
              <a:t>Digitalisation, with the right policies, enables a progression to optimising the efficiency of the whole system and enabling optimum distributed energy systems.  </a:t>
            </a:r>
          </a:p>
        </p:txBody>
      </p:sp>
      <p:pic>
        <p:nvPicPr>
          <p:cNvPr id="8" name="Picture 7"/>
          <p:cNvPicPr>
            <a:picLocks noChangeAspect="1"/>
          </p:cNvPicPr>
          <p:nvPr/>
        </p:nvPicPr>
        <p:blipFill>
          <a:blip r:embed="rId3"/>
          <a:stretch>
            <a:fillRect/>
          </a:stretch>
        </p:blipFill>
        <p:spPr>
          <a:xfrm>
            <a:off x="611960" y="751164"/>
            <a:ext cx="7360873" cy="3367418"/>
          </a:xfrm>
          <a:prstGeom prst="rect">
            <a:avLst/>
          </a:prstGeom>
        </p:spPr>
      </p:pic>
      <p:sp>
        <p:nvSpPr>
          <p:cNvPr id="2" name="TextBox 1"/>
          <p:cNvSpPr txBox="1"/>
          <p:nvPr/>
        </p:nvSpPr>
        <p:spPr>
          <a:xfrm>
            <a:off x="1357040" y="4789714"/>
            <a:ext cx="7210697" cy="246221"/>
          </a:xfrm>
          <a:prstGeom prst="rect">
            <a:avLst/>
          </a:prstGeom>
          <a:noFill/>
        </p:spPr>
        <p:txBody>
          <a:bodyPr wrap="square" rtlCol="0">
            <a:spAutoFit/>
          </a:bodyPr>
          <a:lstStyle/>
          <a:p>
            <a:r>
              <a:rPr lang="en-GB" sz="1000" dirty="0" smtClean="0"/>
              <a:t>Source: IEA Energy Efficiency Market Report </a:t>
            </a:r>
            <a:r>
              <a:rPr lang="en-GB" sz="1000" dirty="0"/>
              <a:t>2019: </a:t>
            </a:r>
            <a:r>
              <a:rPr lang="en-GB" sz="1000" dirty="0">
                <a:hlinkClick r:id="rId4"/>
              </a:rPr>
              <a:t>https://</a:t>
            </a:r>
            <a:r>
              <a:rPr lang="en-GB" sz="1000" dirty="0" smtClean="0">
                <a:hlinkClick r:id="rId4"/>
              </a:rPr>
              <a:t>www.iea.org/reports/energy-efficiency-2019</a:t>
            </a:r>
            <a:r>
              <a:rPr lang="en-GB" sz="1000" dirty="0" smtClean="0"/>
              <a:t>  </a:t>
            </a:r>
            <a:endParaRPr lang="fr-FR" sz="1000" dirty="0"/>
          </a:p>
        </p:txBody>
      </p:sp>
    </p:spTree>
    <p:extLst>
      <p:ext uri="{BB962C8B-B14F-4D97-AF65-F5344CB8AC3E}">
        <p14:creationId xmlns:p14="http://schemas.microsoft.com/office/powerpoint/2010/main" val="2746362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US" dirty="0"/>
              <a:t>Policy </a:t>
            </a:r>
            <a:r>
              <a:rPr lang="en-US" dirty="0" smtClean="0"/>
              <a:t>is key to </a:t>
            </a:r>
            <a:r>
              <a:rPr lang="en-US" dirty="0"/>
              <a:t>accelerate </a:t>
            </a:r>
            <a:r>
              <a:rPr lang="en-US" dirty="0" smtClean="0"/>
              <a:t>digitalisation for </a:t>
            </a:r>
            <a:r>
              <a:rPr lang="en-US" dirty="0"/>
              <a:t>energy efficiency </a:t>
            </a:r>
            <a:endParaRPr lang="fr-FR" dirty="0"/>
          </a:p>
        </p:txBody>
      </p:sp>
      <p:pic>
        <p:nvPicPr>
          <p:cNvPr id="7" name="Picture 6"/>
          <p:cNvPicPr>
            <a:picLocks noChangeAspect="1"/>
          </p:cNvPicPr>
          <p:nvPr/>
        </p:nvPicPr>
        <p:blipFill>
          <a:blip r:embed="rId3"/>
          <a:stretch>
            <a:fillRect/>
          </a:stretch>
        </p:blipFill>
        <p:spPr>
          <a:xfrm>
            <a:off x="1839003" y="1164771"/>
            <a:ext cx="5149626" cy="3570259"/>
          </a:xfrm>
          <a:prstGeom prst="rect">
            <a:avLst/>
          </a:prstGeom>
        </p:spPr>
      </p:pic>
      <p:sp>
        <p:nvSpPr>
          <p:cNvPr id="11" name="TextBox 10"/>
          <p:cNvSpPr txBox="1"/>
          <p:nvPr/>
        </p:nvSpPr>
        <p:spPr>
          <a:xfrm>
            <a:off x="1023257" y="849020"/>
            <a:ext cx="7402286" cy="315751"/>
          </a:xfrm>
          <a:prstGeom prst="rect">
            <a:avLst/>
          </a:prstGeom>
          <a:noFill/>
        </p:spPr>
        <p:txBody>
          <a:bodyPr wrap="square" rtlCol="0">
            <a:spAutoFit/>
          </a:bodyPr>
          <a:lstStyle/>
          <a:p>
            <a:r>
              <a:rPr lang="en-US" sz="1400" dirty="0"/>
              <a:t>Policy principles comprising the Readiness for Digital Energy Efficiency framework</a:t>
            </a:r>
            <a:endParaRPr lang="fr-FR" sz="1400" dirty="0"/>
          </a:p>
        </p:txBody>
      </p:sp>
      <p:sp>
        <p:nvSpPr>
          <p:cNvPr id="6" name="TextBox 5"/>
          <p:cNvSpPr txBox="1"/>
          <p:nvPr/>
        </p:nvSpPr>
        <p:spPr>
          <a:xfrm>
            <a:off x="1357040" y="4789714"/>
            <a:ext cx="7210697" cy="246221"/>
          </a:xfrm>
          <a:prstGeom prst="rect">
            <a:avLst/>
          </a:prstGeom>
          <a:noFill/>
        </p:spPr>
        <p:txBody>
          <a:bodyPr wrap="square" rtlCol="0">
            <a:spAutoFit/>
          </a:bodyPr>
          <a:lstStyle/>
          <a:p>
            <a:r>
              <a:rPr lang="en-GB" sz="1000" dirty="0" smtClean="0"/>
              <a:t>Source: IEA Energy Efficiency Market Report </a:t>
            </a:r>
            <a:r>
              <a:rPr lang="en-GB" sz="1000" dirty="0"/>
              <a:t>2019: </a:t>
            </a:r>
            <a:r>
              <a:rPr lang="en-GB" sz="1000" dirty="0">
                <a:hlinkClick r:id="rId4"/>
              </a:rPr>
              <a:t>https://</a:t>
            </a:r>
            <a:r>
              <a:rPr lang="en-GB" sz="1000" dirty="0" smtClean="0">
                <a:hlinkClick r:id="rId4"/>
              </a:rPr>
              <a:t>www.iea.org/reports/energy-efficiency-2019</a:t>
            </a:r>
            <a:r>
              <a:rPr lang="en-GB" sz="1000" dirty="0" smtClean="0"/>
              <a:t>  </a:t>
            </a:r>
            <a:endParaRPr lang="fr-FR" sz="1000" dirty="0"/>
          </a:p>
        </p:txBody>
      </p:sp>
    </p:spTree>
    <p:extLst>
      <p:ext uri="{BB962C8B-B14F-4D97-AF65-F5344CB8AC3E}">
        <p14:creationId xmlns:p14="http://schemas.microsoft.com/office/powerpoint/2010/main" val="7726045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p:txBody>
          <a:bodyPr/>
          <a:lstStyle/>
          <a:p>
            <a:r>
              <a:rPr lang="en-GB" dirty="0" smtClean="0"/>
              <a:t>IEA analysis on Covid-19 relief and recovery</a:t>
            </a:r>
            <a:endParaRPr lang="fr-FR" dirty="0"/>
          </a:p>
        </p:txBody>
      </p:sp>
      <p:pic>
        <p:nvPicPr>
          <p:cNvPr id="5" name="Picture 4"/>
          <p:cNvPicPr>
            <a:picLocks noChangeAspect="1"/>
          </p:cNvPicPr>
          <p:nvPr/>
        </p:nvPicPr>
        <p:blipFill>
          <a:blip r:embed="rId3"/>
          <a:stretch>
            <a:fillRect/>
          </a:stretch>
        </p:blipFill>
        <p:spPr>
          <a:xfrm>
            <a:off x="250825" y="789690"/>
            <a:ext cx="2443993" cy="3467704"/>
          </a:xfrm>
          <a:prstGeom prst="rect">
            <a:avLst/>
          </a:prstGeom>
        </p:spPr>
      </p:pic>
      <p:pic>
        <p:nvPicPr>
          <p:cNvPr id="6" name="Picture 5"/>
          <p:cNvPicPr>
            <a:picLocks noChangeAspect="1"/>
          </p:cNvPicPr>
          <p:nvPr/>
        </p:nvPicPr>
        <p:blipFill>
          <a:blip r:embed="rId4"/>
          <a:stretch>
            <a:fillRect/>
          </a:stretch>
        </p:blipFill>
        <p:spPr>
          <a:xfrm>
            <a:off x="2950018" y="789690"/>
            <a:ext cx="2388184" cy="3454495"/>
          </a:xfrm>
          <a:prstGeom prst="rect">
            <a:avLst/>
          </a:prstGeom>
        </p:spPr>
      </p:pic>
      <p:sp>
        <p:nvSpPr>
          <p:cNvPr id="7" name="Rectangle 6"/>
          <p:cNvSpPr/>
          <p:nvPr/>
        </p:nvSpPr>
        <p:spPr>
          <a:xfrm>
            <a:off x="5593402" y="2220553"/>
            <a:ext cx="4572000" cy="215444"/>
          </a:xfrm>
          <a:prstGeom prst="rect">
            <a:avLst/>
          </a:prstGeom>
        </p:spPr>
        <p:txBody>
          <a:bodyPr>
            <a:spAutoFit/>
          </a:bodyPr>
          <a:lstStyle/>
          <a:p>
            <a:r>
              <a:rPr lang="fr-FR" sz="800" dirty="0">
                <a:hlinkClick r:id="rId5"/>
              </a:rPr>
              <a:t>https://www.iea.org/articles/energy-efficiency-and-economic-stimulus</a:t>
            </a:r>
            <a:endParaRPr lang="fr-FR" sz="800" dirty="0"/>
          </a:p>
        </p:txBody>
      </p:sp>
      <p:pic>
        <p:nvPicPr>
          <p:cNvPr id="8" name="Picture 7"/>
          <p:cNvPicPr>
            <a:picLocks noChangeAspect="1"/>
          </p:cNvPicPr>
          <p:nvPr/>
        </p:nvPicPr>
        <p:blipFill>
          <a:blip r:embed="rId6"/>
          <a:stretch>
            <a:fillRect/>
          </a:stretch>
        </p:blipFill>
        <p:spPr>
          <a:xfrm>
            <a:off x="5613983" y="1042256"/>
            <a:ext cx="3281360" cy="1178297"/>
          </a:xfrm>
          <a:prstGeom prst="rect">
            <a:avLst/>
          </a:prstGeom>
        </p:spPr>
      </p:pic>
      <p:pic>
        <p:nvPicPr>
          <p:cNvPr id="9" name="Picture 8"/>
          <p:cNvPicPr>
            <a:picLocks noChangeAspect="1"/>
          </p:cNvPicPr>
          <p:nvPr/>
        </p:nvPicPr>
        <p:blipFill>
          <a:blip r:embed="rId7"/>
          <a:stretch>
            <a:fillRect/>
          </a:stretch>
        </p:blipFill>
        <p:spPr>
          <a:xfrm>
            <a:off x="5613983" y="2656495"/>
            <a:ext cx="3281359" cy="1312172"/>
          </a:xfrm>
          <a:prstGeom prst="rect">
            <a:avLst/>
          </a:prstGeom>
          <a:ln>
            <a:solidFill>
              <a:schemeClr val="bg2">
                <a:lumMod val="85000"/>
              </a:schemeClr>
            </a:solidFill>
          </a:ln>
        </p:spPr>
      </p:pic>
      <p:sp>
        <p:nvSpPr>
          <p:cNvPr id="10" name="Rectangle 9"/>
          <p:cNvSpPr/>
          <p:nvPr/>
        </p:nvSpPr>
        <p:spPr>
          <a:xfrm>
            <a:off x="5613982" y="3976248"/>
            <a:ext cx="3242879" cy="338554"/>
          </a:xfrm>
          <a:prstGeom prst="rect">
            <a:avLst/>
          </a:prstGeom>
        </p:spPr>
        <p:txBody>
          <a:bodyPr wrap="square">
            <a:spAutoFit/>
          </a:bodyPr>
          <a:lstStyle/>
          <a:p>
            <a:r>
              <a:rPr lang="fr-FR" sz="800" dirty="0">
                <a:hlinkClick r:id="rId8"/>
              </a:rPr>
              <a:t>https://www.iea.org/commentaries/energy-efficiency-can-boost-economies-quickly-with-long-lasting-benefits</a:t>
            </a:r>
            <a:endParaRPr lang="fr-FR" sz="800" dirty="0"/>
          </a:p>
        </p:txBody>
      </p:sp>
      <p:sp>
        <p:nvSpPr>
          <p:cNvPr id="13" name="Rectangle 12"/>
          <p:cNvSpPr/>
          <p:nvPr/>
        </p:nvSpPr>
        <p:spPr>
          <a:xfrm>
            <a:off x="139508" y="4352441"/>
            <a:ext cx="2789929" cy="461665"/>
          </a:xfrm>
          <a:prstGeom prst="rect">
            <a:avLst/>
          </a:prstGeom>
        </p:spPr>
        <p:txBody>
          <a:bodyPr wrap="square">
            <a:spAutoFit/>
          </a:bodyPr>
          <a:lstStyle/>
          <a:p>
            <a:r>
              <a:rPr lang="fr-FR" sz="800" dirty="0">
                <a:hlinkClick r:id="rId9"/>
              </a:rPr>
              <a:t>https://www.iea.org/reports/recommendations-of-the-global-commission-for-urgent-action-on-energy-efficiency</a:t>
            </a:r>
            <a:endParaRPr lang="fr-FR" sz="800" dirty="0"/>
          </a:p>
        </p:txBody>
      </p:sp>
      <p:sp>
        <p:nvSpPr>
          <p:cNvPr id="14" name="Rectangle 13"/>
          <p:cNvSpPr/>
          <p:nvPr/>
        </p:nvSpPr>
        <p:spPr>
          <a:xfrm>
            <a:off x="3018698" y="4352441"/>
            <a:ext cx="4572000" cy="215444"/>
          </a:xfrm>
          <a:prstGeom prst="rect">
            <a:avLst/>
          </a:prstGeom>
        </p:spPr>
        <p:txBody>
          <a:bodyPr>
            <a:spAutoFit/>
          </a:bodyPr>
          <a:lstStyle/>
          <a:p>
            <a:r>
              <a:rPr lang="fr-FR" sz="800" dirty="0">
                <a:hlinkClick r:id="rId10"/>
              </a:rPr>
              <a:t>https://www.iea.org/reports/sustainable-recovery</a:t>
            </a:r>
            <a:endParaRPr lang="fr-FR" sz="800" dirty="0"/>
          </a:p>
        </p:txBody>
      </p:sp>
    </p:spTree>
    <p:extLst>
      <p:ext uri="{BB962C8B-B14F-4D97-AF65-F5344CB8AC3E}">
        <p14:creationId xmlns:p14="http://schemas.microsoft.com/office/powerpoint/2010/main" val="41902158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dirty="0" smtClean="0"/>
              <a:t>Other resources</a:t>
            </a:r>
            <a:endParaRPr lang="fr-FR" dirty="0"/>
          </a:p>
        </p:txBody>
      </p:sp>
      <p:sp>
        <p:nvSpPr>
          <p:cNvPr id="4" name="Rectangle 2"/>
          <p:cNvSpPr>
            <a:spLocks noChangeArrowheads="1"/>
          </p:cNvSpPr>
          <p:nvPr/>
        </p:nvSpPr>
        <p:spPr bwMode="auto">
          <a:xfrm>
            <a:off x="470923" y="567270"/>
            <a:ext cx="3735311" cy="108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200" b="1" dirty="0">
                <a:ea typeface="Calibri" panose="020F0502020204030204" pitchFamily="34" charset="0"/>
                <a:cs typeface="Arial" panose="020B0604020202020204" pitchFamily="34" charset="0"/>
              </a:rPr>
              <a:t>Online courses </a:t>
            </a:r>
            <a:r>
              <a:rPr kumimoji="0" lang="fr-FR" altLang="fr-FR" sz="1200" u="none" strike="noStrike" cap="none" normalizeH="0" dirty="0" smtClean="0">
                <a:ln>
                  <a:noFill/>
                </a:ln>
                <a:solidFill>
                  <a:schemeClr val="tx1"/>
                </a:solidFill>
                <a:effectLst/>
                <a:ea typeface="Calibri" panose="020F0502020204030204" pitchFamily="34" charset="0"/>
                <a:cs typeface="Arial" panose="020B0604020202020204" pitchFamily="34" charset="0"/>
              </a:rPr>
              <a:t>– Energy Efficiency </a:t>
            </a:r>
            <a:r>
              <a:rPr kumimoji="0" lang="fr-FR" altLang="fr-FR" sz="1200" u="none" strike="noStrike" cap="none" normalizeH="0" dirty="0" err="1" smtClean="0">
                <a:ln>
                  <a:noFill/>
                </a:ln>
                <a:solidFill>
                  <a:schemeClr val="tx1"/>
                </a:solidFill>
                <a:effectLst/>
                <a:ea typeface="Calibri" panose="020F0502020204030204" pitchFamily="34" charset="0"/>
                <a:cs typeface="Arial" panose="020B0604020202020204" pitchFamily="34" charset="0"/>
              </a:rPr>
              <a:t>Indicators</a:t>
            </a:r>
            <a:endParaRPr kumimoji="0" lang="fr-FR" altLang="fr-FR" sz="1200" u="none" strike="noStrike" cap="none" normalizeH="0" baseline="0" dirty="0" smtClean="0">
              <a:ln>
                <a:noFill/>
              </a:ln>
              <a:solidFill>
                <a:schemeClr val="tx1"/>
              </a:solidFill>
              <a:effectLst/>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tabLst/>
            </a:pPr>
            <a:r>
              <a:rPr kumimoji="0" lang="fr-FR" altLang="fr-FR" sz="120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Essentials for </a:t>
            </a:r>
            <a:r>
              <a:rPr kumimoji="0" lang="fr-FR" altLang="fr-FR" sz="1200" i="0" u="none" strike="noStrike" cap="none" normalizeH="0" baseline="0" dirty="0" err="1" smtClean="0">
                <a:ln>
                  <a:noFill/>
                </a:ln>
                <a:solidFill>
                  <a:schemeClr val="tx1"/>
                </a:solidFill>
                <a:effectLst/>
                <a:ea typeface="Calibri" panose="020F0502020204030204" pitchFamily="34" charset="0"/>
                <a:cs typeface="Arial" panose="020B0604020202020204" pitchFamily="34" charset="0"/>
              </a:rPr>
              <a:t>Policymakers</a:t>
            </a:r>
            <a:endParaRPr kumimoji="0" lang="fr-FR" altLang="fr-FR" sz="120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tabLst/>
            </a:pPr>
            <a:r>
              <a:rPr kumimoji="0" lang="fr-FR" altLang="fr-FR" sz="120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Fundamentals of </a:t>
            </a:r>
            <a:r>
              <a:rPr kumimoji="0" lang="fr-FR" altLang="fr-FR" sz="1200" i="0" u="none" strike="noStrike" cap="none" normalizeH="0" baseline="0" dirty="0" err="1" smtClean="0">
                <a:ln>
                  <a:noFill/>
                </a:ln>
                <a:solidFill>
                  <a:schemeClr val="tx1"/>
                </a:solidFill>
                <a:effectLst/>
                <a:ea typeface="Calibri" panose="020F0502020204030204" pitchFamily="34" charset="0"/>
                <a:cs typeface="Arial" panose="020B0604020202020204" pitchFamily="34" charset="0"/>
              </a:rPr>
              <a:t>Statistics</a:t>
            </a:r>
            <a:endParaRPr kumimoji="0" lang="fr-FR" altLang="fr-FR" sz="600" i="0" u="none" strike="noStrike" cap="none" normalizeH="0" baseline="0" dirty="0" smtClean="0">
              <a:ln>
                <a:noFill/>
              </a:ln>
              <a:solidFill>
                <a:schemeClr val="tx1"/>
              </a:solidFill>
              <a:effectLst/>
            </a:endParaRPr>
          </a:p>
          <a:p>
            <a:pPr algn="ctr" eaLnBrk="0" fontAlgn="base" hangingPunct="0">
              <a:spcBef>
                <a:spcPct val="0"/>
              </a:spcBef>
              <a:spcAft>
                <a:spcPct val="0"/>
              </a:spcAft>
            </a:pPr>
            <a:r>
              <a:rPr lang="en-GB" altLang="fr-FR" sz="1050" i="1" dirty="0">
                <a:cs typeface="Arial" panose="020B0604020202020204" pitchFamily="34" charset="0"/>
              </a:rPr>
              <a:t>English / Portuguese / Spanish</a:t>
            </a:r>
            <a:endParaRPr lang="fr-FR" altLang="fr-FR" sz="105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pic>
        <p:nvPicPr>
          <p:cNvPr id="7" name="Picture 6"/>
          <p:cNvPicPr>
            <a:picLocks noChangeAspect="1"/>
          </p:cNvPicPr>
          <p:nvPr/>
        </p:nvPicPr>
        <p:blipFill rotWithShape="1">
          <a:blip r:embed="rId2"/>
          <a:srcRect t="43544" r="50653"/>
          <a:stretch/>
        </p:blipFill>
        <p:spPr>
          <a:xfrm>
            <a:off x="455021" y="1381772"/>
            <a:ext cx="1904013" cy="1552453"/>
          </a:xfrm>
          <a:prstGeom prst="rect">
            <a:avLst/>
          </a:prstGeom>
          <a:ln>
            <a:solidFill>
              <a:schemeClr val="tx1">
                <a:lumMod val="75000"/>
                <a:lumOff val="25000"/>
              </a:schemeClr>
            </a:solidFill>
          </a:ln>
        </p:spPr>
      </p:pic>
      <p:pic>
        <p:nvPicPr>
          <p:cNvPr id="8" name="Picture 7"/>
          <p:cNvPicPr>
            <a:picLocks noChangeAspect="1"/>
          </p:cNvPicPr>
          <p:nvPr/>
        </p:nvPicPr>
        <p:blipFill rotWithShape="1">
          <a:blip r:embed="rId2"/>
          <a:srcRect l="50584" t="43544"/>
          <a:stretch/>
        </p:blipFill>
        <p:spPr>
          <a:xfrm>
            <a:off x="2447923" y="1381772"/>
            <a:ext cx="1906683" cy="1552453"/>
          </a:xfrm>
          <a:prstGeom prst="rect">
            <a:avLst/>
          </a:prstGeom>
          <a:ln>
            <a:solidFill>
              <a:schemeClr val="tx1">
                <a:lumMod val="75000"/>
                <a:lumOff val="25000"/>
              </a:schemeClr>
            </a:solidFill>
          </a:ln>
        </p:spPr>
      </p:pic>
      <p:sp>
        <p:nvSpPr>
          <p:cNvPr id="6" name="Rectangle 5"/>
          <p:cNvSpPr/>
          <p:nvPr/>
        </p:nvSpPr>
        <p:spPr>
          <a:xfrm>
            <a:off x="1146473" y="2918314"/>
            <a:ext cx="2602900" cy="400110"/>
          </a:xfrm>
          <a:prstGeom prst="rect">
            <a:avLst/>
          </a:prstGeom>
        </p:spPr>
        <p:txBody>
          <a:bodyPr wrap="square">
            <a:spAutoFit/>
          </a:bodyPr>
          <a:lstStyle/>
          <a:p>
            <a:pPr algn="ctr" eaLnBrk="0" fontAlgn="base" hangingPunct="0">
              <a:spcBef>
                <a:spcPct val="0"/>
              </a:spcBef>
              <a:spcAft>
                <a:spcPct val="0"/>
              </a:spcAft>
            </a:pPr>
            <a:r>
              <a:rPr lang="en-GB" altLang="fr-FR" sz="1000" b="1" dirty="0">
                <a:ea typeface="Calibri" panose="020F0502020204030204" pitchFamily="34" charset="0"/>
                <a:cs typeface="Arial" panose="020B0604020202020204" pitchFamily="34" charset="0"/>
              </a:rPr>
              <a:t>Open to everyone</a:t>
            </a:r>
            <a:r>
              <a:rPr lang="en-GB" altLang="fr-FR" sz="1000" b="1">
                <a:ea typeface="Calibri" panose="020F0502020204030204" pitchFamily="34" charset="0"/>
                <a:cs typeface="Arial" panose="020B0604020202020204" pitchFamily="34" charset="0"/>
              </a:rPr>
              <a:t>; enrol </a:t>
            </a:r>
            <a:r>
              <a:rPr lang="en-GB" altLang="fr-FR" sz="1000" b="1" dirty="0">
                <a:ea typeface="Calibri" panose="020F0502020204030204" pitchFamily="34" charset="0"/>
                <a:cs typeface="Arial" panose="020B0604020202020204" pitchFamily="34" charset="0"/>
              </a:rPr>
              <a:t>any time</a:t>
            </a:r>
            <a:endParaRPr lang="fr-FR" altLang="fr-FR" sz="1000" b="1" dirty="0">
              <a:ea typeface="Calibri" panose="020F0502020204030204" pitchFamily="34" charset="0"/>
              <a:cs typeface="Arial" panose="020B0604020202020204" pitchFamily="34" charset="0"/>
              <a:hlinkClick r:id="rId3"/>
            </a:endParaRPr>
          </a:p>
          <a:p>
            <a:pPr lvl="0" algn="ctr" eaLnBrk="0" fontAlgn="base" hangingPunct="0">
              <a:spcBef>
                <a:spcPct val="0"/>
              </a:spcBef>
              <a:spcAft>
                <a:spcPct val="0"/>
              </a:spcAft>
            </a:pPr>
            <a:r>
              <a:rPr lang="fr-FR" altLang="fr-FR" sz="1000" dirty="0">
                <a:latin typeface="Arial" panose="020B0604020202020204" pitchFamily="34" charset="0"/>
                <a:ea typeface="Calibri" panose="020F0502020204030204" pitchFamily="34" charset="0"/>
                <a:cs typeface="Arial" panose="020B0604020202020204" pitchFamily="34" charset="0"/>
                <a:hlinkClick r:id="rId3"/>
              </a:rPr>
              <a:t>https://es.edx.iea.org/courses</a:t>
            </a:r>
            <a:endParaRPr lang="fr-FR" altLang="fr-FR" sz="1000" dirty="0"/>
          </a:p>
        </p:txBody>
      </p:sp>
      <p:pic>
        <p:nvPicPr>
          <p:cNvPr id="9" name="Picture 8"/>
          <p:cNvPicPr>
            <a:picLocks noChangeAspect="1"/>
          </p:cNvPicPr>
          <p:nvPr/>
        </p:nvPicPr>
        <p:blipFill>
          <a:blip r:embed="rId4"/>
          <a:stretch>
            <a:fillRect/>
          </a:stretch>
        </p:blipFill>
        <p:spPr>
          <a:xfrm>
            <a:off x="470922" y="3318424"/>
            <a:ext cx="3883683" cy="1417855"/>
          </a:xfrm>
          <a:prstGeom prst="rect">
            <a:avLst/>
          </a:prstGeom>
          <a:ln>
            <a:solidFill>
              <a:schemeClr val="tx1"/>
            </a:solidFill>
          </a:ln>
        </p:spPr>
      </p:pic>
      <p:pic>
        <p:nvPicPr>
          <p:cNvPr id="11" name="Picture 10"/>
          <p:cNvPicPr>
            <a:picLocks noChangeAspect="1"/>
          </p:cNvPicPr>
          <p:nvPr/>
        </p:nvPicPr>
        <p:blipFill>
          <a:blip r:embed="rId5"/>
          <a:stretch>
            <a:fillRect/>
          </a:stretch>
        </p:blipFill>
        <p:spPr>
          <a:xfrm>
            <a:off x="4694257" y="3318424"/>
            <a:ext cx="4073281" cy="1417855"/>
          </a:xfrm>
          <a:prstGeom prst="rect">
            <a:avLst/>
          </a:prstGeom>
          <a:ln>
            <a:solidFill>
              <a:schemeClr val="tx1"/>
            </a:solidFill>
          </a:ln>
        </p:spPr>
      </p:pic>
      <p:sp>
        <p:nvSpPr>
          <p:cNvPr id="12" name="Rectangle 11"/>
          <p:cNvSpPr/>
          <p:nvPr/>
        </p:nvSpPr>
        <p:spPr>
          <a:xfrm>
            <a:off x="4791885" y="3072203"/>
            <a:ext cx="4011518" cy="246221"/>
          </a:xfrm>
          <a:prstGeom prst="rect">
            <a:avLst/>
          </a:prstGeom>
        </p:spPr>
        <p:txBody>
          <a:bodyPr wrap="square">
            <a:spAutoFit/>
          </a:bodyPr>
          <a:lstStyle/>
          <a:p>
            <a:r>
              <a:rPr lang="fr-FR" sz="1000" dirty="0">
                <a:hlinkClick r:id="rId6"/>
              </a:rPr>
              <a:t>https://www.iea.org/articles/energy-efficiency-and-digitalisation</a:t>
            </a:r>
            <a:endParaRPr lang="fr-FR" sz="1000" dirty="0"/>
          </a:p>
        </p:txBody>
      </p:sp>
      <p:sp>
        <p:nvSpPr>
          <p:cNvPr id="13" name="Oval 12"/>
          <p:cNvSpPr/>
          <p:nvPr/>
        </p:nvSpPr>
        <p:spPr>
          <a:xfrm>
            <a:off x="1641879" y="3622621"/>
            <a:ext cx="2309701" cy="681487"/>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2"/>
                </a:solidFill>
                <a:hlinkClick r:id="rId7"/>
              </a:rPr>
              <a:t>www. iea.org/</a:t>
            </a:r>
            <a:r>
              <a:rPr lang="fr-FR" sz="1200" dirty="0" err="1">
                <a:solidFill>
                  <a:schemeClr val="tx2"/>
                </a:solidFill>
                <a:hlinkClick r:id="rId7"/>
              </a:rPr>
              <a:t>policies</a:t>
            </a:r>
            <a:endParaRPr lang="fr-FR" sz="1200" dirty="0" smtClean="0">
              <a:solidFill>
                <a:schemeClr val="tx2"/>
              </a:solidFill>
            </a:endParaRPr>
          </a:p>
        </p:txBody>
      </p:sp>
      <p:pic>
        <p:nvPicPr>
          <p:cNvPr id="14" name="Picture 13"/>
          <p:cNvPicPr>
            <a:picLocks noChangeAspect="1"/>
          </p:cNvPicPr>
          <p:nvPr/>
        </p:nvPicPr>
        <p:blipFill rotWithShape="1">
          <a:blip r:embed="rId8"/>
          <a:srcRect t="14558" b="6615"/>
          <a:stretch/>
        </p:blipFill>
        <p:spPr>
          <a:xfrm>
            <a:off x="4694256" y="1383528"/>
            <a:ext cx="4073282" cy="1550698"/>
          </a:xfrm>
          <a:prstGeom prst="rect">
            <a:avLst/>
          </a:prstGeom>
          <a:solidFill>
            <a:schemeClr val="bg2">
              <a:lumMod val="50000"/>
            </a:schemeClr>
          </a:solidFill>
          <a:ln>
            <a:solidFill>
              <a:schemeClr val="tx1">
                <a:lumMod val="75000"/>
                <a:lumOff val="25000"/>
              </a:schemeClr>
            </a:solidFill>
          </a:ln>
        </p:spPr>
      </p:pic>
      <p:sp>
        <p:nvSpPr>
          <p:cNvPr id="16" name="Rectangle 2"/>
          <p:cNvSpPr>
            <a:spLocks noChangeArrowheads="1"/>
          </p:cNvSpPr>
          <p:nvPr/>
        </p:nvSpPr>
        <p:spPr bwMode="auto">
          <a:xfrm>
            <a:off x="4694258" y="567270"/>
            <a:ext cx="420677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fr-FR" sz="1200" dirty="0" smtClean="0">
                <a:cs typeface="Arial" panose="020B0604020202020204" pitchFamily="34" charset="0"/>
              </a:rPr>
              <a:t>Course in Spanish ongoing</a:t>
            </a:r>
          </a:p>
          <a:p>
            <a:pPr marL="0" marR="0" lvl="0" indent="0" algn="ctr" defTabSz="914400" rtl="0" eaLnBrk="0" fontAlgn="base" latinLnBrk="0" hangingPunct="0">
              <a:lnSpc>
                <a:spcPct val="100000"/>
              </a:lnSpc>
              <a:spcBef>
                <a:spcPct val="0"/>
              </a:spcBef>
              <a:spcAft>
                <a:spcPct val="0"/>
              </a:spcAft>
              <a:buClrTx/>
              <a:buSzTx/>
              <a:buFontTx/>
              <a:buNone/>
              <a:tabLst/>
            </a:pPr>
            <a:r>
              <a:rPr lang="en-GB" altLang="fr-FR" sz="1200" dirty="0" smtClean="0">
                <a:cs typeface="Arial" panose="020B0604020202020204" pitchFamily="34" charset="0"/>
              </a:rPr>
              <a:t>Portuguese course expected last trimester 2020</a:t>
            </a:r>
          </a:p>
          <a:p>
            <a:pPr algn="ctr" eaLnBrk="0" fontAlgn="base" hangingPunct="0">
              <a:spcBef>
                <a:spcPct val="0"/>
              </a:spcBef>
              <a:spcAft>
                <a:spcPct val="0"/>
              </a:spcAft>
            </a:pPr>
            <a:r>
              <a:rPr lang="en-GB" altLang="fr-FR" sz="1200" dirty="0" smtClean="0">
                <a:cs typeface="Arial" panose="020B0604020202020204" pitchFamily="34" charset="0"/>
              </a:rPr>
              <a:t>40 hour course; free </a:t>
            </a:r>
            <a:r>
              <a:rPr lang="en-GB" altLang="fr-FR" sz="1200" smtClean="0">
                <a:cs typeface="Arial" panose="020B0604020202020204" pitchFamily="34" charset="0"/>
              </a:rPr>
              <a:t>of charge</a:t>
            </a:r>
            <a:endParaRPr lang="fr-FR" altLang="fr-FR" dirty="0">
              <a:latin typeface="Arial" panose="020B0604020202020204" pitchFamily="34" charset="0"/>
            </a:endParaRPr>
          </a:p>
        </p:txBody>
      </p:sp>
    </p:spTree>
    <p:extLst>
      <p:ext uri="{BB962C8B-B14F-4D97-AF65-F5344CB8AC3E}">
        <p14:creationId xmlns:p14="http://schemas.microsoft.com/office/powerpoint/2010/main" val="1705927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4376" y="3450866"/>
            <a:ext cx="2775632" cy="369332"/>
          </a:xfrm>
          <a:prstGeom prst="rect">
            <a:avLst/>
          </a:prstGeom>
          <a:noFill/>
        </p:spPr>
        <p:txBody>
          <a:bodyPr wrap="none" rtlCol="0">
            <a:spAutoFit/>
          </a:bodyPr>
          <a:lstStyle/>
          <a:p>
            <a:r>
              <a:rPr lang="en-GB" dirty="0"/>
              <a:t>Energy.Efficiency@iea.org</a:t>
            </a:r>
            <a:endParaRPr lang="fr-FR" dirty="0"/>
          </a:p>
        </p:txBody>
      </p:sp>
    </p:spTree>
    <p:extLst>
      <p:ext uri="{BB962C8B-B14F-4D97-AF65-F5344CB8AC3E}">
        <p14:creationId xmlns:p14="http://schemas.microsoft.com/office/powerpoint/2010/main" val="1609542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2"/>
          </p:nvPr>
        </p:nvSpPr>
        <p:spPr/>
        <p:txBody>
          <a:bodyPr/>
          <a:lstStyle/>
          <a:p>
            <a:endParaRPr lang="en-GB" dirty="0"/>
          </a:p>
          <a:p>
            <a:r>
              <a:rPr lang="en-GB" dirty="0"/>
              <a:t>Where were we before Covid-19?</a:t>
            </a:r>
            <a:endParaRPr lang="fr-FR" dirty="0"/>
          </a:p>
        </p:txBody>
      </p:sp>
      <p:sp>
        <p:nvSpPr>
          <p:cNvPr id="2" name="Text Placeholder 1"/>
          <p:cNvSpPr>
            <a:spLocks noGrp="1"/>
          </p:cNvSpPr>
          <p:nvPr>
            <p:ph type="body" sz="quarter" idx="13"/>
          </p:nvPr>
        </p:nvSpPr>
        <p:spPr/>
        <p:txBody>
          <a:bodyPr/>
          <a:lstStyle/>
          <a:p>
            <a:endParaRPr lang="fr-FR"/>
          </a:p>
        </p:txBody>
      </p:sp>
      <p:sp>
        <p:nvSpPr>
          <p:cNvPr id="3" name="Text Placeholder 2"/>
          <p:cNvSpPr>
            <a:spLocks noGrp="1"/>
          </p:cNvSpPr>
          <p:nvPr>
            <p:ph type="body" sz="quarter" idx="14"/>
          </p:nvPr>
        </p:nvSpPr>
        <p:spPr/>
        <p:txBody>
          <a:bodyPr/>
          <a:lstStyle/>
          <a:p>
            <a:endParaRPr lang="fr-FR"/>
          </a:p>
        </p:txBody>
      </p:sp>
    </p:spTree>
    <p:extLst>
      <p:ext uri="{BB962C8B-B14F-4D97-AF65-F5344CB8AC3E}">
        <p14:creationId xmlns:p14="http://schemas.microsoft.com/office/powerpoint/2010/main" val="4032759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76DEF0D-F1E3-1642-AF99-017A9736D83D}"/>
              </a:ext>
            </a:extLst>
          </p:cNvPr>
          <p:cNvSpPr>
            <a:spLocks noGrp="1"/>
          </p:cNvSpPr>
          <p:nvPr>
            <p:ph type="body" sz="quarter" idx="12"/>
          </p:nvPr>
        </p:nvSpPr>
        <p:spPr/>
        <p:txBody>
          <a:bodyPr/>
          <a:lstStyle/>
          <a:p>
            <a:r>
              <a:rPr lang="en-US" dirty="0"/>
              <a:t>Global energy efficiency improvements were slowing down</a:t>
            </a:r>
          </a:p>
          <a:p>
            <a:endParaRPr lang="en-US" sz="1800" dirty="0"/>
          </a:p>
        </p:txBody>
      </p:sp>
      <p:sp>
        <p:nvSpPr>
          <p:cNvPr id="8" name="Text Placeholder 7">
            <a:extLst>
              <a:ext uri="{FF2B5EF4-FFF2-40B4-BE49-F238E27FC236}">
                <a16:creationId xmlns:a16="http://schemas.microsoft.com/office/drawing/2014/main" id="{CA59DE9B-9014-8D43-ABA4-9F534990A562}"/>
              </a:ext>
            </a:extLst>
          </p:cNvPr>
          <p:cNvSpPr>
            <a:spLocks noGrp="1"/>
          </p:cNvSpPr>
          <p:nvPr>
            <p:ph type="body" sz="quarter" idx="14"/>
          </p:nvPr>
        </p:nvSpPr>
        <p:spPr/>
        <p:txBody>
          <a:bodyPr/>
          <a:lstStyle/>
          <a:p>
            <a:r>
              <a:rPr lang="en-GB" i="1" dirty="0">
                <a:latin typeface="Arial" charset="0"/>
                <a:ea typeface="Arial" charset="0"/>
                <a:cs typeface="Arial" charset="0"/>
              </a:rPr>
              <a:t>Growth rate of primary energy intensity, by period and target rate, 1990-2030</a:t>
            </a:r>
          </a:p>
          <a:p>
            <a:endParaRPr lang="en-US" dirty="0"/>
          </a:p>
        </p:txBody>
      </p:sp>
      <p:sp>
        <p:nvSpPr>
          <p:cNvPr id="10" name="Text Placeholder 9">
            <a:extLst>
              <a:ext uri="{FF2B5EF4-FFF2-40B4-BE49-F238E27FC236}">
                <a16:creationId xmlns:a16="http://schemas.microsoft.com/office/drawing/2014/main" id="{25443724-FA85-9B42-B525-3F6453E5A894}"/>
              </a:ext>
            </a:extLst>
          </p:cNvPr>
          <p:cNvSpPr>
            <a:spLocks noGrp="1"/>
          </p:cNvSpPr>
          <p:nvPr>
            <p:ph type="body" sz="quarter" idx="13"/>
          </p:nvPr>
        </p:nvSpPr>
        <p:spPr/>
        <p:txBody>
          <a:bodyPr/>
          <a:lstStyle/>
          <a:p>
            <a:r>
              <a:rPr lang="en-US" dirty="0">
                <a:solidFill>
                  <a:schemeClr val="tx1">
                    <a:lumMod val="85000"/>
                    <a:lumOff val="15000"/>
                  </a:schemeClr>
                </a:solidFill>
                <a:latin typeface="Arial" charset="0"/>
                <a:ea typeface="Arial" charset="0"/>
                <a:cs typeface="Arial" charset="0"/>
              </a:rPr>
              <a:t>To meet the </a:t>
            </a:r>
            <a:r>
              <a:rPr lang="en-US" dirty="0" smtClean="0">
                <a:solidFill>
                  <a:schemeClr val="tx1">
                    <a:lumMod val="85000"/>
                    <a:lumOff val="15000"/>
                  </a:schemeClr>
                </a:solidFill>
                <a:latin typeface="Arial" charset="0"/>
                <a:ea typeface="Arial" charset="0"/>
                <a:cs typeface="Arial" charset="0"/>
              </a:rPr>
              <a:t>Sustainable Development Goals’ </a:t>
            </a:r>
            <a:r>
              <a:rPr lang="en-US" dirty="0">
                <a:solidFill>
                  <a:schemeClr val="tx1">
                    <a:lumMod val="85000"/>
                    <a:lumOff val="15000"/>
                  </a:schemeClr>
                </a:solidFill>
                <a:latin typeface="Arial" charset="0"/>
                <a:ea typeface="Arial" charset="0"/>
                <a:cs typeface="Arial" charset="0"/>
              </a:rPr>
              <a:t>target 7.3 - to improve intensity by 2.6% per annum - the world now needs to improve by 3% per annum to 2030 to </a:t>
            </a:r>
            <a:r>
              <a:rPr lang="en-US" dirty="0" err="1">
                <a:solidFill>
                  <a:schemeClr val="tx1">
                    <a:lumMod val="85000"/>
                    <a:lumOff val="15000"/>
                  </a:schemeClr>
                </a:solidFill>
                <a:latin typeface="Arial" charset="0"/>
                <a:ea typeface="Arial" charset="0"/>
                <a:cs typeface="Arial" charset="0"/>
              </a:rPr>
              <a:t>realise</a:t>
            </a:r>
            <a:r>
              <a:rPr lang="en-US" dirty="0">
                <a:solidFill>
                  <a:schemeClr val="tx1">
                    <a:lumMod val="85000"/>
                    <a:lumOff val="15000"/>
                  </a:schemeClr>
                </a:solidFill>
                <a:latin typeface="Arial" charset="0"/>
                <a:ea typeface="Arial" charset="0"/>
                <a:cs typeface="Arial" charset="0"/>
              </a:rPr>
              <a:t> the efficiency goal.</a:t>
            </a:r>
            <a:endParaRPr lang="en-US" dirty="0"/>
          </a:p>
        </p:txBody>
      </p:sp>
      <p:pic>
        <p:nvPicPr>
          <p:cNvPr id="5" name="Picture 4"/>
          <p:cNvPicPr>
            <a:picLocks noChangeAspect="1"/>
          </p:cNvPicPr>
          <p:nvPr/>
        </p:nvPicPr>
        <p:blipFill>
          <a:blip r:embed="rId3"/>
          <a:stretch>
            <a:fillRect/>
          </a:stretch>
        </p:blipFill>
        <p:spPr>
          <a:xfrm>
            <a:off x="875490" y="1142179"/>
            <a:ext cx="7055096" cy="2998759"/>
          </a:xfrm>
          <a:prstGeom prst="rect">
            <a:avLst/>
          </a:prstGeom>
        </p:spPr>
      </p:pic>
      <p:sp>
        <p:nvSpPr>
          <p:cNvPr id="2" name="TextBox 1"/>
          <p:cNvSpPr txBox="1"/>
          <p:nvPr/>
        </p:nvSpPr>
        <p:spPr>
          <a:xfrm>
            <a:off x="1575180" y="4796286"/>
            <a:ext cx="5655715" cy="246221"/>
          </a:xfrm>
          <a:prstGeom prst="rect">
            <a:avLst/>
          </a:prstGeom>
          <a:noFill/>
        </p:spPr>
        <p:txBody>
          <a:bodyPr wrap="none" rtlCol="0">
            <a:spAutoFit/>
          </a:bodyPr>
          <a:lstStyle/>
          <a:p>
            <a:r>
              <a:rPr lang="fr-FR" sz="1000" dirty="0"/>
              <a:t>https://www.irena.org/publications/2020/May/Tracking-SDG7-The-Energy-Progress-Report-2020</a:t>
            </a:r>
          </a:p>
        </p:txBody>
      </p:sp>
    </p:spTree>
    <p:extLst>
      <p:ext uri="{BB962C8B-B14F-4D97-AF65-F5344CB8AC3E}">
        <p14:creationId xmlns:p14="http://schemas.microsoft.com/office/powerpoint/2010/main" val="354030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76DEF0D-F1E3-1642-AF99-017A9736D83D}"/>
              </a:ext>
            </a:extLst>
          </p:cNvPr>
          <p:cNvSpPr>
            <a:spLocks noGrp="1"/>
          </p:cNvSpPr>
          <p:nvPr>
            <p:ph type="body" sz="quarter" idx="12"/>
          </p:nvPr>
        </p:nvSpPr>
        <p:spPr>
          <a:xfrm>
            <a:off x="155727" y="213115"/>
            <a:ext cx="9105317" cy="434767"/>
          </a:xfrm>
        </p:spPr>
        <p:txBody>
          <a:bodyPr/>
          <a:lstStyle/>
          <a:p>
            <a:r>
              <a:rPr lang="en-US" dirty="0">
                <a:latin typeface="+mj-lt"/>
              </a:rPr>
              <a:t>The rate of improvement varied across regions</a:t>
            </a:r>
            <a:endParaRPr lang="en-US" sz="2800" dirty="0">
              <a:latin typeface="+mj-lt"/>
            </a:endParaRPr>
          </a:p>
        </p:txBody>
      </p:sp>
      <p:sp>
        <p:nvSpPr>
          <p:cNvPr id="8" name="Text Placeholder 7">
            <a:extLst>
              <a:ext uri="{FF2B5EF4-FFF2-40B4-BE49-F238E27FC236}">
                <a16:creationId xmlns:a16="http://schemas.microsoft.com/office/drawing/2014/main" id="{CA59DE9B-9014-8D43-ABA4-9F534990A562}"/>
              </a:ext>
            </a:extLst>
          </p:cNvPr>
          <p:cNvSpPr>
            <a:spLocks noGrp="1"/>
          </p:cNvSpPr>
          <p:nvPr>
            <p:ph type="body" sz="quarter" idx="14"/>
          </p:nvPr>
        </p:nvSpPr>
        <p:spPr/>
        <p:txBody>
          <a:bodyPr/>
          <a:lstStyle/>
          <a:p>
            <a:r>
              <a:rPr lang="en-GB" i="1" dirty="0">
                <a:latin typeface="Arial" charset="0"/>
                <a:ea typeface="Arial" charset="0"/>
                <a:cs typeface="Arial" charset="0"/>
              </a:rPr>
              <a:t>Growth rate of GDP, primary energy demand, and regional energy intensity, 2010–17</a:t>
            </a:r>
          </a:p>
          <a:p>
            <a:endParaRPr lang="en-US" dirty="0"/>
          </a:p>
        </p:txBody>
      </p:sp>
      <p:sp>
        <p:nvSpPr>
          <p:cNvPr id="10" name="Text Placeholder 9">
            <a:extLst>
              <a:ext uri="{FF2B5EF4-FFF2-40B4-BE49-F238E27FC236}">
                <a16:creationId xmlns:a16="http://schemas.microsoft.com/office/drawing/2014/main" id="{25443724-FA85-9B42-B525-3F6453E5A894}"/>
              </a:ext>
            </a:extLst>
          </p:cNvPr>
          <p:cNvSpPr>
            <a:spLocks noGrp="1"/>
          </p:cNvSpPr>
          <p:nvPr>
            <p:ph type="body" sz="quarter" idx="13"/>
          </p:nvPr>
        </p:nvSpPr>
        <p:spPr/>
        <p:txBody>
          <a:bodyPr/>
          <a:lstStyle/>
          <a:p>
            <a:r>
              <a:rPr lang="en-US" dirty="0">
                <a:solidFill>
                  <a:schemeClr val="tx1">
                    <a:lumMod val="85000"/>
                    <a:lumOff val="15000"/>
                  </a:schemeClr>
                </a:solidFill>
                <a:latin typeface="Arial" charset="0"/>
                <a:ea typeface="Arial" charset="0"/>
                <a:cs typeface="Arial" charset="0"/>
              </a:rPr>
              <a:t>Largest improvements are seen in Asia, whilst Latin America and the Caribbean the least improvements. Energy consumption in America and Europe has plateaued, despite GDP grow at 2%   </a:t>
            </a:r>
          </a:p>
        </p:txBody>
      </p:sp>
      <p:sp>
        <p:nvSpPr>
          <p:cNvPr id="7" name="TextBox 6"/>
          <p:cNvSpPr txBox="1"/>
          <p:nvPr/>
        </p:nvSpPr>
        <p:spPr>
          <a:xfrm>
            <a:off x="1575180" y="4796286"/>
            <a:ext cx="5655715" cy="246221"/>
          </a:xfrm>
          <a:prstGeom prst="rect">
            <a:avLst/>
          </a:prstGeom>
          <a:noFill/>
        </p:spPr>
        <p:txBody>
          <a:bodyPr wrap="none" rtlCol="0">
            <a:spAutoFit/>
          </a:bodyPr>
          <a:lstStyle/>
          <a:p>
            <a:r>
              <a:rPr lang="fr-FR" sz="1000" dirty="0"/>
              <a:t>https://www.irena.org/publications/2020/May/Tracking-SDG7-The-Energy-Progress-Report-2020</a:t>
            </a:r>
          </a:p>
        </p:txBody>
      </p:sp>
      <p:pic>
        <p:nvPicPr>
          <p:cNvPr id="12" name="Picture 11"/>
          <p:cNvPicPr>
            <a:picLocks noChangeAspect="1"/>
          </p:cNvPicPr>
          <p:nvPr/>
        </p:nvPicPr>
        <p:blipFill>
          <a:blip r:embed="rId3"/>
          <a:stretch>
            <a:fillRect/>
          </a:stretch>
        </p:blipFill>
        <p:spPr>
          <a:xfrm>
            <a:off x="945480" y="1086366"/>
            <a:ext cx="7049578" cy="3098304"/>
          </a:xfrm>
          <a:prstGeom prst="rect">
            <a:avLst/>
          </a:prstGeom>
        </p:spPr>
      </p:pic>
    </p:spTree>
    <p:extLst>
      <p:ext uri="{BB962C8B-B14F-4D97-AF65-F5344CB8AC3E}">
        <p14:creationId xmlns:p14="http://schemas.microsoft.com/office/powerpoint/2010/main" val="29935501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50824" y="225930"/>
            <a:ext cx="7993290" cy="434767"/>
          </a:xfrm>
        </p:spPr>
        <p:txBody>
          <a:bodyPr/>
          <a:lstStyle/>
          <a:p>
            <a:r>
              <a:rPr lang="en-GB" sz="2000">
                <a:latin typeface="+mj-lt"/>
              </a:rPr>
              <a:t>Potential </a:t>
            </a:r>
            <a:r>
              <a:rPr lang="en-GB" sz="2000" dirty="0">
                <a:latin typeface="+mj-lt"/>
              </a:rPr>
              <a:t>for job creation</a:t>
            </a:r>
            <a:endParaRPr lang="fr-FR" sz="2000" dirty="0">
              <a:latin typeface="+mj-lt"/>
            </a:endParaRPr>
          </a:p>
        </p:txBody>
      </p:sp>
      <p:pic>
        <p:nvPicPr>
          <p:cNvPr id="6" name="Picture 5">
            <a:extLst>
              <a:ext uri="{FF2B5EF4-FFF2-40B4-BE49-F238E27FC236}">
                <a16:creationId xmlns:a16="http://schemas.microsoft.com/office/drawing/2014/main" id="{93AE41DD-3CB3-46C1-95C4-8817B9469AF8}"/>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6000"/>
                    </a14:imgEffect>
                  </a14:imgLayer>
                </a14:imgProps>
              </a:ext>
            </a:extLst>
          </a:blip>
          <a:srcRect l="10705" t="61487" r="36442" b="21193"/>
          <a:stretch/>
        </p:blipFill>
        <p:spPr>
          <a:xfrm>
            <a:off x="3548009" y="4094101"/>
            <a:ext cx="5445072" cy="1007619"/>
          </a:xfrm>
          <a:prstGeom prst="rect">
            <a:avLst/>
          </a:prstGeom>
        </p:spPr>
      </p:pic>
      <p:pic>
        <p:nvPicPr>
          <p:cNvPr id="3" name="Picture 2"/>
          <p:cNvPicPr>
            <a:picLocks noChangeAspect="1"/>
          </p:cNvPicPr>
          <p:nvPr/>
        </p:nvPicPr>
        <p:blipFill>
          <a:blip r:embed="rId5"/>
          <a:stretch>
            <a:fillRect/>
          </a:stretch>
        </p:blipFill>
        <p:spPr>
          <a:xfrm>
            <a:off x="303101" y="866816"/>
            <a:ext cx="5960901" cy="3141717"/>
          </a:xfrm>
          <a:prstGeom prst="rect">
            <a:avLst/>
          </a:prstGeom>
        </p:spPr>
      </p:pic>
      <p:sp>
        <p:nvSpPr>
          <p:cNvPr id="4" name="TextBox 3"/>
          <p:cNvSpPr txBox="1"/>
          <p:nvPr/>
        </p:nvSpPr>
        <p:spPr>
          <a:xfrm>
            <a:off x="303101" y="620595"/>
            <a:ext cx="4314001" cy="246221"/>
          </a:xfrm>
          <a:prstGeom prst="rect">
            <a:avLst/>
          </a:prstGeom>
          <a:noFill/>
        </p:spPr>
        <p:txBody>
          <a:bodyPr wrap="none" rtlCol="0">
            <a:spAutoFit/>
          </a:bodyPr>
          <a:lstStyle/>
          <a:p>
            <a:r>
              <a:rPr lang="en-GB" sz="1000" dirty="0" smtClean="0"/>
              <a:t>Net job creation against the backdrop of an energy transition, 2020-2030</a:t>
            </a:r>
            <a:endParaRPr lang="fr-FR" sz="1000" dirty="0"/>
          </a:p>
        </p:txBody>
      </p:sp>
      <p:sp>
        <p:nvSpPr>
          <p:cNvPr id="5" name="TextBox 4"/>
          <p:cNvSpPr txBox="1"/>
          <p:nvPr/>
        </p:nvSpPr>
        <p:spPr>
          <a:xfrm rot="16200000">
            <a:off x="-672202" y="1695377"/>
            <a:ext cx="1846053" cy="230832"/>
          </a:xfrm>
          <a:prstGeom prst="rect">
            <a:avLst/>
          </a:prstGeom>
          <a:noFill/>
        </p:spPr>
        <p:txBody>
          <a:bodyPr wrap="square" rtlCol="0">
            <a:spAutoFit/>
          </a:bodyPr>
          <a:lstStyle/>
          <a:p>
            <a:r>
              <a:rPr lang="en-GB" sz="900" dirty="0" smtClean="0"/>
              <a:t>Thousands of jobs created</a:t>
            </a:r>
            <a:endParaRPr lang="fr-FR" sz="900" dirty="0"/>
          </a:p>
        </p:txBody>
      </p:sp>
      <p:sp>
        <p:nvSpPr>
          <p:cNvPr id="8" name="TextBox 7"/>
          <p:cNvSpPr txBox="1"/>
          <p:nvPr/>
        </p:nvSpPr>
        <p:spPr>
          <a:xfrm>
            <a:off x="604737" y="3835873"/>
            <a:ext cx="3350597" cy="200055"/>
          </a:xfrm>
          <a:prstGeom prst="rect">
            <a:avLst/>
          </a:prstGeom>
          <a:noFill/>
        </p:spPr>
        <p:txBody>
          <a:bodyPr wrap="none" rtlCol="0">
            <a:spAutoFit/>
          </a:bodyPr>
          <a:lstStyle/>
          <a:p>
            <a:r>
              <a:rPr lang="fr-FR" sz="700" dirty="0">
                <a:hlinkClick r:id="rId6"/>
              </a:rPr>
              <a:t>https://repositorio.cepal.org/bitstream/handle/11362/44186/1/S1800885_en.pdf</a:t>
            </a:r>
            <a:endParaRPr lang="fr-FR" sz="700" dirty="0"/>
          </a:p>
        </p:txBody>
      </p:sp>
      <p:sp>
        <p:nvSpPr>
          <p:cNvPr id="10" name="TextBox 9"/>
          <p:cNvSpPr txBox="1"/>
          <p:nvPr/>
        </p:nvSpPr>
        <p:spPr>
          <a:xfrm>
            <a:off x="5228880" y="3885422"/>
            <a:ext cx="3847528" cy="246221"/>
          </a:xfrm>
          <a:prstGeom prst="rect">
            <a:avLst/>
          </a:prstGeom>
          <a:noFill/>
        </p:spPr>
        <p:txBody>
          <a:bodyPr wrap="none" rtlCol="0">
            <a:spAutoFit/>
          </a:bodyPr>
          <a:lstStyle/>
          <a:p>
            <a:r>
              <a:rPr lang="en-GB" sz="1000" dirty="0" smtClean="0"/>
              <a:t>Projection of FTE jobs in 2030 due to activity in EE sector in Brazil</a:t>
            </a:r>
            <a:endParaRPr lang="fr-FR" sz="1000" dirty="0"/>
          </a:p>
        </p:txBody>
      </p:sp>
      <p:sp>
        <p:nvSpPr>
          <p:cNvPr id="11" name="Rectangle 10"/>
          <p:cNvSpPr/>
          <p:nvPr/>
        </p:nvSpPr>
        <p:spPr>
          <a:xfrm>
            <a:off x="5454529" y="4957008"/>
            <a:ext cx="4572000" cy="215444"/>
          </a:xfrm>
          <a:prstGeom prst="rect">
            <a:avLst/>
          </a:prstGeom>
        </p:spPr>
        <p:txBody>
          <a:bodyPr>
            <a:spAutoFit/>
          </a:bodyPr>
          <a:lstStyle/>
          <a:p>
            <a:r>
              <a:rPr lang="fr-FR" sz="800" dirty="0"/>
              <a:t>https://iei-brasil.org/2019/05/01/potencial-empregos-eficiencia-energetica/</a:t>
            </a:r>
          </a:p>
        </p:txBody>
      </p:sp>
    </p:spTree>
    <p:extLst>
      <p:ext uri="{BB962C8B-B14F-4D97-AF65-F5344CB8AC3E}">
        <p14:creationId xmlns:p14="http://schemas.microsoft.com/office/powerpoint/2010/main" val="1043980190"/>
      </p:ext>
    </p:extLst>
  </p:cSld>
  <p:clrMapOvr>
    <a:masterClrMapping/>
  </p:clrMapOvr>
  <p:timing>
    <p:tnLst>
      <p:par>
        <p:cTn id="1" dur="indefinite" restart="never" nodeType="tmRoot"/>
      </p:par>
    </p:tnLst>
  </p:timing>
</p:sld>
</file>

<file path=ppt/theme/theme1.xml><?xml version="1.0" encoding="utf-8"?>
<a:theme xmlns:a="http://schemas.openxmlformats.org/drawingml/2006/main" name="IEA Powerpoint Template">
  <a:themeElements>
    <a:clrScheme name="IEA colour scheme">
      <a:dk1>
        <a:srgbClr val="000000"/>
      </a:dk1>
      <a:lt1>
        <a:srgbClr val="FFFFFF"/>
      </a:lt1>
      <a:dk2>
        <a:srgbClr val="0044FE"/>
      </a:dk2>
      <a:lt2>
        <a:srgbClr val="FFFFFF"/>
      </a:lt2>
      <a:accent1>
        <a:srgbClr val="48D3FE"/>
      </a:accent1>
      <a:accent2>
        <a:srgbClr val="3D7AD2"/>
      </a:accent2>
      <a:accent3>
        <a:srgbClr val="67F393"/>
      </a:accent3>
      <a:accent4>
        <a:srgbClr val="00ADA0"/>
      </a:accent4>
      <a:accent5>
        <a:srgbClr val="FDD324"/>
      </a:accent5>
      <a:accent6>
        <a:srgbClr val="F0A800"/>
      </a:accent6>
      <a:hlink>
        <a:srgbClr val="0044FE"/>
      </a:hlink>
      <a:folHlink>
        <a:srgbClr val="0044FE"/>
      </a:folHlink>
    </a:clrScheme>
    <a:fontScheme name="IEA template">
      <a:majorFont>
        <a:latin typeface="Century Gothic"/>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95000"/>
          </a:schemeClr>
        </a:solidFill>
        <a:ln>
          <a:noFill/>
        </a:ln>
      </a:spPr>
      <a:bodyPr rtlCol="0" anchor="ctr"/>
      <a:lstStyle>
        <a:defPPr algn="ctr">
          <a:defRPr sz="1200">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3" id="{E47E8B31-6FA4-F543-831C-96FA70A0ACF6}" vid="{23FDE060-487B-194C-B2C2-489BA20884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Type xmlns="160858c3-ea07-4751-a328-d5f930c38fb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15BC4C0B068F04A96BC40AE6A576645" ma:contentTypeVersion="3" ma:contentTypeDescription="Create a new document." ma:contentTypeScope="" ma:versionID="215a62d1aa5c8b106412826bff4136fa">
  <xsd:schema xmlns:xsd="http://www.w3.org/2001/XMLSchema" xmlns:xs="http://www.w3.org/2001/XMLSchema" xmlns:p="http://schemas.microsoft.com/office/2006/metadata/properties" xmlns:ns2="160858c3-ea07-4751-a328-d5f930c38fb5" xmlns:ns3="6fdc7c82-ee83-41b7-9f1d-3c8138194e2b" targetNamespace="http://schemas.microsoft.com/office/2006/metadata/properties" ma:root="true" ma:fieldsID="fc6dc47d1e2befe87193386dc667bf88" ns2:_="" ns3:_="">
    <xsd:import namespace="160858c3-ea07-4751-a328-d5f930c38fb5"/>
    <xsd:import namespace="6fdc7c82-ee83-41b7-9f1d-3c8138194e2b"/>
    <xsd:element name="properties">
      <xsd:complexType>
        <xsd:sequence>
          <xsd:element name="documentManagement">
            <xsd:complexType>
              <xsd:all>
                <xsd:element ref="ns2:DocTyp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0858c3-ea07-4751-a328-d5f930c38fb5" elementFormDefault="qualified">
    <xsd:import namespace="http://schemas.microsoft.com/office/2006/documentManagement/types"/>
    <xsd:import namespace="http://schemas.microsoft.com/office/infopath/2007/PartnerControls"/>
    <xsd:element name="DocType" ma:index="8" nillable="true" ma:displayName="DocType" ma:format="Dropdown" ma:internalName="DocType">
      <xsd:simpleType>
        <xsd:union memberTypes="dms:Text">
          <xsd:simpleType>
            <xsd:restriction base="dms:Choice">
              <xsd:enumeration value="BETD"/>
              <xsd:enumeration value="E4"/>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6fdc7c82-ee83-41b7-9f1d-3c8138194e2b"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86950A-6F5F-41B8-A94D-AD77ABF84351}">
  <ds:schemaRefs>
    <ds:schemaRef ds:uri="http://schemas.microsoft.com/sharepoint/v3/contenttype/forms"/>
  </ds:schemaRefs>
</ds:datastoreItem>
</file>

<file path=customXml/itemProps2.xml><?xml version="1.0" encoding="utf-8"?>
<ds:datastoreItem xmlns:ds="http://schemas.openxmlformats.org/officeDocument/2006/customXml" ds:itemID="{ED5DBC99-26EB-412B-A05C-B537EE549C7E}">
  <ds:schemaRefs>
    <ds:schemaRef ds:uri="http://purl.org/dc/terms/"/>
    <ds:schemaRef ds:uri="http://schemas.openxmlformats.org/package/2006/metadata/core-properties"/>
    <ds:schemaRef ds:uri="160858c3-ea07-4751-a328-d5f930c38fb5"/>
    <ds:schemaRef ds:uri="http://purl.org/dc/elements/1.1/"/>
    <ds:schemaRef ds:uri="http://schemas.microsoft.com/office/2006/documentManagement/types"/>
    <ds:schemaRef ds:uri="6fdc7c82-ee83-41b7-9f1d-3c8138194e2b"/>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1AECB2C8-A530-4711-B447-F2DB4660DE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0858c3-ea07-4751-a328-d5f930c38fb5"/>
    <ds:schemaRef ds:uri="6fdc7c82-ee83-41b7-9f1d-3c8138194e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IEA 2020 Powerpoint template</Template>
  <TotalTime>2149</TotalTime>
  <Words>8653</Words>
  <Application>Microsoft Office PowerPoint</Application>
  <PresentationFormat>On-screen Show (16:9)</PresentationFormat>
  <Paragraphs>489</Paragraphs>
  <Slides>54</Slides>
  <Notes>44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Avenir Next LT Pro</vt:lpstr>
      <vt:lpstr>Bahnschrift</vt:lpstr>
      <vt:lpstr>Calibri</vt:lpstr>
      <vt:lpstr>Century Gothic</vt:lpstr>
      <vt:lpstr>PFCentroSansPro-Light</vt:lpstr>
      <vt:lpstr>PFCentroSansPro-LightItalic</vt:lpstr>
      <vt:lpstr>Segoe UI</vt:lpstr>
      <vt:lpstr>Times New Roman</vt:lpstr>
      <vt:lpstr>IEA Powerpoint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International Energy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BAYER Edith, IEA/EMS/EEFD</dc:creator>
  <cp:lastModifiedBy>BAYER Edith, IEA/EMS/EEFD</cp:lastModifiedBy>
  <cp:revision>201</cp:revision>
  <cp:lastPrinted>2020-06-30T16:07:11Z</cp:lastPrinted>
  <dcterms:created xsi:type="dcterms:W3CDTF">2020-06-12T15:28:24Z</dcterms:created>
  <dcterms:modified xsi:type="dcterms:W3CDTF">2020-07-06T10:40:54Z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0x010100515BC4C0B068F04A96BC40AE6A576645</vt:lpwstr>
  </property>
</Properties>
</file>