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4" r:id="rId4"/>
    <p:sldId id="281" r:id="rId5"/>
    <p:sldId id="280" r:id="rId6"/>
    <p:sldId id="282" r:id="rId7"/>
    <p:sldId id="278" r:id="rId8"/>
    <p:sldId id="279" r:id="rId9"/>
    <p:sldId id="283" r:id="rId10"/>
    <p:sldId id="289" r:id="rId11"/>
    <p:sldId id="290" r:id="rId12"/>
    <p:sldId id="288" r:id="rId13"/>
    <p:sldId id="304" r:id="rId14"/>
    <p:sldId id="305" r:id="rId15"/>
    <p:sldId id="306" r:id="rId16"/>
    <p:sldId id="308" r:id="rId17"/>
    <p:sldId id="309" r:id="rId18"/>
    <p:sldId id="273" r:id="rId19"/>
    <p:sldId id="27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BAE26-0DC7-489E-8EE9-9567C779613F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944D-2F42-4D6B-9DA1-BE90054FE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0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DGTE</a:t>
            </a:r>
          </a:p>
          <a:p>
            <a:r>
              <a:rPr lang="fr-FR" dirty="0"/>
              <a:t>DGECH</a:t>
            </a:r>
          </a:p>
          <a:p>
            <a:r>
              <a:rPr lang="fr-FR" dirty="0"/>
              <a:t>DGPE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62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</a:t>
            </a:r>
            <a:r>
              <a:rPr lang="fr-FR" baseline="0" dirty="0"/>
              <a:t> 02 activités les plus couteuses sont à 80% en terme d’exécution, reste la validation des documents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1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caractéristiques techniques standards des composantes solaires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63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caractéristiques techniques standards des composantes solaires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4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Sensibilisation (Radio – télé – réseaux sociaux) </a:t>
            </a:r>
          </a:p>
          <a:p>
            <a:r>
              <a:rPr lang="fr-FR" dirty="0"/>
              <a:t>Formation - Responsables énergies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Parti d’un atelier qui a réuni 31 gros consommateurs en 2019 </a:t>
            </a:r>
            <a:r>
              <a:rPr lang="fr-FR" sz="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sensibilisé à l’EE et à l’importance de la maintenance préventive , de cette initiative est née l’idée de diagnostiquer des ménages et des structures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49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Parti d’un atelier qui a réuni 31 gros consommateurs en 2019 </a:t>
            </a:r>
            <a:r>
              <a:rPr lang="fr-FR" sz="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sensibilisé à l’EE et à l’importance de la maintenance préventive , de cette initiative est née l’idée de diagnostiquer des ménages et des structures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9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1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15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Mobilisation des acteurs les concernés réclament très souvent un désintéressement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Manque de financement – campagnes de communication coûtent chers  - Mise en œuvre des recommandations d’AE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8944D-2F42-4D6B-9DA1-BE90054FEF6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9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5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61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5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0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3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3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4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53ED-AACB-4815-8C58-5D85C03FBE13}" type="datetimeFigureOut">
              <a:rPr lang="fr-FR" smtClean="0"/>
              <a:t>26/07/2023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45C9-4E70-49B9-AC0B-2A2E252E4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65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Spot10AC/AC9%20SMARTY%20M1.mp4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eree.bf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8239"/>
            <a:ext cx="9144000" cy="1931010"/>
          </a:xfrm>
        </p:spPr>
        <p:txBody>
          <a:bodyPr>
            <a:normAutofit/>
          </a:bodyPr>
          <a:lstStyle/>
          <a:p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A</a:t>
            </a:r>
            <a:r>
              <a:rPr lang="fr-FR" sz="4000" cap="small" dirty="0">
                <a:latin typeface="Berlin Sans FB Demi" panose="020E0802020502020306" pitchFamily="34" charset="0"/>
              </a:rPr>
              <a:t>gence </a:t>
            </a:r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N</a:t>
            </a:r>
            <a:r>
              <a:rPr lang="fr-FR" sz="4000" cap="small" dirty="0">
                <a:latin typeface="Berlin Sans FB Demi" panose="020E0802020502020306" pitchFamily="34" charset="0"/>
              </a:rPr>
              <a:t>ationale des </a:t>
            </a:r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E</a:t>
            </a:r>
            <a:r>
              <a:rPr lang="fr-FR" sz="4000" cap="small" dirty="0">
                <a:latin typeface="Berlin Sans FB Demi" panose="020E0802020502020306" pitchFamily="34" charset="0"/>
              </a:rPr>
              <a:t>nergies </a:t>
            </a:r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R</a:t>
            </a:r>
            <a:r>
              <a:rPr lang="fr-FR" sz="4000" cap="small" dirty="0">
                <a:latin typeface="Berlin Sans FB Demi" panose="020E0802020502020306" pitchFamily="34" charset="0"/>
              </a:rPr>
              <a:t>enouvelables et de l’</a:t>
            </a:r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E</a:t>
            </a:r>
            <a:r>
              <a:rPr lang="fr-FR" sz="4000" cap="small" dirty="0">
                <a:latin typeface="Berlin Sans FB Demi" panose="020E0802020502020306" pitchFamily="34" charset="0"/>
              </a:rPr>
              <a:t>fficacité </a:t>
            </a:r>
            <a:r>
              <a:rPr lang="fr-FR" sz="4000" cap="sm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E</a:t>
            </a:r>
            <a:r>
              <a:rPr lang="fr-FR" sz="4000" cap="small" dirty="0">
                <a:latin typeface="Berlin Sans FB Demi" panose="020E0802020502020306" pitchFamily="34" charset="0"/>
              </a:rPr>
              <a:t>nergétique</a:t>
            </a:r>
            <a:endParaRPr lang="fr-FR" sz="4000" cap="small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47306"/>
            <a:ext cx="9144000" cy="2473408"/>
          </a:xfrm>
        </p:spPr>
        <p:txBody>
          <a:bodyPr>
            <a:noAutofit/>
          </a:bodyPr>
          <a:lstStyle/>
          <a:p>
            <a:r>
              <a:rPr lang="fr-FR" sz="4000" cap="small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Sensibilisation du public à l’efficacité énergétique pour une transition juste en Afrique : </a:t>
            </a:r>
          </a:p>
          <a:p>
            <a:r>
              <a:rPr lang="fr-FR" sz="4000" cap="small" dirty="0">
                <a:latin typeface="Berlin Sans FB Demi" panose="020E0802020502020306" pitchFamily="34" charset="0"/>
              </a:rPr>
              <a:t>L’EXPERIENCE DE L’ANEREE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25665" y="5797078"/>
            <a:ext cx="1186587" cy="935257"/>
            <a:chOff x="1" y="5170868"/>
            <a:chExt cx="1796526" cy="1400541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40851" y="5503552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677410" y="5843754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05" y="4860565"/>
            <a:ext cx="3550995" cy="19974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96836" y="641057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0A7875B-6028-BD7D-3810-8CDF24A2CFA2}"/>
              </a:ext>
            </a:extLst>
          </p:cNvPr>
          <p:cNvSpPr txBox="1"/>
          <p:nvPr/>
        </p:nvSpPr>
        <p:spPr>
          <a:xfrm>
            <a:off x="1343218" y="5496322"/>
            <a:ext cx="6889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erlin Sans FB" panose="020E0602020502020306" pitchFamily="34" charset="0"/>
              </a:rPr>
              <a:t>Présenté par : </a:t>
            </a:r>
          </a:p>
          <a:p>
            <a:r>
              <a:rPr lang="fr-FR" sz="2000" dirty="0">
                <a:latin typeface="Berlin Sans FB" panose="020E0602020502020306" pitchFamily="34" charset="0"/>
              </a:rPr>
              <a:t>Mme SALAMBERE / ZERBO Nafissatou Yasmina</a:t>
            </a:r>
          </a:p>
          <a:p>
            <a:r>
              <a:rPr lang="fr-FR" sz="2000" dirty="0">
                <a:latin typeface="Berlin Sans FB" panose="020E0602020502020306" pitchFamily="34" charset="0"/>
              </a:rPr>
              <a:t>Chargée du développement des  Affaires et du Suivi Evaluation</a:t>
            </a:r>
          </a:p>
          <a:p>
            <a:r>
              <a:rPr lang="fr-FR" sz="2000" dirty="0">
                <a:latin typeface="Berlin Sans FB" panose="020E0602020502020306" pitchFamily="34" charset="0"/>
              </a:rPr>
              <a:t>ANEREE</a:t>
            </a:r>
          </a:p>
        </p:txBody>
      </p:sp>
    </p:spTree>
    <p:extLst>
      <p:ext uri="{BB962C8B-B14F-4D97-AF65-F5344CB8AC3E}">
        <p14:creationId xmlns:p14="http://schemas.microsoft.com/office/powerpoint/2010/main" val="129758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Services de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3AE0FBB-D77E-2C18-E6B9-B3C81E4BF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491638"/>
            <a:ext cx="2143125" cy="2143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F889DCE-CF1B-A16A-27E1-C357870A7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8" y="1753832"/>
            <a:ext cx="2783498" cy="508072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256620D-DF37-35FD-4485-9F54747CEF7B}"/>
              </a:ext>
            </a:extLst>
          </p:cNvPr>
          <p:cNvSpPr txBox="1"/>
          <p:nvPr/>
        </p:nvSpPr>
        <p:spPr>
          <a:xfrm>
            <a:off x="9498926" y="964313"/>
            <a:ext cx="2483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 cap="small">
                <a:solidFill>
                  <a:srgbClr val="7030A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Diagnostics énergétiques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7CE9F50-ADCF-BC06-CA79-16AAF9EA0107}"/>
              </a:ext>
            </a:extLst>
          </p:cNvPr>
          <p:cNvSpPr txBox="1"/>
          <p:nvPr/>
        </p:nvSpPr>
        <p:spPr>
          <a:xfrm>
            <a:off x="4450799" y="957050"/>
            <a:ext cx="367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 cap="small">
                <a:solidFill>
                  <a:srgbClr val="00B050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Audit énergétique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AA67C5-3499-C861-0611-532AFADCA94A}"/>
              </a:ext>
            </a:extLst>
          </p:cNvPr>
          <p:cNvSpPr txBox="1"/>
          <p:nvPr/>
        </p:nvSpPr>
        <p:spPr>
          <a:xfrm>
            <a:off x="4876978" y="3873335"/>
            <a:ext cx="2783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 cap="small"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fr-FR" sz="2800" dirty="0"/>
              <a:t>Formation &amp; sensibilisation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44CD3DA-BDCE-E7F1-D97D-B28C66BF4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29" y="4691429"/>
            <a:ext cx="2143125" cy="21431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F18A58E-9682-5D8F-FF55-E8A5F6948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" y="1713292"/>
            <a:ext cx="3100991" cy="31009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A45A35-1F2D-BA6C-09DD-124EFEBC7164}"/>
              </a:ext>
            </a:extLst>
          </p:cNvPr>
          <p:cNvSpPr txBox="1"/>
          <p:nvPr/>
        </p:nvSpPr>
        <p:spPr>
          <a:xfrm>
            <a:off x="128802" y="4350389"/>
            <a:ext cx="2783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 cap="small">
                <a:solidFill>
                  <a:srgbClr val="00B050"/>
                </a:solidFill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tx1"/>
                </a:solidFill>
              </a:rPr>
              <a:t>Contrôle qualité des équipements &amp; installation</a:t>
            </a:r>
          </a:p>
        </p:txBody>
      </p:sp>
    </p:spTree>
    <p:extLst>
      <p:ext uri="{BB962C8B-B14F-4D97-AF65-F5344CB8AC3E}">
        <p14:creationId xmlns:p14="http://schemas.microsoft.com/office/powerpoint/2010/main" val="397694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BC337DF-B8C6-39E9-5AD5-3E51D998FA9C}"/>
              </a:ext>
            </a:extLst>
          </p:cNvPr>
          <p:cNvSpPr txBox="1"/>
          <p:nvPr/>
        </p:nvSpPr>
        <p:spPr>
          <a:xfrm>
            <a:off x="208513" y="1988328"/>
            <a:ext cx="3148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10 Actions Canicules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73616F-812A-9995-7F8D-96B2735AFDA4}"/>
              </a:ext>
            </a:extLst>
          </p:cNvPr>
          <p:cNvSpPr txBox="1"/>
          <p:nvPr/>
        </p:nvSpPr>
        <p:spPr>
          <a:xfrm>
            <a:off x="2602523" y="1738424"/>
            <a:ext cx="9575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800" b="1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programme composé de 10 actions, qui visent à réduire la demande d’énergie pendant les pics de chaleur ; favorisant ainsi une meilleure disponibilité et une couverture énergétique suffisante en période de canicule.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ADD59F-C273-EF0D-1E26-5390969F1BCF}"/>
              </a:ext>
            </a:extLst>
          </p:cNvPr>
          <p:cNvSpPr txBox="1"/>
          <p:nvPr/>
        </p:nvSpPr>
        <p:spPr>
          <a:xfrm>
            <a:off x="1119116" y="3695099"/>
            <a:ext cx="109914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spécifiquement, les 10AC visent à promouvoir l’Efficacité Energétique (EE) et l’adoption de comportements écoénergétiques auprès de la population burkinabè. L’efficacité énergétique ayant une fonction transversale, l’étendu des actions ne se résume pas seulement à l’énergie solaire mais touche également certains aspects comme l’environnement et la promotion de produits et équipements de bonne qualité.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8502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7703624-114B-E035-76B3-9F362435B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7" y="2706165"/>
            <a:ext cx="2181225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82F7B01-DA7B-0876-269F-C462E1434FE3}"/>
              </a:ext>
            </a:extLst>
          </p:cNvPr>
          <p:cNvSpPr txBox="1"/>
          <p:nvPr/>
        </p:nvSpPr>
        <p:spPr>
          <a:xfrm>
            <a:off x="208513" y="1510969"/>
            <a:ext cx="314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10 Actions Canicules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CF45CBD-13C8-BA18-9DF3-E136902FF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61" y="2302952"/>
            <a:ext cx="2635885" cy="197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32AC8DB-09D5-DDBE-C968-C86A3B87A7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92" y="4913973"/>
            <a:ext cx="3437953" cy="1933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A53A6C9-0869-68A4-D2F0-EE456ECE3F22}"/>
              </a:ext>
            </a:extLst>
          </p:cNvPr>
          <p:cNvSpPr txBox="1"/>
          <p:nvPr/>
        </p:nvSpPr>
        <p:spPr>
          <a:xfrm>
            <a:off x="0" y="2257496"/>
            <a:ext cx="263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erlin Sans FB" panose="020E0602020502020306" pitchFamily="34" charset="0"/>
              </a:rPr>
              <a:t>Sensibilisation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0FB2FB4-4A74-1A8A-6696-3B4DE5281B85}"/>
              </a:ext>
            </a:extLst>
          </p:cNvPr>
          <p:cNvSpPr txBox="1"/>
          <p:nvPr/>
        </p:nvSpPr>
        <p:spPr>
          <a:xfrm>
            <a:off x="5938915" y="4531388"/>
            <a:ext cx="209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Berlin Sans FB" panose="020E0602020502020306" pitchFamily="34" charset="0"/>
              </a:rPr>
              <a:t> Formations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5921178-E358-6192-A7CB-25319013AA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01" y="1350009"/>
            <a:ext cx="3377789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3F493D7-F6CD-19B0-7B7E-9413FF518DFE}"/>
              </a:ext>
            </a:extLst>
          </p:cNvPr>
          <p:cNvSpPr txBox="1"/>
          <p:nvPr/>
        </p:nvSpPr>
        <p:spPr>
          <a:xfrm>
            <a:off x="9628485" y="958682"/>
            <a:ext cx="204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Berlin Sans FB" panose="020E0602020502020306" pitchFamily="34" charset="0"/>
              </a:rPr>
              <a:t>Conférences</a:t>
            </a:r>
            <a:endParaRPr lang="fr-FR" sz="24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A422624-14D8-0AF2-D7FB-295B67586E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4" y="2772457"/>
            <a:ext cx="27622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7C653D1-FCD9-B5FF-BEB2-194B1DD7CE64}"/>
              </a:ext>
            </a:extLst>
          </p:cNvPr>
          <p:cNvSpPr txBox="1"/>
          <p:nvPr/>
        </p:nvSpPr>
        <p:spPr>
          <a:xfrm>
            <a:off x="5634117" y="1598900"/>
            <a:ext cx="2635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Berlin Sans FB" panose="020E0602020502020306" pitchFamily="34" charset="0"/>
              </a:rPr>
              <a:t> Promotion d’Equipements Solaires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CB805BC-76B7-C1B0-A1DF-A7A1046F3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316" y="4865184"/>
            <a:ext cx="3054731" cy="203558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53C135E8-37EA-B4A9-2806-0F72D149CAE8}"/>
              </a:ext>
            </a:extLst>
          </p:cNvPr>
          <p:cNvSpPr txBox="1"/>
          <p:nvPr/>
        </p:nvSpPr>
        <p:spPr>
          <a:xfrm>
            <a:off x="8909195" y="4142079"/>
            <a:ext cx="367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erlin Sans FB" panose="020E0602020502020306" pitchFamily="34" charset="0"/>
              </a:rPr>
              <a:t>Création de microclimat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A578519-67E8-94F3-0827-AFCB8D683A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20" y="4319558"/>
            <a:ext cx="2635885" cy="19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BC337DF-B8C6-39E9-5AD5-3E51D998FA9C}"/>
              </a:ext>
            </a:extLst>
          </p:cNvPr>
          <p:cNvSpPr txBox="1"/>
          <p:nvPr/>
        </p:nvSpPr>
        <p:spPr>
          <a:xfrm>
            <a:off x="110038" y="997630"/>
            <a:ext cx="1108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10 Actions Canicules – Quelque acquis majeurs 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89B1779-67D4-A68A-8982-4DA2F38C5333}"/>
              </a:ext>
            </a:extLst>
          </p:cNvPr>
          <p:cNvSpPr/>
          <p:nvPr/>
        </p:nvSpPr>
        <p:spPr>
          <a:xfrm>
            <a:off x="10778975" y="5560317"/>
            <a:ext cx="1399073" cy="129768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BE5CF7-71BD-AA11-ACA3-4AE09E82C793}"/>
              </a:ext>
            </a:extLst>
          </p:cNvPr>
          <p:cNvSpPr txBox="1"/>
          <p:nvPr/>
        </p:nvSpPr>
        <p:spPr>
          <a:xfrm>
            <a:off x="39584" y="1719894"/>
            <a:ext cx="5555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400" b="1" kern="1200" dirty="0">
                <a:solidFill>
                  <a:srgbClr val="FF0000"/>
                </a:solidFill>
                <a:latin typeface="Maiandra GD" panose="020E0502030308020204" pitchFamily="34" charset="0"/>
              </a:rPr>
              <a:t>Promotion de l’Efficacité Energétique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3CD866-5CEE-915D-13D2-A9AECACC643E}"/>
              </a:ext>
            </a:extLst>
          </p:cNvPr>
          <p:cNvSpPr txBox="1"/>
          <p:nvPr/>
        </p:nvSpPr>
        <p:spPr>
          <a:xfrm>
            <a:off x="2110705" y="2613898"/>
            <a:ext cx="6121020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  <a:ea typeface="+mn-ea"/>
                <a:cs typeface="+mn-cs"/>
              </a:rPr>
              <a:t>Une centaine de gros consommateurs sensibilisés à l’EE et à l’importance de la maintenance préventive </a:t>
            </a:r>
          </a:p>
          <a:p>
            <a:pPr marL="285750" lvl="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</a:rPr>
              <a:t>1000 ménages diagnostiqués énergétiquement (2020)</a:t>
            </a:r>
          </a:p>
          <a:p>
            <a:pPr marL="285750" lvl="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</a:rPr>
              <a:t>21 structures diagnostiquées </a:t>
            </a:r>
            <a:r>
              <a:rPr lang="fr-FR" b="1" dirty="0">
                <a:latin typeface="Maiandra GD" panose="020E0502030308020204" pitchFamily="34" charset="0"/>
              </a:rPr>
              <a:t>en 2020</a:t>
            </a:r>
            <a:endParaRPr lang="fr-FR" sz="1800" b="1" kern="1200" dirty="0">
              <a:latin typeface="Maiandra GD" panose="020E0502030308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D9671D2-58F3-AB12-8362-7121596D1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844"/>
            <a:ext cx="2247185" cy="16111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A77F723-F18F-E460-1F96-CC0EED85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3" y="5726005"/>
            <a:ext cx="1801483" cy="100883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83FAFF-0C02-C39A-85CB-8C91A94C646B}"/>
              </a:ext>
            </a:extLst>
          </p:cNvPr>
          <p:cNvSpPr txBox="1"/>
          <p:nvPr/>
        </p:nvSpPr>
        <p:spPr>
          <a:xfrm>
            <a:off x="8552292" y="2372261"/>
            <a:ext cx="31484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Maiandra GD" pitchFamily="34" charset="0"/>
                <a:cs typeface="Aharoni" panose="02010803020104030203" pitchFamily="2" charset="-79"/>
              </a:rPr>
              <a:t>N.B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 ; Les diagnostics énergétiques </a:t>
            </a:r>
            <a:r>
              <a:rPr lang="fr-FR" sz="1200" b="1" dirty="0">
                <a:latin typeface="Maiandra GD" pitchFamily="34" charset="0"/>
                <a:cs typeface="Aharoni" panose="02010803020104030203" pitchFamily="2" charset="-79"/>
              </a:rPr>
              <a:t>réalisés ont permis d’affirmer 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qu’il est possible de faire des économies d’énergie à hauteur de </a:t>
            </a:r>
            <a:r>
              <a:rPr lang="fr-FR" sz="1200" b="1" dirty="0">
                <a:solidFill>
                  <a:srgbClr val="0070C0"/>
                </a:solidFill>
                <a:latin typeface="Maiandra GD" pitchFamily="34" charset="0"/>
                <a:cs typeface="Aharoni" panose="02010803020104030203" pitchFamily="2" charset="-79"/>
              </a:rPr>
              <a:t>40% 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à plus de </a:t>
            </a:r>
            <a:r>
              <a:rPr lang="fr-FR" sz="1200" b="1" dirty="0">
                <a:solidFill>
                  <a:srgbClr val="0070C0"/>
                </a:solidFill>
                <a:latin typeface="Maiandra GD" pitchFamily="34" charset="0"/>
                <a:cs typeface="Aharoni" panose="02010803020104030203" pitchFamily="2" charset="-79"/>
              </a:rPr>
              <a:t>50% 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de la consommation énergétique globale avec des Temps de Retour sur Investissement (TRI) global de </a:t>
            </a:r>
            <a:r>
              <a:rPr lang="fr-FR" sz="1200" b="1" dirty="0">
                <a:solidFill>
                  <a:srgbClr val="0070C0"/>
                </a:solidFill>
                <a:latin typeface="Maiandra GD" pitchFamily="34" charset="0"/>
                <a:cs typeface="Aharoni" panose="02010803020104030203" pitchFamily="2" charset="-79"/>
              </a:rPr>
              <a:t>4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 à </a:t>
            </a:r>
            <a:r>
              <a:rPr lang="fr-FR" sz="1200" b="1" dirty="0">
                <a:solidFill>
                  <a:srgbClr val="0070C0"/>
                </a:solidFill>
                <a:latin typeface="Maiandra GD" pitchFamily="34" charset="0"/>
                <a:cs typeface="Aharoni" panose="02010803020104030203" pitchFamily="2" charset="-79"/>
              </a:rPr>
              <a:t>5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 </a:t>
            </a:r>
            <a:r>
              <a:rPr lang="fr-FR" sz="1200" b="1" dirty="0">
                <a:solidFill>
                  <a:srgbClr val="0070C0"/>
                </a:solidFill>
                <a:latin typeface="Maiandra GD" pitchFamily="34" charset="0"/>
                <a:cs typeface="Aharoni" panose="02010803020104030203" pitchFamily="2" charset="-79"/>
              </a:rPr>
              <a:t>ans</a:t>
            </a:r>
            <a:r>
              <a:rPr lang="fr-FR" sz="1200" b="1" dirty="0">
                <a:solidFill>
                  <a:schemeClr val="tx1"/>
                </a:solidFill>
                <a:latin typeface="Maiandra GD" pitchFamily="34" charset="0"/>
                <a:cs typeface="Aharoni" panose="02010803020104030203" pitchFamily="2" charset="-79"/>
              </a:rPr>
              <a:t>.</a:t>
            </a:r>
          </a:p>
          <a:p>
            <a:pPr algn="just"/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2AA824-34B1-10ED-78A0-E488C5FD6C90}"/>
              </a:ext>
            </a:extLst>
          </p:cNvPr>
          <p:cNvSpPr txBox="1"/>
          <p:nvPr/>
        </p:nvSpPr>
        <p:spPr>
          <a:xfrm>
            <a:off x="5075664" y="4604082"/>
            <a:ext cx="5323930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1800" b="1" kern="1200" dirty="0">
                <a:latin typeface="Maiandra GD" panose="020E0502030308020204" pitchFamily="34" charset="0"/>
              </a:rPr>
              <a:t>1022 Gros consommateurs assujettis à l’Audit Energétique sensibilisés</a:t>
            </a:r>
          </a:p>
          <a:p>
            <a:pPr marL="285750" lvl="0" indent="-28575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1800" b="1" kern="1200" dirty="0">
                <a:latin typeface="Maiandra GD" panose="020E0502030308020204" pitchFamily="34" charset="0"/>
              </a:rPr>
              <a:t> Réalisation  des audits énergétiques 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4AEFEE78-DDF5-829D-44DC-E167FD426742}"/>
              </a:ext>
            </a:extLst>
          </p:cNvPr>
          <p:cNvSpPr/>
          <p:nvPr/>
        </p:nvSpPr>
        <p:spPr>
          <a:xfrm>
            <a:off x="6796585" y="4067033"/>
            <a:ext cx="395785" cy="39956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38C3B2-86C9-C8A1-C1C0-C7EA218E2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84" y="4067033"/>
            <a:ext cx="4112579" cy="2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BC337DF-B8C6-39E9-5AD5-3E51D998FA9C}"/>
              </a:ext>
            </a:extLst>
          </p:cNvPr>
          <p:cNvSpPr txBox="1"/>
          <p:nvPr/>
        </p:nvSpPr>
        <p:spPr>
          <a:xfrm>
            <a:off x="110038" y="997630"/>
            <a:ext cx="1108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10 Actions Canicules – Quelque acquis majeurs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BE5CF7-71BD-AA11-ACA3-4AE09E82C793}"/>
              </a:ext>
            </a:extLst>
          </p:cNvPr>
          <p:cNvSpPr txBox="1"/>
          <p:nvPr/>
        </p:nvSpPr>
        <p:spPr>
          <a:xfrm>
            <a:off x="97364" y="1582405"/>
            <a:ext cx="5555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400" b="1" kern="1200" dirty="0">
                <a:solidFill>
                  <a:srgbClr val="FF0000"/>
                </a:solidFill>
                <a:latin typeface="Maiandra GD" panose="020E0502030308020204" pitchFamily="34" charset="0"/>
              </a:rPr>
              <a:t>Ateliers – Conférences - Formations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3CD866-5CEE-915D-13D2-A9AECACC643E}"/>
              </a:ext>
            </a:extLst>
          </p:cNvPr>
          <p:cNvSpPr txBox="1"/>
          <p:nvPr/>
        </p:nvSpPr>
        <p:spPr>
          <a:xfrm>
            <a:off x="3670983" y="2066348"/>
            <a:ext cx="8311431" cy="4086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  <a:ea typeface="+mn-ea"/>
                <a:cs typeface="+mn-cs"/>
              </a:rPr>
              <a:t>Sensibilisation à l’économie d’énergies (Porte à porte par quartiers / marchés / places publiques - Hôtel - Industrie – Télécommunication – Etablissements scolaires supérieur)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Sensibilisation à l'importance de la bonne utilisation des climatiseurs (Fonctionnaires – Employés du secteur privé – Elèves – Etudiants)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Sensibilisation à l'importance de la création d’un micro climat autour de soi </a:t>
            </a:r>
          </a:p>
          <a:p>
            <a:pPr marL="285750" lvl="0" indent="-28575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</a:rPr>
              <a:t>Participation à des évènements d’envergure nationale (SICRO – SIEERA – SIRO - OIGC …..)</a:t>
            </a:r>
          </a:p>
          <a:p>
            <a:pPr marL="285750" lvl="0" indent="-28575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</a:rPr>
              <a:t>Désignation d’un « Responsable énergie » dans les structures </a:t>
            </a:r>
          </a:p>
          <a:p>
            <a:pPr marL="285750" lvl="0" indent="-28575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  <a:ea typeface="+mn-ea"/>
                <a:cs typeface="+mn-cs"/>
              </a:rPr>
              <a:t>création d’un micro climat autour de soi </a:t>
            </a:r>
          </a:p>
          <a:p>
            <a:pPr marL="285750" lvl="0" indent="-28575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kern="1200" dirty="0">
                <a:latin typeface="Maiandra GD" panose="020E0502030308020204" pitchFamily="34" charset="0"/>
                <a:ea typeface="+mn-ea"/>
                <a:cs typeface="+mn-cs"/>
              </a:rPr>
              <a:t>Participation à campagne nationale de reforestation – 1825 plants mis en terre et suivis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D670C4-E4B3-3FA0-DD5F-C7098EB9F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" y="2050892"/>
            <a:ext cx="2434621" cy="182581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1BAA32C-A6AC-4DCB-C7D7-34CB51D60CFB}"/>
              </a:ext>
            </a:extLst>
          </p:cNvPr>
          <p:cNvSpPr txBox="1"/>
          <p:nvPr/>
        </p:nvSpPr>
        <p:spPr>
          <a:xfrm>
            <a:off x="996237" y="6226808"/>
            <a:ext cx="10986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permettre aux responsables d’énergie d’avoir un document de base afin de faciliter leur mission, il a été décidé de la production d’un « </a:t>
            </a:r>
            <a:r>
              <a:rPr lang="fr-FR" sz="1400" b="1" i="1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et d’une feuille de route pour l’efficacité énergétique dans les structures publiques et privées »</a:t>
            </a:r>
            <a:r>
              <a:rPr lang="fr-FR" sz="1400" b="1" dirty="0">
                <a:effectLst/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176FFFE-D312-195C-F4AD-D5A4FD06A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03" y="3901392"/>
            <a:ext cx="2771714" cy="18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BC337DF-B8C6-39E9-5AD5-3E51D998FA9C}"/>
              </a:ext>
            </a:extLst>
          </p:cNvPr>
          <p:cNvSpPr txBox="1"/>
          <p:nvPr/>
        </p:nvSpPr>
        <p:spPr>
          <a:xfrm>
            <a:off x="110038" y="997630"/>
            <a:ext cx="1108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10 Actions Canicules – Quelque acquis majeurs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BE5CF7-71BD-AA11-ACA3-4AE09E82C793}"/>
              </a:ext>
            </a:extLst>
          </p:cNvPr>
          <p:cNvSpPr txBox="1"/>
          <p:nvPr/>
        </p:nvSpPr>
        <p:spPr>
          <a:xfrm>
            <a:off x="97364" y="1582405"/>
            <a:ext cx="780469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kern="1200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Utilisation des Médias, Réseaux sociaux et structures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3CD866-5CEE-915D-13D2-A9AECACC643E}"/>
              </a:ext>
            </a:extLst>
          </p:cNvPr>
          <p:cNvSpPr txBox="1"/>
          <p:nvPr/>
        </p:nvSpPr>
        <p:spPr>
          <a:xfrm>
            <a:off x="3651557" y="2446324"/>
            <a:ext cx="4003607" cy="2676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Maiandra GD" panose="020E0502030308020204" pitchFamily="34" charset="0"/>
              </a:rPr>
              <a:t>31 Messages de sensibilisation produits et diffusés permanemment</a:t>
            </a:r>
          </a:p>
          <a:p>
            <a:pPr marL="285750" lvl="0" indent="-2857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kern="1200" dirty="0">
                <a:latin typeface="Maiandra GD" panose="020E0502030308020204" pitchFamily="34" charset="0"/>
                <a:ea typeface="+mn-ea"/>
                <a:cs typeface="+mn-cs"/>
              </a:rPr>
              <a:t>11 capsules produites avec des </a:t>
            </a:r>
            <a:r>
              <a:rPr lang="fr-FR" sz="1600" b="1" dirty="0">
                <a:latin typeface="Maiandra GD" panose="020E0502030308020204" pitchFamily="34" charset="0"/>
              </a:rPr>
              <a:t>personnalités et diffusées sur </a:t>
            </a:r>
            <a:r>
              <a:rPr lang="fr-FR" sz="1600" b="1" kern="1200" dirty="0">
                <a:latin typeface="Maiandra GD" panose="020E0502030308020204" pitchFamily="34" charset="0"/>
                <a:ea typeface="+mn-ea"/>
                <a:cs typeface="+mn-cs"/>
              </a:rPr>
              <a:t>les réseaux sociaux</a:t>
            </a:r>
          </a:p>
          <a:p>
            <a:pPr marL="285750" lvl="0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kern="1200" dirty="0">
                <a:latin typeface="Maiandra GD" panose="020E0502030308020204" pitchFamily="34" charset="0"/>
              </a:rPr>
              <a:t>Participation à des émissions télévisuelles et radiophoniques  </a:t>
            </a:r>
          </a:p>
          <a:p>
            <a:pPr marL="285750" lvl="0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Maiandra GD" panose="020E0502030308020204" pitchFamily="34" charset="0"/>
              </a:rPr>
              <a:t>Des milliers d’autocollants distribués et placés à des endroits stratégiques susceptibles d’attirer l’attention</a:t>
            </a:r>
            <a:endParaRPr lang="fr-FR" sz="1600" b="1" kern="1200" dirty="0">
              <a:latin typeface="Maiandra GD" panose="020E0502030308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9B9943-21D3-1693-53CA-D20A5535B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" y="2044527"/>
            <a:ext cx="3480073" cy="3480073"/>
          </a:xfrm>
          <a:prstGeom prst="rect">
            <a:avLst/>
          </a:prstGeom>
          <a:noFill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5A5780A-664B-C1E3-2334-8D84EF54C2D1}"/>
              </a:ext>
            </a:extLst>
          </p:cNvPr>
          <p:cNvSpPr txBox="1"/>
          <p:nvPr/>
        </p:nvSpPr>
        <p:spPr>
          <a:xfrm>
            <a:off x="9312137" y="5749504"/>
            <a:ext cx="120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</a:rPr>
              <a:t>Vidéo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5E1397-F7C5-F30B-379D-890B63CBFE1B}"/>
              </a:ext>
            </a:extLst>
          </p:cNvPr>
          <p:cNvSpPr txBox="1"/>
          <p:nvPr/>
        </p:nvSpPr>
        <p:spPr>
          <a:xfrm>
            <a:off x="8986420" y="2254708"/>
            <a:ext cx="265948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kern="1200" dirty="0">
                <a:solidFill>
                  <a:srgbClr val="FF0000"/>
                </a:solidFill>
                <a:latin typeface="Maiandra GD" panose="020E0502030308020204" pitchFamily="34" charset="0"/>
                <a:ea typeface="+mn-ea"/>
                <a:cs typeface="+mn-cs"/>
              </a:rPr>
              <a:t>Concours  / Prix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8AEED2F-3B9B-ACC7-058C-F5192F3894BE}"/>
              </a:ext>
            </a:extLst>
          </p:cNvPr>
          <p:cNvSpPr txBox="1"/>
          <p:nvPr/>
        </p:nvSpPr>
        <p:spPr>
          <a:xfrm>
            <a:off x="8816647" y="2705117"/>
            <a:ext cx="2999030" cy="2158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kern="1200" dirty="0">
                <a:latin typeface="Maiandra GD" panose="020E0502030308020204" pitchFamily="34" charset="0"/>
                <a:ea typeface="+mn-ea"/>
                <a:cs typeface="+mn-cs"/>
              </a:rPr>
              <a:t>Intégration de la Journée nationale des économies d'énergies  - Prix de l’EE</a:t>
            </a:r>
          </a:p>
          <a:p>
            <a:pPr marL="285750" lvl="0" indent="-285750" algn="l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600" b="1" kern="1200" dirty="0">
                <a:latin typeface="Maiandra GD" panose="020E0502030308020204" pitchFamily="34" charset="0"/>
                <a:ea typeface="+mn-ea"/>
                <a:cs typeface="+mn-cs"/>
              </a:rPr>
              <a:t>l'initiative "réduction de consommation" des ménages (publication Facebook des factures de la période)</a:t>
            </a:r>
          </a:p>
        </p:txBody>
      </p:sp>
      <p:pic>
        <p:nvPicPr>
          <p:cNvPr id="26" name="Image 25">
            <a:hlinkClick r:id="rId5" action="ppaction://hlinkfile"/>
            <a:extLst>
              <a:ext uri="{FF2B5EF4-FFF2-40B4-BE49-F238E27FC236}">
                <a16:creationId xmlns:a16="http://schemas.microsoft.com/office/drawing/2014/main" id="{91816D8E-FD66-EBEB-98A1-A5ECC8FC2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306" y="5286197"/>
            <a:ext cx="1535300" cy="139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84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C0D37D-057A-FD9C-D708-2DF4BDCF7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2707"/>
            <a:ext cx="2715065" cy="1810043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Actions de Sensibilisation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A4F3041-5BFE-20AC-1671-51FECFB914CF}"/>
              </a:ext>
            </a:extLst>
          </p:cNvPr>
          <p:cNvSpPr txBox="1"/>
          <p:nvPr/>
        </p:nvSpPr>
        <p:spPr>
          <a:xfrm>
            <a:off x="2340379" y="1131996"/>
            <a:ext cx="8929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Maiandra GD" panose="020E0502030308020204" pitchFamily="34" charset="0"/>
              </a:rPr>
              <a:t>5298</a:t>
            </a:r>
            <a:r>
              <a:rPr lang="fr-FR" b="1" dirty="0">
                <a:latin typeface="Maiandra GD" panose="020E0502030308020204" pitchFamily="34" charset="0"/>
              </a:rPr>
              <a:t> Jeunes formés en Energie Solaire et sensibilisés à l’Efficacité Energétique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Maiandra GD" panose="020E0502030308020204" pitchFamily="34" charset="0"/>
              </a:rPr>
              <a:t>2104 </a:t>
            </a:r>
            <a:r>
              <a:rPr lang="fr-FR" b="1" dirty="0">
                <a:latin typeface="Maiandra GD" panose="020E0502030308020204" pitchFamily="34" charset="0"/>
              </a:rPr>
              <a:t>Jeunes Technico-commerciaux formés et sensibilisés à l’Efficacité Energétique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Maiandra GD" panose="020E0502030308020204" pitchFamily="34" charset="0"/>
              </a:rPr>
              <a:t>2038</a:t>
            </a:r>
            <a:r>
              <a:rPr lang="fr-FR" b="1" dirty="0">
                <a:latin typeface="Maiandra GD" panose="020E0502030308020204" pitchFamily="34" charset="0"/>
              </a:rPr>
              <a:t> Acteurs du solaire sensibilisés et formés aux bonnes pratiques en matière d’économies d’énergies et d’énergies renouvelables dans le cadre de la mise en œuvre du Programme d’Appui à la Compétitivité de l’Afrique de l’Ouest, volet Burkina Faso (PACAO-BF)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FF0000"/>
                </a:solidFill>
                <a:latin typeface="Maiandra GD" panose="020E0502030308020204" pitchFamily="34" charset="0"/>
              </a:rPr>
              <a:t>9520 </a:t>
            </a:r>
            <a:r>
              <a:rPr lang="fr-FR" sz="1800" b="1" dirty="0">
                <a:latin typeface="Maiandra GD" panose="020E0502030308020204" pitchFamily="34" charset="0"/>
              </a:rPr>
              <a:t>Souscripteurs au projet Backup Solaire Sensibilisés à l’EE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sz="1800" b="1" dirty="0">
                <a:latin typeface="Maiandra GD" panose="020E0502030308020204" pitchFamily="34" charset="0"/>
              </a:rPr>
              <a:t>Des agents de 08 administration</a:t>
            </a:r>
            <a:r>
              <a:rPr lang="fr-FR" b="1" dirty="0">
                <a:latin typeface="Maiandra GD" panose="020E0502030308020204" pitchFamily="34" charset="0"/>
              </a:rPr>
              <a:t>s publiques (ministère) sensibilisés à l’EE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C4AFE2-5A3C-164B-F961-6D86366106B2}"/>
              </a:ext>
            </a:extLst>
          </p:cNvPr>
          <p:cNvSpPr txBox="1"/>
          <p:nvPr/>
        </p:nvSpPr>
        <p:spPr>
          <a:xfrm>
            <a:off x="3630305" y="3968614"/>
            <a:ext cx="79702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Initiative « Création des Ambassadeurs d’Energie » vise à sensibiliser les tous petits afin qu’il soient les vecteurs des bons gestes en matière de consommation énergétique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Plaidoyer en cours pour inclure un module de formation à l’économie d’énergie dans le cursus scolaire à partir du primaire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Plaidoyer également en cours pour inscrire des messages de sensibilisation sur les manuels de cours ainsi que les cahiers des élèves du primaires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Campagne Nationale de sobriété énergétique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</a:rPr>
              <a:t>Opérationnalisation de la directive de l’UEMOA </a:t>
            </a:r>
            <a:r>
              <a:rPr lang="fr-FR" b="1">
                <a:latin typeface="Maiandra GD" panose="020E0502030308020204" pitchFamily="34" charset="0"/>
              </a:rPr>
              <a:t>sur l’étiquetage </a:t>
            </a:r>
            <a:r>
              <a:rPr lang="fr-FR" b="1" dirty="0">
                <a:latin typeface="Maiandra GD" panose="020E0502030308020204" pitchFamily="34" charset="0"/>
              </a:rPr>
              <a:t>des équipements électriques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A0B882D-3CC8-EBD9-E446-BD2EB66C7BA1}"/>
              </a:ext>
            </a:extLst>
          </p:cNvPr>
          <p:cNvSpPr txBox="1"/>
          <p:nvPr/>
        </p:nvSpPr>
        <p:spPr>
          <a:xfrm>
            <a:off x="129529" y="1434579"/>
            <a:ext cx="223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Autres actions</a:t>
            </a:r>
          </a:p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Majeures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3D9A2D-1B48-1654-6489-B43F7FC34EBF}"/>
              </a:ext>
            </a:extLst>
          </p:cNvPr>
          <p:cNvSpPr txBox="1"/>
          <p:nvPr/>
        </p:nvSpPr>
        <p:spPr>
          <a:xfrm>
            <a:off x="694429" y="4929750"/>
            <a:ext cx="30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7030A0"/>
                </a:solidFill>
                <a:latin typeface="Berlin Sans FB" panose="020E0602020502020306" pitchFamily="34" charset="0"/>
              </a:rPr>
              <a:t>En Perspective</a:t>
            </a:r>
          </a:p>
        </p:txBody>
      </p:sp>
    </p:spTree>
    <p:extLst>
      <p:ext uri="{BB962C8B-B14F-4D97-AF65-F5344CB8AC3E}">
        <p14:creationId xmlns:p14="http://schemas.microsoft.com/office/powerpoint/2010/main" val="76073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95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Difficultés Rencontrées – Leçon apprises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2A0EB66-B75D-45F8-931B-BFB3788A1327}"/>
              </a:ext>
            </a:extLst>
          </p:cNvPr>
          <p:cNvSpPr txBox="1"/>
          <p:nvPr/>
        </p:nvSpPr>
        <p:spPr>
          <a:xfrm>
            <a:off x="422045" y="1434579"/>
            <a:ext cx="4286433" cy="2656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cap="small" dirty="0">
                <a:solidFill>
                  <a:srgbClr val="FF000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Difficultés 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Mobilisation des acteurs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Situation sécuritaire et socio-politique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Manque de financement</a:t>
            </a:r>
          </a:p>
          <a:p>
            <a:pPr algn="just"/>
            <a:endParaRPr lang="fr-FR" b="1" dirty="0">
              <a:latin typeface="Maiandra GD" panose="020E0502030308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404503-0AD9-E7F0-DBA3-15B9C9375AA2}"/>
              </a:ext>
            </a:extLst>
          </p:cNvPr>
          <p:cNvSpPr txBox="1"/>
          <p:nvPr/>
        </p:nvSpPr>
        <p:spPr>
          <a:xfrm>
            <a:off x="6096000" y="1383625"/>
            <a:ext cx="5400498" cy="480131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cap="small" dirty="0">
                <a:solidFill>
                  <a:srgbClr val="0070C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Leçons apprises 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Les concepts propres à l’efficacité énergétique et aux énergies renouvelables ne sont pas connus et maitrisés de tous 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FR" b="1" dirty="0">
              <a:solidFill>
                <a:sysClr val="windowText" lastClr="000000"/>
              </a:solidFill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Le gaspillage constaté est en grande partie imputable à l’ignorance de la population</a:t>
            </a:r>
          </a:p>
          <a:p>
            <a:pPr algn="just">
              <a:buClr>
                <a:srgbClr val="0070C0"/>
              </a:buClr>
            </a:pPr>
            <a:endParaRPr lang="fr-FR" b="1" dirty="0">
              <a:solidFill>
                <a:sysClr val="windowText" lastClr="000000"/>
              </a:solidFill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Le caractère transversale du concept Efficacité Energétique n’est pas accepté de tous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FR" b="1" dirty="0">
              <a:solidFill>
                <a:sysClr val="windowText" lastClr="000000"/>
              </a:solidFill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Le terme « Audit Energétique » est très souvent assimilé à l’Audit financier d’où la non coopération des acteurs concernés </a:t>
            </a:r>
          </a:p>
        </p:txBody>
      </p:sp>
    </p:spTree>
    <p:extLst>
      <p:ext uri="{BB962C8B-B14F-4D97-AF65-F5344CB8AC3E}">
        <p14:creationId xmlns:p14="http://schemas.microsoft.com/office/powerpoint/2010/main" val="232286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Pour Plus d’Informations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663005" y="1595297"/>
            <a:ext cx="7979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A</a:t>
            </a:r>
            <a:r>
              <a:rPr lang="fr-FR" sz="3200" b="1" dirty="0">
                <a:latin typeface="Maiandra GD" panose="020E0502030308020204" pitchFamily="34" charset="0"/>
              </a:rPr>
              <a:t>gence </a:t>
            </a:r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N</a:t>
            </a:r>
            <a:r>
              <a:rPr lang="fr-FR" sz="3200" b="1" dirty="0">
                <a:latin typeface="Maiandra GD" panose="020E0502030308020204" pitchFamily="34" charset="0"/>
              </a:rPr>
              <a:t>ationale des </a:t>
            </a:r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E</a:t>
            </a:r>
            <a:r>
              <a:rPr lang="fr-FR" sz="3200" b="1" dirty="0">
                <a:latin typeface="Maiandra GD" panose="020E0502030308020204" pitchFamily="34" charset="0"/>
              </a:rPr>
              <a:t>nergies </a:t>
            </a:r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R</a:t>
            </a:r>
            <a:r>
              <a:rPr lang="fr-FR" sz="3200" b="1" dirty="0">
                <a:latin typeface="Maiandra GD" panose="020E0502030308020204" pitchFamily="34" charset="0"/>
              </a:rPr>
              <a:t>enouvelables et de l’</a:t>
            </a:r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E</a:t>
            </a:r>
            <a:r>
              <a:rPr lang="fr-FR" sz="3200" b="1" dirty="0">
                <a:latin typeface="Maiandra GD" panose="020E0502030308020204" pitchFamily="34" charset="0"/>
              </a:rPr>
              <a:t>fficacité </a:t>
            </a:r>
            <a:r>
              <a:rPr lang="fr-FR" sz="3200" b="1" dirty="0">
                <a:solidFill>
                  <a:srgbClr val="00B050"/>
                </a:solidFill>
                <a:latin typeface="Maiandra GD" panose="020E0502030308020204" pitchFamily="34" charset="0"/>
              </a:rPr>
              <a:t>E</a:t>
            </a:r>
            <a:r>
              <a:rPr lang="fr-FR" sz="3200" b="1" dirty="0">
                <a:latin typeface="Maiandra GD" panose="020E0502030308020204" pitchFamily="34" charset="0"/>
              </a:rPr>
              <a:t>nergétique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04108" y="3394364"/>
            <a:ext cx="7938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aiandra GD" panose="020E0502030308020204" pitchFamily="34" charset="0"/>
              </a:rPr>
              <a:t>18 BP 212 Ouaga 18</a:t>
            </a:r>
          </a:p>
          <a:p>
            <a:pPr algn="ctr"/>
            <a:r>
              <a:rPr lang="fr-FR" sz="2400" b="1" dirty="0">
                <a:latin typeface="Maiandra GD" panose="020E0502030308020204" pitchFamily="34" charset="0"/>
              </a:rPr>
              <a:t>Tel : (226) 25 37 47 47</a:t>
            </a:r>
          </a:p>
          <a:p>
            <a:pPr algn="ctr"/>
            <a:r>
              <a:rPr lang="fr-FR" sz="2400" b="1" dirty="0">
                <a:latin typeface="Maiandra GD" panose="020E0502030308020204" pitchFamily="34" charset="0"/>
              </a:rPr>
              <a:t>Email : </a:t>
            </a:r>
            <a:r>
              <a:rPr lang="fr-FR" sz="2400" b="1" dirty="0">
                <a:latin typeface="Maiandra GD" panose="020E0502030308020204" pitchFamily="34" charset="0"/>
                <a:hlinkClick r:id="rId3"/>
              </a:rPr>
              <a:t>aneree.bf@gmail.com</a:t>
            </a:r>
            <a:endParaRPr lang="fr-FR" sz="2400" b="1" dirty="0">
              <a:latin typeface="Maiandra GD" panose="020E0502030308020204" pitchFamily="34" charset="0"/>
            </a:endParaRPr>
          </a:p>
          <a:p>
            <a:pPr algn="ctr"/>
            <a:r>
              <a:rPr lang="fr-FR" sz="2400" b="1" dirty="0">
                <a:latin typeface="Maiandra GD" panose="020E0502030308020204" pitchFamily="34" charset="0"/>
              </a:rPr>
              <a:t>www.aneree.bf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16" y="5253394"/>
            <a:ext cx="2852632" cy="1604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612092-6A13-6C2B-FC09-22400EEA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18" y="33118"/>
            <a:ext cx="1606062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1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24894" y="5825142"/>
            <a:ext cx="1157752" cy="907964"/>
            <a:chOff x="1" y="5170868"/>
            <a:chExt cx="1752870" cy="1359668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633753" y="5802880"/>
              <a:ext cx="1119118" cy="727656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30773" y="71074"/>
            <a:ext cx="1172939" cy="921609"/>
            <a:chOff x="1" y="5170868"/>
            <a:chExt cx="1775863" cy="1380103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40851" y="5504704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656747" y="5823317"/>
              <a:ext cx="1119117" cy="727654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85" y="1118348"/>
            <a:ext cx="5311584" cy="41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Plan de la Présentation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286631" y="1597980"/>
            <a:ext cx="10226413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>
                <a:latin typeface="Maiandra GD" panose="020E0502030308020204" pitchFamily="34" charset="0"/>
                <a:cs typeface="Aharoni"/>
              </a:rPr>
              <a:t>Introduction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>
                <a:latin typeface="Maiandra GD" panose="020E0502030308020204" pitchFamily="34" charset="0"/>
                <a:cs typeface="Aharoni"/>
              </a:rPr>
              <a:t>Environnement Juridique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>
                <a:latin typeface="Maiandra GD" panose="020E0502030308020204" pitchFamily="34" charset="0"/>
                <a:cs typeface="Aharoni"/>
              </a:rPr>
              <a:t>Cadre Organisationnel du secteur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>
                <a:latin typeface="Maiandra GD" panose="020E0502030308020204" pitchFamily="34" charset="0"/>
                <a:cs typeface="Aharoni"/>
              </a:rPr>
              <a:t>A propos de l’ANEREE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b="1" dirty="0">
                <a:latin typeface="Maiandra GD" panose="020E0502030308020204" pitchFamily="34" charset="0"/>
                <a:cs typeface="Aharoni"/>
              </a:rPr>
              <a:t>Actions de Sensibilisation</a:t>
            </a:r>
          </a:p>
        </p:txBody>
      </p:sp>
    </p:spTree>
    <p:extLst>
      <p:ext uri="{BB962C8B-B14F-4D97-AF65-F5344CB8AC3E}">
        <p14:creationId xmlns:p14="http://schemas.microsoft.com/office/powerpoint/2010/main" val="313866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73457" y="1425473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Le Burkina Faso, comme bon nombre de pays Africains, conscient des enjeux de la maîtrise de l’Energie, s’est lancé le défi d’une transition énergétique vers les énergies renouvelables et l’efficacité énergétique ; une solution présumée pallier  la situation énergétique du pays.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latin typeface="Maiandra GD" panose="020E0502030308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L’une des mesures prises par le Gouvernement Burkinabè qui a, à cœur de réussir ce pari, est la création de l’Agence Nationale des Energies Renouvelables et de l’Efficacité Energétique (ANEREE).</a:t>
            </a:r>
            <a:endParaRPr lang="fr-FR" sz="2000" b="1" dirty="0">
              <a:latin typeface="Maiandra GD" panose="020E0502030308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87" y="4167612"/>
            <a:ext cx="3895427" cy="24789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307078" y="4879239"/>
            <a:ext cx="12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</a:rPr>
              <a:t>LPSE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72945" y="4509907"/>
            <a:ext cx="136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</a:rPr>
              <a:t>Livre Blanc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07078" y="4535210"/>
            <a:ext cx="12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</a:rPr>
              <a:t>LPDSEN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7078" y="52224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PNDES</a:t>
            </a:r>
            <a:endParaRPr lang="fr-FR" b="1" dirty="0">
              <a:latin typeface="Maiandra GD" panose="020E0502030308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26391" y="490454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ODD</a:t>
            </a:r>
            <a:endParaRPr lang="fr-FR" b="1" dirty="0">
              <a:latin typeface="Maiandra GD" panose="020E0502030308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24308" y="5660810"/>
            <a:ext cx="78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PA-SD</a:t>
            </a:r>
            <a:endParaRPr lang="fr-FR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Environnement Juridique du Secteur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422044" y="2850521"/>
            <a:ext cx="2722937" cy="15967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aiandra GD" panose="020E0502030308020204" pitchFamily="34" charset="0"/>
                <a:cs typeface="Aharoni" panose="02010803020104030203" pitchFamily="2" charset="-79"/>
              </a:rPr>
              <a:t>LOI </a:t>
            </a:r>
          </a:p>
          <a:p>
            <a:pPr algn="ctr"/>
            <a:r>
              <a:rPr lang="fr-FR" sz="2400" b="1" dirty="0">
                <a:latin typeface="Maiandra GD" panose="020E0502030308020204" pitchFamily="34" charset="0"/>
                <a:cs typeface="Aharoni" panose="02010803020104030203" pitchFamily="2" charset="-79"/>
              </a:rPr>
              <a:t>N°014-2017/AN du 20 avril 2017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89762" y="1420924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small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Quelques Innovations de la loi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0945" y="2282485"/>
            <a:ext cx="6442364" cy="324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25325" y="2019965"/>
            <a:ext cx="7793603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Libéralisation de la production/distribution d'énergie électrique ;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fr-FR" sz="2000" b="1" dirty="0">
              <a:latin typeface="Maiandra GD" panose="020E050203030802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Autoproduction et rachat du surplus d’électricité ;</a:t>
            </a:r>
          </a:p>
          <a:p>
            <a:pPr algn="just">
              <a:buClr>
                <a:srgbClr val="FF0000"/>
              </a:buClr>
              <a:buSzPct val="120000"/>
            </a:pPr>
            <a:r>
              <a:rPr lang="fr-FR" sz="2000" b="1" dirty="0">
                <a:latin typeface="Maiandra GD" panose="020E0502030308020204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Renforcement du régulateur ;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fr-FR" sz="2000" b="1" dirty="0">
              <a:latin typeface="Maiandra GD" panose="020E050203030802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Suppression de l’acheteur unique ;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fr-FR" sz="2000" b="1" dirty="0">
              <a:latin typeface="Maiandra GD" panose="020E050203030802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Accès des tiers au réseau de transport électrique - clients éligibles ; </a:t>
            </a: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endParaRPr lang="fr-FR" sz="2000" b="1" dirty="0">
              <a:latin typeface="Maiandra GD" panose="020E0502030308020204" pitchFamily="34" charset="0"/>
            </a:endParaRPr>
          </a:p>
          <a:p>
            <a:pPr marL="342900" indent="-3429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2000" b="1" dirty="0">
                <a:latin typeface="Maiandra GD" panose="020E0502030308020204" pitchFamily="34" charset="0"/>
              </a:rPr>
              <a:t>Dispositions spécifiques relatives aux énergies renouvelables et à l’efficacité énergétique.</a:t>
            </a:r>
          </a:p>
        </p:txBody>
      </p:sp>
    </p:spTree>
    <p:extLst>
      <p:ext uri="{BB962C8B-B14F-4D97-AF65-F5344CB8AC3E}">
        <p14:creationId xmlns:p14="http://schemas.microsoft.com/office/powerpoint/2010/main" val="228575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613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Cadre Organisationnel du Secteur de l’Energie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238658" y="1903675"/>
            <a:ext cx="2424547" cy="14317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MEMC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180187" y="1535211"/>
            <a:ext cx="2167668" cy="1971422"/>
            <a:chOff x="2992582" y="1131996"/>
            <a:chExt cx="2167668" cy="1971422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2992582" y="1131996"/>
              <a:ext cx="2167668" cy="197142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solidFill>
                    <a:schemeClr val="bg1"/>
                  </a:solidFill>
                  <a:latin typeface="Maiandra GD" panose="020E0502030308020204" pitchFamily="34" charset="0"/>
                </a:rPr>
                <a:t>DGE</a:t>
              </a:r>
            </a:p>
            <a:p>
              <a:pPr algn="r"/>
              <a:r>
                <a:rPr lang="fr-FR" b="1" dirty="0">
                  <a:solidFill>
                    <a:schemeClr val="bg1"/>
                  </a:solidFill>
                  <a:latin typeface="Maiandra GD" panose="020E0502030308020204" pitchFamily="34" charset="0"/>
                </a:rPr>
                <a:t>DGMG</a:t>
              </a:r>
            </a:p>
            <a:p>
              <a:pPr algn="r"/>
              <a:r>
                <a:rPr lang="fr-FR" b="1" dirty="0">
                  <a:solidFill>
                    <a:schemeClr val="bg1"/>
                  </a:solidFill>
                  <a:latin typeface="Maiandra GD" panose="020E0502030308020204" pitchFamily="34" charset="0"/>
                </a:rPr>
                <a:t>DGC</a:t>
              </a:r>
            </a:p>
            <a:p>
              <a:pPr algn="r"/>
              <a:r>
                <a:rPr lang="fr-FR" b="1" dirty="0">
                  <a:solidFill>
                    <a:schemeClr val="bg1"/>
                  </a:solidFill>
                  <a:latin typeface="Maiandra GD" panose="020E0502030308020204" pitchFamily="34" charset="0"/>
                </a:rPr>
                <a:t>DGCM</a:t>
              </a:r>
            </a:p>
            <a:p>
              <a:pPr algn="r"/>
              <a:endParaRPr lang="fr-FR" b="1" dirty="0">
                <a:latin typeface="Maiandra GD" panose="020E0502030308020204" pitchFamily="34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2992582" y="1131996"/>
              <a:ext cx="983674" cy="197142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2800" b="1" cap="small" dirty="0">
                  <a:solidFill>
                    <a:schemeClr val="accent2">
                      <a:lumMod val="50000"/>
                    </a:schemeClr>
                  </a:solidFill>
                  <a:latin typeface="Berlin Sans FB Demi" panose="020E0802020502020306" pitchFamily="34" charset="0"/>
                </a:rPr>
                <a:t>Structures Centrales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622949" y="1481831"/>
            <a:ext cx="2202876" cy="2078182"/>
            <a:chOff x="6788725" y="1427018"/>
            <a:chExt cx="2202876" cy="207818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6788727" y="1427018"/>
              <a:ext cx="2202874" cy="207818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b="1" dirty="0">
                  <a:latin typeface="Maiandra GD" panose="020E0502030308020204" pitchFamily="34" charset="0"/>
                </a:rPr>
                <a:t>ABER </a:t>
              </a:r>
            </a:p>
            <a:p>
              <a:pPr algn="r"/>
              <a:r>
                <a:rPr lang="fr-FR" b="1" dirty="0">
                  <a:latin typeface="Maiandra GD" panose="020E0502030308020204" pitchFamily="34" charset="0"/>
                </a:rPr>
                <a:t>ANEREE </a:t>
              </a:r>
            </a:p>
            <a:p>
              <a:pPr algn="r"/>
              <a:r>
                <a:rPr lang="fr-FR" b="1" dirty="0">
                  <a:latin typeface="Maiandra GD" panose="020E0502030308020204" pitchFamily="34" charset="0"/>
                </a:rPr>
                <a:t>SONABEL </a:t>
              </a:r>
            </a:p>
            <a:p>
              <a:pPr algn="r"/>
              <a:r>
                <a:rPr lang="fr-FR" b="1" dirty="0">
                  <a:latin typeface="Maiandra GD" panose="020E0502030308020204" pitchFamily="34" charset="0"/>
                </a:rPr>
                <a:t>…..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6788725" y="1427018"/>
              <a:ext cx="865518" cy="207818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fr-FR" sz="2800" b="1" cap="small" dirty="0">
                  <a:solidFill>
                    <a:schemeClr val="accent2">
                      <a:lumMod val="50000"/>
                    </a:schemeClr>
                  </a:solidFill>
                  <a:latin typeface="Berlin Sans FB Demi" panose="020E0802020502020306" pitchFamily="34" charset="0"/>
                </a:rPr>
                <a:t>Structure Rattachées</a:t>
              </a: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8728458" y="4014155"/>
            <a:ext cx="3380412" cy="2660073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Berlin Sans FB Demi" panose="020E0802020502020306" pitchFamily="34" charset="0"/>
              </a:rPr>
              <a:t>ARSE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 assure la régulation, le contrôle et le suivi des activités des exploitants et des opérateurs du secteur de l’Energie.</a:t>
            </a:r>
          </a:p>
          <a:p>
            <a:pPr algn="ctr"/>
            <a:endParaRPr lang="fr-FR" sz="2800" dirty="0">
              <a:latin typeface="Berlin Sans FB Demi" panose="020E0802020502020306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187" y="3672893"/>
            <a:ext cx="497378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Politique Energétique Politique Sectorielle de l’Energie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Développement du Secteur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Planification Stratégique  de l’Electrification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Règlementation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Contrôle des Infrastructures Electriques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622949" y="3672893"/>
            <a:ext cx="220287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aiandra GD" panose="020E0502030308020204" pitchFamily="34" charset="0"/>
              </a:rPr>
              <a:t>Mettent en œuvre les politiques du secteur</a:t>
            </a:r>
          </a:p>
        </p:txBody>
      </p:sp>
    </p:spTree>
    <p:extLst>
      <p:ext uri="{BB962C8B-B14F-4D97-AF65-F5344CB8AC3E}">
        <p14:creationId xmlns:p14="http://schemas.microsoft.com/office/powerpoint/2010/main" val="106896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A Propos de </a:t>
            </a:r>
            <a:r>
              <a:rPr lang="fr-FR" sz="3200" b="1" cap="small" dirty="0">
                <a:latin typeface="Berlin Sans FB Demi" panose="020E0802020502020306" pitchFamily="34" charset="0"/>
              </a:rPr>
              <a:t>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208513" y="2961358"/>
            <a:ext cx="2493123" cy="15967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aiandra GD" panose="020E0502030308020204" pitchFamily="34" charset="0"/>
                <a:cs typeface="Aharoni" panose="02010803020104030203" pitchFamily="2" charset="-79"/>
              </a:rPr>
              <a:t>LOI </a:t>
            </a:r>
          </a:p>
          <a:p>
            <a:pPr algn="ctr"/>
            <a:r>
              <a:rPr lang="fr-FR" sz="2400" b="1" dirty="0">
                <a:latin typeface="Maiandra GD" panose="020E0502030308020204" pitchFamily="34" charset="0"/>
                <a:cs typeface="Aharoni" panose="02010803020104030203" pitchFamily="2" charset="-79"/>
              </a:rPr>
              <a:t>N°014-2017/AN du 20 avril 2017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99221" y="2556997"/>
            <a:ext cx="312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small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Mission Principale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8621" y="2961358"/>
            <a:ext cx="4125402" cy="16312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120000"/>
            </a:pPr>
            <a:r>
              <a:rPr lang="fr-FR" sz="2000" b="1" dirty="0">
                <a:latin typeface="Maiandra GD" panose="020E0502030308020204" pitchFamily="34" charset="0"/>
                <a:cs typeface="Aharoni" panose="02010803020104030203" pitchFamily="2" charset="-79"/>
              </a:rPr>
              <a:t>Elle a pour mission de promouvoir, susciter, animer, coordonner, faciliter et réaliser toutes opérations ayant pour objet le développement des ER et EE.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8658" y="1427018"/>
            <a:ext cx="30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ANEREE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0163" y="1443534"/>
            <a:ext cx="7640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  <a:cs typeface="Aharoni" panose="02010803020104030203" pitchFamily="2" charset="-79"/>
              </a:rPr>
              <a:t>Création - n°2016- 1200/PRES/PM/MEMC/MINEFID du 30 décembre 2016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69382" y="2375231"/>
            <a:ext cx="4113032" cy="30162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STATUTS</a:t>
            </a:r>
          </a:p>
          <a:p>
            <a:pPr algn="just"/>
            <a:r>
              <a:rPr lang="fr-FR" b="1" dirty="0">
                <a:latin typeface="Maiandra GD" panose="020E0502030308020204" pitchFamily="34" charset="0"/>
              </a:rPr>
              <a:t>Etablissement Public de l’Etat (EPE) à caractère économique, placé sous la tutelle technique du Ministère en charge de l’Energie et celui en charge des finances.</a:t>
            </a:r>
          </a:p>
          <a:p>
            <a:pPr algn="just"/>
            <a:endParaRPr lang="fr-FR" b="1" dirty="0">
              <a:latin typeface="Maiandra GD" panose="020E0502030308020204" pitchFamily="34" charset="0"/>
            </a:endParaRPr>
          </a:p>
          <a:p>
            <a:pPr algn="just"/>
            <a:r>
              <a:rPr lang="fr-FR" b="1" dirty="0">
                <a:latin typeface="Maiandra GD" panose="020E0502030308020204" pitchFamily="34" charset="0"/>
              </a:rPr>
              <a:t>Initialement adoptés  en 2016, les statuts ont été révisés le 20 décembre 2019.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69203" y="5707816"/>
            <a:ext cx="10427294" cy="1021556"/>
            <a:chOff x="1069203" y="5707816"/>
            <a:chExt cx="10427294" cy="1021556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1911926" y="5707816"/>
              <a:ext cx="9584571" cy="1021556"/>
            </a:xfrm>
            <a:prstGeom prst="round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</a:pPr>
              <a:r>
                <a:rPr lang="fr-FR" sz="1400" dirty="0">
                  <a:latin typeface="Maiandra GD" panose="020E0502030308020204" pitchFamily="34" charset="0"/>
                </a:rPr>
                <a:t>«</a:t>
              </a:r>
              <a:r>
                <a:rPr lang="fr-FR" b="1" dirty="0">
                  <a:latin typeface="Maiandra GD" panose="020E0502030308020204" pitchFamily="34" charset="0"/>
                </a:rPr>
                <a:t>Contribuer à la mise en œuvre de la politique nationale en matière de développement des énergies renouvelables et de promotion de l’efficacité énergétique au Burkina Faso.»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69203" y="5987761"/>
              <a:ext cx="1003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4">
                      <a:lumMod val="75000"/>
                    </a:schemeClr>
                  </a:solidFill>
                  <a:latin typeface="Berlin Sans FB Demi" panose="020E0802020502020306" pitchFamily="34" charset="0"/>
                </a:rPr>
                <a:t>Rôle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46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Missions de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arme 14"/>
          <p:cNvSpPr/>
          <p:nvPr/>
        </p:nvSpPr>
        <p:spPr>
          <a:xfrm>
            <a:off x="1198571" y="1156714"/>
            <a:ext cx="576064" cy="588787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1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74358" y="989443"/>
            <a:ext cx="868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Promouvoir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énergies renouvelables et l’efficacité énergétique à travers l’information, la sensibilisation, la communication, l’éducation et la formation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Larme 18"/>
          <p:cNvSpPr/>
          <p:nvPr/>
        </p:nvSpPr>
        <p:spPr>
          <a:xfrm>
            <a:off x="1198571" y="1965888"/>
            <a:ext cx="576064" cy="588787"/>
          </a:xfrm>
          <a:prstGeom prst="teardrop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48705" y="1851875"/>
            <a:ext cx="8708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Susciter, animer, coordonner, faciliter et réaliser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opérations 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ayant pour objet le développement des énergies renouvelables et de l’efficacité énergétique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Larme 20"/>
          <p:cNvSpPr/>
          <p:nvPr/>
        </p:nvSpPr>
        <p:spPr>
          <a:xfrm>
            <a:off x="1198571" y="2823036"/>
            <a:ext cx="576064" cy="588787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11925" y="2655765"/>
            <a:ext cx="864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les services de conseil, de mise à niveau et d’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domaine des énergies renouvelables et de l’efficacité énergétique aux professionnels et au public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Larme 22"/>
          <p:cNvSpPr/>
          <p:nvPr/>
        </p:nvSpPr>
        <p:spPr>
          <a:xfrm>
            <a:off x="1198571" y="3694039"/>
            <a:ext cx="576064" cy="588787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48704" y="3648370"/>
            <a:ext cx="8708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Suivre et coordonner la réalisation des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audits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veiller à la mise en œuvre de leurs recommandations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Larme 24"/>
          <p:cNvSpPr/>
          <p:nvPr/>
        </p:nvSpPr>
        <p:spPr>
          <a:xfrm>
            <a:off x="1198571" y="4570107"/>
            <a:ext cx="576064" cy="588787"/>
          </a:xfrm>
          <a:prstGeom prst="teardrop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0995" y="4313966"/>
            <a:ext cx="873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Contrôler</a:t>
            </a:r>
            <a:r>
              <a:rPr lang="fr-FR" b="1" dirty="0">
                <a:latin typeface="Maiandra GD" panose="020E0502030308020204" pitchFamily="34" charset="0"/>
              </a:rPr>
              <a:t> et tester la conformité par rapport aux normes et règlements en vigueur, les composants, appareils et équipements solaires et électriques en collaboration avec les structures compétentes.</a:t>
            </a:r>
          </a:p>
        </p:txBody>
      </p:sp>
      <p:sp>
        <p:nvSpPr>
          <p:cNvPr id="27" name="Larme 26"/>
          <p:cNvSpPr/>
          <p:nvPr/>
        </p:nvSpPr>
        <p:spPr>
          <a:xfrm>
            <a:off x="1168096" y="5462753"/>
            <a:ext cx="576064" cy="588787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20995" y="5353360"/>
            <a:ext cx="873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Contrôler et tester par rapport aux normes et exigences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d’efficacité énergétique 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vigueur, les appareils et équipements électroménagers consommant de l’énergie en collaboration avec les structures compétentes.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6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Missions de l’ANEREE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arme 20"/>
          <p:cNvSpPr/>
          <p:nvPr/>
        </p:nvSpPr>
        <p:spPr>
          <a:xfrm>
            <a:off x="694429" y="1452796"/>
            <a:ext cx="576064" cy="588787"/>
          </a:xfrm>
          <a:prstGeom prst="teardrop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9228" y="1371988"/>
            <a:ext cx="890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et vulgariser les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normes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labels en matière d’efficacité énergétique des équipements et appareils en collaborations avec les structures compétentes.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Larme 22"/>
          <p:cNvSpPr/>
          <p:nvPr/>
        </p:nvSpPr>
        <p:spPr>
          <a:xfrm>
            <a:off x="685951" y="2274503"/>
            <a:ext cx="576064" cy="58878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8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1399227" y="2096129"/>
            <a:ext cx="8908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Soutenir</a:t>
            </a:r>
            <a:r>
              <a:rPr lang="fr-FR" b="1" dirty="0">
                <a:latin typeface="Maiandra GD" panose="020E0502030308020204" pitchFamily="34" charset="0"/>
              </a:rPr>
              <a:t> la recherche-développement appliquée dans le domaine des énergies renouvelables et de l’efficacité énergétique ayant un impact sur la production et la consommation d’énergie et l’environnement. </a:t>
            </a:r>
          </a:p>
        </p:txBody>
      </p:sp>
      <p:sp>
        <p:nvSpPr>
          <p:cNvPr id="25" name="Larme 24"/>
          <p:cNvSpPr/>
          <p:nvPr/>
        </p:nvSpPr>
        <p:spPr>
          <a:xfrm>
            <a:off x="694429" y="3289492"/>
            <a:ext cx="576064" cy="588787"/>
          </a:xfrm>
          <a:prstGeom prst="teardrop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9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1399226" y="3143651"/>
            <a:ext cx="890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Organiser</a:t>
            </a:r>
            <a:r>
              <a:rPr lang="fr-FR" b="1" dirty="0">
                <a:latin typeface="Maiandra GD" panose="020E0502030308020204" pitchFamily="34" charset="0"/>
              </a:rPr>
              <a:t> et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fédérer</a:t>
            </a:r>
            <a:r>
              <a:rPr lang="fr-FR" b="1" dirty="0">
                <a:latin typeface="Maiandra GD" panose="020E0502030308020204" pitchFamily="34" charset="0"/>
              </a:rPr>
              <a:t> les acteurs œuvrant dans le domaine des énergies renouvelables et l’efficacité énergétique.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99225" y="4090225"/>
            <a:ext cx="890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latin typeface="Maiandra GD" panose="020E0502030308020204" pitchFamily="34" charset="0"/>
              </a:rPr>
              <a:t>Participer à la recherche des partenariats et la mobilisation des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financements</a:t>
            </a:r>
            <a:r>
              <a:rPr lang="fr-FR" b="1" dirty="0">
                <a:latin typeface="Maiandra GD" panose="020E0502030308020204" pitchFamily="34" charset="0"/>
              </a:rPr>
              <a:t> internationaux.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99224" y="4953267"/>
            <a:ext cx="890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Soutenir le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fr-FR" b="1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inventions technologiques concernant les énergies renouvelables et l’efficacité énergétique. </a:t>
            </a:r>
            <a:endParaRPr lang="fr-FR" sz="1200" b="1" dirty="0"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arme 28"/>
          <p:cNvSpPr/>
          <p:nvPr/>
        </p:nvSpPr>
        <p:spPr>
          <a:xfrm>
            <a:off x="685951" y="4178031"/>
            <a:ext cx="584542" cy="558525"/>
          </a:xfrm>
          <a:prstGeom prst="teardrop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10</a:t>
            </a:r>
            <a:endParaRPr lang="fr-FR" sz="1400" b="1" dirty="0"/>
          </a:p>
        </p:txBody>
      </p:sp>
      <p:sp>
        <p:nvSpPr>
          <p:cNvPr id="30" name="Larme 29"/>
          <p:cNvSpPr/>
          <p:nvPr/>
        </p:nvSpPr>
        <p:spPr>
          <a:xfrm>
            <a:off x="694429" y="5018832"/>
            <a:ext cx="576064" cy="588787"/>
          </a:xfrm>
          <a:prstGeom prst="teardrop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692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16" cy="88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 rot="16200000">
            <a:off x="-112017" y="5838022"/>
            <a:ext cx="1131995" cy="907961"/>
            <a:chOff x="1" y="5170868"/>
            <a:chExt cx="1713873" cy="1359665"/>
          </a:xfrm>
        </p:grpSpPr>
        <p:sp>
          <p:nvSpPr>
            <p:cNvPr id="7" name="Demi-cadre 6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Demi-cadre 7"/>
            <p:cNvSpPr/>
            <p:nvPr/>
          </p:nvSpPr>
          <p:spPr>
            <a:xfrm>
              <a:off x="320188" y="5483115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Demi-cadre 8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 rot="5400000">
            <a:off x="11158070" y="112017"/>
            <a:ext cx="1131995" cy="907961"/>
            <a:chOff x="1" y="5170868"/>
            <a:chExt cx="1713873" cy="1359665"/>
          </a:xfrm>
        </p:grpSpPr>
        <p:sp>
          <p:nvSpPr>
            <p:cNvPr id="12" name="Demi-cadre 11"/>
            <p:cNvSpPr/>
            <p:nvPr/>
          </p:nvSpPr>
          <p:spPr>
            <a:xfrm>
              <a:off x="1" y="5170868"/>
              <a:ext cx="1119115" cy="714777"/>
            </a:xfrm>
            <a:prstGeom prst="half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Demi-cadre 12"/>
            <p:cNvSpPr/>
            <p:nvPr/>
          </p:nvSpPr>
          <p:spPr>
            <a:xfrm>
              <a:off x="320188" y="5463828"/>
              <a:ext cx="1119116" cy="727656"/>
            </a:xfrm>
            <a:prstGeom prst="halfFram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Demi-cadre 13"/>
            <p:cNvSpPr/>
            <p:nvPr/>
          </p:nvSpPr>
          <p:spPr>
            <a:xfrm>
              <a:off x="594757" y="5802878"/>
              <a:ext cx="1119117" cy="727655"/>
            </a:xfrm>
            <a:prstGeom prst="halfFram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820995" y="2886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sm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Organigramme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911926" y="836149"/>
            <a:ext cx="7183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4079497" y="1274618"/>
            <a:ext cx="2362867" cy="1518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aiandra GD" panose="020E0502030308020204" pitchFamily="34" charset="0"/>
              </a:rPr>
              <a:t>Direction Générale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56426" y="3699216"/>
            <a:ext cx="2907754" cy="1940957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Maiandra GD" panose="020E0502030308020204" pitchFamily="34" charset="0"/>
              </a:rPr>
              <a:t>Directions Techniques 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DECA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DCTCE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DNLAE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DMRP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DCVIS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67052" y="3699216"/>
            <a:ext cx="2715491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Maiandra GD" panose="020E0502030308020204" pitchFamily="34" charset="0"/>
              </a:rPr>
              <a:t>Directions Supports 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DRH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DFC</a:t>
            </a:r>
          </a:p>
          <a:p>
            <a:pPr algn="ctr"/>
            <a:r>
              <a:rPr lang="fr-FR" b="1" dirty="0">
                <a:latin typeface="Maiandra GD" panose="020E0502030308020204" pitchFamily="34" charset="0"/>
              </a:rPr>
              <a:t>PRM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8425550" y="2494157"/>
            <a:ext cx="747013" cy="985838"/>
          </a:xfrm>
          <a:prstGeom prst="round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fr-FR" b="1" dirty="0">
                <a:latin typeface="Maiandra GD" panose="020E0502030308020204" pitchFamily="34" charset="0"/>
              </a:rPr>
              <a:t>SP </a:t>
            </a:r>
          </a:p>
          <a:p>
            <a:r>
              <a:rPr lang="fr-FR" b="1" dirty="0">
                <a:latin typeface="Maiandra GD" panose="020E0502030308020204" pitchFamily="34" charset="0"/>
              </a:rPr>
              <a:t>AI </a:t>
            </a:r>
          </a:p>
          <a:p>
            <a:r>
              <a:rPr lang="fr-FR" b="1" dirty="0">
                <a:latin typeface="Maiandra GD" panose="020E0502030308020204" pitchFamily="34" charset="0"/>
              </a:rPr>
              <a:t>CAT </a:t>
            </a:r>
          </a:p>
        </p:txBody>
      </p:sp>
      <p:cxnSp>
        <p:nvCxnSpPr>
          <p:cNvPr id="23" name="Connecteur droit 22"/>
          <p:cNvCxnSpPr>
            <a:stCxn id="5" idx="2"/>
          </p:cNvCxnSpPr>
          <p:nvPr/>
        </p:nvCxnSpPr>
        <p:spPr>
          <a:xfrm flipH="1">
            <a:off x="5260930" y="2793106"/>
            <a:ext cx="1" cy="448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890381" y="3241964"/>
            <a:ext cx="50067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904236" y="3228109"/>
            <a:ext cx="1" cy="448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7897091" y="3241964"/>
            <a:ext cx="1" cy="448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260930" y="3017535"/>
            <a:ext cx="31646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01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9445</TotalTime>
  <Words>1642</Words>
  <Application>Microsoft Office PowerPoint</Application>
  <PresentationFormat>Grand écran</PresentationFormat>
  <Paragraphs>211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Aharoni</vt:lpstr>
      <vt:lpstr>Arial</vt:lpstr>
      <vt:lpstr>Berlin Sans FB</vt:lpstr>
      <vt:lpstr>Berlin Sans FB Demi</vt:lpstr>
      <vt:lpstr>Calibri</vt:lpstr>
      <vt:lpstr>Calibri Light</vt:lpstr>
      <vt:lpstr>Maiandra GD</vt:lpstr>
      <vt:lpstr>Wingdings</vt:lpstr>
      <vt:lpstr>Thème Office</vt:lpstr>
      <vt:lpstr>Agence Nationale des Energies Renouvelables et de l’Efficacité Energétique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Nafissatou.SALAMBERE</cp:lastModifiedBy>
  <cp:revision>245</cp:revision>
  <dcterms:created xsi:type="dcterms:W3CDTF">2019-10-16T12:45:03Z</dcterms:created>
  <dcterms:modified xsi:type="dcterms:W3CDTF">2023-07-26T16:39:17Z</dcterms:modified>
</cp:coreProperties>
</file>