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3" r:id="rId4"/>
    <p:sldId id="312" r:id="rId5"/>
    <p:sldId id="313" r:id="rId6"/>
    <p:sldId id="301" r:id="rId7"/>
    <p:sldId id="304" r:id="rId8"/>
    <p:sldId id="303" r:id="rId9"/>
    <p:sldId id="305" r:id="rId10"/>
    <p:sldId id="286" r:id="rId11"/>
    <p:sldId id="307" r:id="rId12"/>
    <p:sldId id="308" r:id="rId13"/>
    <p:sldId id="309" r:id="rId14"/>
    <p:sldId id="310" r:id="rId15"/>
    <p:sldId id="311" r:id="rId16"/>
    <p:sldId id="26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11184B-4173-444D-8D0B-61B2FFD7D359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7B31654-50F1-46F7-A3EB-A4708D538733}">
      <dgm:prSet phldrT="[Texte]" custT="1"/>
      <dgm:spPr/>
      <dgm:t>
        <a:bodyPr/>
        <a:lstStyle/>
        <a:p>
          <a:r>
            <a:rPr lang="fr-FR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Book" panose="020B0503020102020204" pitchFamily="34" charset="0"/>
            </a:rPr>
            <a:t>DECRET N°466 DU 08/09/2021 PORTANT ORGANISATION DU MINISTERE DES MINES, DU PETROLE ET DE L'ENERGIE</a:t>
          </a:r>
          <a:endParaRPr lang="fr-FR" sz="1600" b="1" dirty="0">
            <a:latin typeface="Franklin Gothic Book" panose="020B0503020102020204" pitchFamily="34" charset="0"/>
          </a:endParaRPr>
        </a:p>
      </dgm:t>
    </dgm:pt>
    <dgm:pt modelId="{69CCD8CB-E4CB-4A0A-8716-A152BADE5DAE}" type="parTrans" cxnId="{8E970707-3BCF-4C1A-BC60-07E7DE40F781}">
      <dgm:prSet/>
      <dgm:spPr/>
      <dgm:t>
        <a:bodyPr/>
        <a:lstStyle/>
        <a:p>
          <a:endParaRPr lang="fr-FR"/>
        </a:p>
      </dgm:t>
    </dgm:pt>
    <dgm:pt modelId="{722E2C5D-AD71-4E82-9F83-1E72C68F6DAE}" type="sibTrans" cxnId="{8E970707-3BCF-4C1A-BC60-07E7DE40F781}">
      <dgm:prSet/>
      <dgm:spPr/>
      <dgm:t>
        <a:bodyPr/>
        <a:lstStyle/>
        <a:p>
          <a:endParaRPr lang="fr-FR"/>
        </a:p>
      </dgm:t>
    </dgm:pt>
    <dgm:pt modelId="{02C0B5CD-2FAD-4583-9FDD-A3047441D181}">
      <dgm:prSet phldrT="[Texte]"/>
      <dgm:spPr/>
      <dgm:t>
        <a:bodyPr/>
        <a:lstStyle/>
        <a:p>
          <a:r>
            <a:rPr lang="fr-FR" dirty="0">
              <a:latin typeface="Franklin Gothic Book" panose="020B0503020102020204" pitchFamily="34" charset="0"/>
            </a:rPr>
            <a:t>Un Service de la Communication et de la Documentation qui appuie la Direction Générale de l’Energie en matière de sensibilisation</a:t>
          </a:r>
        </a:p>
      </dgm:t>
    </dgm:pt>
    <dgm:pt modelId="{6581B810-AB71-4EB5-AA5C-5E7586CBA807}" type="parTrans" cxnId="{DCF470BF-CEFA-4B7B-A3FA-4F40F5C0A02D}">
      <dgm:prSet/>
      <dgm:spPr/>
      <dgm:t>
        <a:bodyPr/>
        <a:lstStyle/>
        <a:p>
          <a:endParaRPr lang="fr-FR"/>
        </a:p>
      </dgm:t>
    </dgm:pt>
    <dgm:pt modelId="{4D01280F-937E-44A2-A029-81767DDCF951}" type="sibTrans" cxnId="{DCF470BF-CEFA-4B7B-A3FA-4F40F5C0A02D}">
      <dgm:prSet/>
      <dgm:spPr/>
      <dgm:t>
        <a:bodyPr/>
        <a:lstStyle/>
        <a:p>
          <a:endParaRPr lang="fr-FR"/>
        </a:p>
      </dgm:t>
    </dgm:pt>
    <dgm:pt modelId="{C84352C6-8503-418E-8223-2CA4359450FE}">
      <dgm:prSet phldrT="[Texte]" custT="1"/>
      <dgm:spPr/>
      <dgm:t>
        <a:bodyPr/>
        <a:lstStyle/>
        <a:p>
          <a:pPr algn="ctr"/>
          <a:r>
            <a:rPr lang="fr-FR" sz="2400" b="1" dirty="0">
              <a:latin typeface="Franklin Gothic Book" panose="020B0503020102020204" pitchFamily="34" charset="0"/>
            </a:rPr>
            <a:t>Direction de la Maitrise de l’Energie</a:t>
          </a:r>
        </a:p>
      </dgm:t>
    </dgm:pt>
    <dgm:pt modelId="{949C4A69-5B85-48C1-8FA1-E5094F720CA7}" type="parTrans" cxnId="{1448E9BC-74FD-43F1-A893-2A3389D29D0A}">
      <dgm:prSet/>
      <dgm:spPr/>
      <dgm:t>
        <a:bodyPr/>
        <a:lstStyle/>
        <a:p>
          <a:endParaRPr lang="fr-FR"/>
        </a:p>
      </dgm:t>
    </dgm:pt>
    <dgm:pt modelId="{00512B89-A4FC-4C9A-BDB0-C31AB4806175}" type="sibTrans" cxnId="{1448E9BC-74FD-43F1-A893-2A3389D29D0A}">
      <dgm:prSet/>
      <dgm:spPr/>
      <dgm:t>
        <a:bodyPr/>
        <a:lstStyle/>
        <a:p>
          <a:endParaRPr lang="fr-FR"/>
        </a:p>
      </dgm:t>
    </dgm:pt>
    <dgm:pt modelId="{9677D003-8028-4B70-AE0B-5A75992A0B93}">
      <dgm:prSet phldrT="[Texte]" custT="1"/>
      <dgm:spPr/>
      <dgm:t>
        <a:bodyPr/>
        <a:lstStyle/>
        <a:p>
          <a:pPr algn="l"/>
          <a:r>
            <a:rPr lang="fr-FR" sz="1800" dirty="0">
              <a:latin typeface="Franklin Gothic Book" panose="020B0503020102020204" pitchFamily="34" charset="0"/>
            </a:rPr>
            <a:t>Sous Direction du </a:t>
          </a:r>
          <a:r>
            <a:rPr lang="fr-FR" sz="1800" b="1" dirty="0">
              <a:latin typeface="Franklin Gothic Book" panose="020B0503020102020204" pitchFamily="34" charset="0"/>
            </a:rPr>
            <a:t>FONAME</a:t>
          </a:r>
          <a:r>
            <a:rPr lang="fr-FR" sz="1800" dirty="0">
              <a:latin typeface="Franklin Gothic Book" panose="020B0503020102020204" pitchFamily="34" charset="0"/>
            </a:rPr>
            <a:t> (Fonds Nationale de Maitrise de l’Energie)  et de la </a:t>
          </a:r>
          <a:r>
            <a:rPr lang="fr-FR" sz="1800" b="1" dirty="0">
              <a:latin typeface="Franklin Gothic Book" panose="020B0503020102020204" pitchFamily="34" charset="0"/>
            </a:rPr>
            <a:t>SENSIBILISATION</a:t>
          </a:r>
          <a:endParaRPr lang="fr-FR" sz="1800" dirty="0">
            <a:latin typeface="Franklin Gothic Book" panose="020B0503020102020204" pitchFamily="34" charset="0"/>
          </a:endParaRPr>
        </a:p>
      </dgm:t>
    </dgm:pt>
    <dgm:pt modelId="{54AAFDF2-83E7-4204-9D7A-EEB3A5BE9435}" type="parTrans" cxnId="{C3E8F459-E35F-4417-AD7A-CA1DCF679DD4}">
      <dgm:prSet/>
      <dgm:spPr/>
      <dgm:t>
        <a:bodyPr/>
        <a:lstStyle/>
        <a:p>
          <a:endParaRPr lang="fr-FR"/>
        </a:p>
      </dgm:t>
    </dgm:pt>
    <dgm:pt modelId="{6D8F1314-B1CE-4E45-BC5A-E49F4E733BA0}" type="sibTrans" cxnId="{C3E8F459-E35F-4417-AD7A-CA1DCF679DD4}">
      <dgm:prSet/>
      <dgm:spPr/>
      <dgm:t>
        <a:bodyPr/>
        <a:lstStyle/>
        <a:p>
          <a:endParaRPr lang="fr-FR"/>
        </a:p>
      </dgm:t>
    </dgm:pt>
    <dgm:pt modelId="{95DF2405-8159-435D-AE0F-C605BDB1F5F6}">
      <dgm:prSet phldrT="[Texte]" custT="1"/>
      <dgm:spPr/>
      <dgm:t>
        <a:bodyPr/>
        <a:lstStyle/>
        <a:p>
          <a:r>
            <a:rPr lang="fr-FR" sz="2400" b="1" dirty="0">
              <a:latin typeface="Franklin Gothic Book" panose="020B0503020102020204" pitchFamily="34" charset="0"/>
            </a:rPr>
            <a:t>La Direction Générale de l’Energie </a:t>
          </a:r>
        </a:p>
      </dgm:t>
    </dgm:pt>
    <dgm:pt modelId="{914AF30E-70D4-4BEB-AEDE-BD11DA153972}" type="parTrans" cxnId="{8931865D-E9F6-4D20-9BC9-5D64257528A1}">
      <dgm:prSet/>
      <dgm:spPr/>
      <dgm:t>
        <a:bodyPr/>
        <a:lstStyle/>
        <a:p>
          <a:endParaRPr lang="fr-FR"/>
        </a:p>
      </dgm:t>
    </dgm:pt>
    <dgm:pt modelId="{442E05A3-286D-46AB-9A50-552D033E6106}" type="sibTrans" cxnId="{8931865D-E9F6-4D20-9BC9-5D64257528A1}">
      <dgm:prSet/>
      <dgm:spPr/>
      <dgm:t>
        <a:bodyPr/>
        <a:lstStyle/>
        <a:p>
          <a:endParaRPr lang="fr-FR"/>
        </a:p>
      </dgm:t>
    </dgm:pt>
    <dgm:pt modelId="{EDFF118E-7AFA-4494-BBAE-68886238AB78}" type="pres">
      <dgm:prSet presAssocID="{F511184B-4173-444D-8D0B-61B2FFD7D359}" presName="Name0" presStyleCnt="0">
        <dgm:presLayoutVars>
          <dgm:dir/>
          <dgm:animOne val="branch"/>
          <dgm:animLvl val="lvl"/>
        </dgm:presLayoutVars>
      </dgm:prSet>
      <dgm:spPr/>
    </dgm:pt>
    <dgm:pt modelId="{85C97D8E-0F5B-4918-B90D-2D39FAC5E7AF}" type="pres">
      <dgm:prSet presAssocID="{37B31654-50F1-46F7-A3EB-A4708D538733}" presName="chaos" presStyleCnt="0"/>
      <dgm:spPr/>
    </dgm:pt>
    <dgm:pt modelId="{3F5E7F4B-E979-4522-AF48-EF7DEAD7C6F0}" type="pres">
      <dgm:prSet presAssocID="{37B31654-50F1-46F7-A3EB-A4708D538733}" presName="parTx1" presStyleLbl="revTx" presStyleIdx="0" presStyleCnt="3" custScaleX="105654" custScaleY="123195" custLinFactNeighborX="2310" custLinFactNeighborY="7007"/>
      <dgm:spPr/>
    </dgm:pt>
    <dgm:pt modelId="{7F334A79-A8A4-493D-89D0-49C1CB9FD5A7}" type="pres">
      <dgm:prSet presAssocID="{37B31654-50F1-46F7-A3EB-A4708D538733}" presName="c1" presStyleLbl="node1" presStyleIdx="0" presStyleCnt="19"/>
      <dgm:spPr/>
    </dgm:pt>
    <dgm:pt modelId="{F0C050EB-C672-4017-BC27-5EEF1AA34624}" type="pres">
      <dgm:prSet presAssocID="{37B31654-50F1-46F7-A3EB-A4708D538733}" presName="c2" presStyleLbl="node1" presStyleIdx="1" presStyleCnt="19"/>
      <dgm:spPr/>
    </dgm:pt>
    <dgm:pt modelId="{8827ACB5-8E37-4462-9251-6C9827C85051}" type="pres">
      <dgm:prSet presAssocID="{37B31654-50F1-46F7-A3EB-A4708D538733}" presName="c3" presStyleLbl="node1" presStyleIdx="2" presStyleCnt="19"/>
      <dgm:spPr/>
    </dgm:pt>
    <dgm:pt modelId="{2DE1AA50-DC5E-4C6D-B610-6026DC47C47E}" type="pres">
      <dgm:prSet presAssocID="{37B31654-50F1-46F7-A3EB-A4708D538733}" presName="c4" presStyleLbl="node1" presStyleIdx="3" presStyleCnt="19"/>
      <dgm:spPr/>
    </dgm:pt>
    <dgm:pt modelId="{32E7085B-0B79-430D-9CBF-77F7AF967D63}" type="pres">
      <dgm:prSet presAssocID="{37B31654-50F1-46F7-A3EB-A4708D538733}" presName="c5" presStyleLbl="node1" presStyleIdx="4" presStyleCnt="19"/>
      <dgm:spPr/>
    </dgm:pt>
    <dgm:pt modelId="{D49E9741-38CE-4E4B-98E6-D4A5497649D4}" type="pres">
      <dgm:prSet presAssocID="{37B31654-50F1-46F7-A3EB-A4708D538733}" presName="c6" presStyleLbl="node1" presStyleIdx="5" presStyleCnt="19"/>
      <dgm:spPr/>
    </dgm:pt>
    <dgm:pt modelId="{2B2827C1-CB3F-442B-A15A-72AFB88DC5CF}" type="pres">
      <dgm:prSet presAssocID="{37B31654-50F1-46F7-A3EB-A4708D538733}" presName="c7" presStyleLbl="node1" presStyleIdx="6" presStyleCnt="19"/>
      <dgm:spPr/>
    </dgm:pt>
    <dgm:pt modelId="{FAF0394A-313C-45B9-9989-500298CDC4A1}" type="pres">
      <dgm:prSet presAssocID="{37B31654-50F1-46F7-A3EB-A4708D538733}" presName="c8" presStyleLbl="node1" presStyleIdx="7" presStyleCnt="19"/>
      <dgm:spPr/>
    </dgm:pt>
    <dgm:pt modelId="{171A02E6-A029-4A1A-8310-2797101791C6}" type="pres">
      <dgm:prSet presAssocID="{37B31654-50F1-46F7-A3EB-A4708D538733}" presName="c9" presStyleLbl="node1" presStyleIdx="8" presStyleCnt="19"/>
      <dgm:spPr/>
    </dgm:pt>
    <dgm:pt modelId="{F12C1B2D-1FCF-4A99-9EEC-8DA3E3E4EA49}" type="pres">
      <dgm:prSet presAssocID="{37B31654-50F1-46F7-A3EB-A4708D538733}" presName="c10" presStyleLbl="node1" presStyleIdx="9" presStyleCnt="19"/>
      <dgm:spPr/>
    </dgm:pt>
    <dgm:pt modelId="{6946902F-33C6-4068-8CB7-6B4B2B100052}" type="pres">
      <dgm:prSet presAssocID="{37B31654-50F1-46F7-A3EB-A4708D538733}" presName="c11" presStyleLbl="node1" presStyleIdx="10" presStyleCnt="19"/>
      <dgm:spPr/>
    </dgm:pt>
    <dgm:pt modelId="{204E26BC-11AB-4A70-A6BF-BB514B296F5B}" type="pres">
      <dgm:prSet presAssocID="{37B31654-50F1-46F7-A3EB-A4708D538733}" presName="c12" presStyleLbl="node1" presStyleIdx="11" presStyleCnt="19" custLinFactNeighborX="-5278" custLinFactNeighborY="2639"/>
      <dgm:spPr/>
    </dgm:pt>
    <dgm:pt modelId="{A8506BD7-F232-4B2E-9399-91A076113BA5}" type="pres">
      <dgm:prSet presAssocID="{37B31654-50F1-46F7-A3EB-A4708D538733}" presName="c13" presStyleLbl="node1" presStyleIdx="12" presStyleCnt="19"/>
      <dgm:spPr/>
    </dgm:pt>
    <dgm:pt modelId="{EF7B61B0-36E8-4045-94B6-8DF29870917A}" type="pres">
      <dgm:prSet presAssocID="{37B31654-50F1-46F7-A3EB-A4708D538733}" presName="c14" presStyleLbl="node1" presStyleIdx="13" presStyleCnt="19"/>
      <dgm:spPr/>
    </dgm:pt>
    <dgm:pt modelId="{94774DDC-CD8B-429F-9515-045F9BA8CF2D}" type="pres">
      <dgm:prSet presAssocID="{37B31654-50F1-46F7-A3EB-A4708D538733}" presName="c15" presStyleLbl="node1" presStyleIdx="14" presStyleCnt="19"/>
      <dgm:spPr/>
    </dgm:pt>
    <dgm:pt modelId="{8AE70C9D-FB89-4F38-B866-0184676D69E5}" type="pres">
      <dgm:prSet presAssocID="{37B31654-50F1-46F7-A3EB-A4708D538733}" presName="c16" presStyleLbl="node1" presStyleIdx="15" presStyleCnt="19"/>
      <dgm:spPr/>
    </dgm:pt>
    <dgm:pt modelId="{42B5ECC8-2B58-4284-8623-B7E1B2281124}" type="pres">
      <dgm:prSet presAssocID="{37B31654-50F1-46F7-A3EB-A4708D538733}" presName="c17" presStyleLbl="node1" presStyleIdx="16" presStyleCnt="19"/>
      <dgm:spPr/>
    </dgm:pt>
    <dgm:pt modelId="{033B111E-FA52-4B51-9135-F4725A1E1AE1}" type="pres">
      <dgm:prSet presAssocID="{37B31654-50F1-46F7-A3EB-A4708D538733}" presName="c18" presStyleLbl="node1" presStyleIdx="17" presStyleCnt="19"/>
      <dgm:spPr/>
    </dgm:pt>
    <dgm:pt modelId="{306947DB-F543-4A1E-ABF1-F23E088E00FE}" type="pres">
      <dgm:prSet presAssocID="{722E2C5D-AD71-4E82-9F83-1E72C68F6DAE}" presName="chevronComposite1" presStyleCnt="0"/>
      <dgm:spPr/>
    </dgm:pt>
    <dgm:pt modelId="{D8986297-4926-4B1C-B3A1-5824A5468F3C}" type="pres">
      <dgm:prSet presAssocID="{722E2C5D-AD71-4E82-9F83-1E72C68F6DAE}" presName="chevron1" presStyleLbl="sibTrans2D1" presStyleIdx="0" presStyleCnt="2"/>
      <dgm:spPr/>
    </dgm:pt>
    <dgm:pt modelId="{E267A8F1-1AF7-4385-9B37-B89FE2F0ADFA}" type="pres">
      <dgm:prSet presAssocID="{722E2C5D-AD71-4E82-9F83-1E72C68F6DAE}" presName="spChevron1" presStyleCnt="0"/>
      <dgm:spPr/>
    </dgm:pt>
    <dgm:pt modelId="{BE884181-42C0-4888-A6DF-28A7A972133C}" type="pres">
      <dgm:prSet presAssocID="{02C0B5CD-2FAD-4583-9FDD-A3047441D181}" presName="middle" presStyleCnt="0"/>
      <dgm:spPr/>
    </dgm:pt>
    <dgm:pt modelId="{715E5079-551B-4659-98B1-5F77B0D16648}" type="pres">
      <dgm:prSet presAssocID="{02C0B5CD-2FAD-4583-9FDD-A3047441D181}" presName="parTxMid" presStyleLbl="revTx" presStyleIdx="1" presStyleCnt="3"/>
      <dgm:spPr/>
    </dgm:pt>
    <dgm:pt modelId="{A5C9F2FE-5815-4959-B830-693FEBF4B66B}" type="pres">
      <dgm:prSet presAssocID="{02C0B5CD-2FAD-4583-9FDD-A3047441D181}" presName="spMid" presStyleCnt="0"/>
      <dgm:spPr/>
    </dgm:pt>
    <dgm:pt modelId="{75788C1B-55CE-44C9-81A8-C57CBEF16CBD}" type="pres">
      <dgm:prSet presAssocID="{4D01280F-937E-44A2-A029-81767DDCF951}" presName="chevronComposite1" presStyleCnt="0"/>
      <dgm:spPr/>
    </dgm:pt>
    <dgm:pt modelId="{6C7CA1EF-182B-4CA3-81D1-680957AF38F5}" type="pres">
      <dgm:prSet presAssocID="{4D01280F-937E-44A2-A029-81767DDCF951}" presName="chevron1" presStyleLbl="sibTrans2D1" presStyleIdx="1" presStyleCnt="2"/>
      <dgm:spPr/>
    </dgm:pt>
    <dgm:pt modelId="{5F9C2186-64A4-4CAD-9E0F-4B11146708C4}" type="pres">
      <dgm:prSet presAssocID="{4D01280F-937E-44A2-A029-81767DDCF951}" presName="spChevron1" presStyleCnt="0"/>
      <dgm:spPr/>
    </dgm:pt>
    <dgm:pt modelId="{E00F6E68-CFC3-4D38-9785-A9A14ADA40BA}" type="pres">
      <dgm:prSet presAssocID="{95DF2405-8159-435D-AE0F-C605BDB1F5F6}" presName="last" presStyleCnt="0"/>
      <dgm:spPr/>
    </dgm:pt>
    <dgm:pt modelId="{F8430A28-7E56-48DD-A851-A413984317FF}" type="pres">
      <dgm:prSet presAssocID="{95DF2405-8159-435D-AE0F-C605BDB1F5F6}" presName="circleTx" presStyleLbl="node1" presStyleIdx="18" presStyleCnt="19"/>
      <dgm:spPr/>
    </dgm:pt>
    <dgm:pt modelId="{D3D924FC-BA2E-4365-8F6E-593C01F7245A}" type="pres">
      <dgm:prSet presAssocID="{95DF2405-8159-435D-AE0F-C605BDB1F5F6}" presName="desTxN" presStyleLbl="revTx" presStyleIdx="2" presStyleCnt="3" custScaleX="108982" custLinFactNeighborX="5281" custLinFactNeighborY="-10682">
        <dgm:presLayoutVars>
          <dgm:bulletEnabled val="1"/>
        </dgm:presLayoutVars>
      </dgm:prSet>
      <dgm:spPr/>
    </dgm:pt>
    <dgm:pt modelId="{CBEB57E9-CE88-4CCE-9718-1D12908550B4}" type="pres">
      <dgm:prSet presAssocID="{95DF2405-8159-435D-AE0F-C605BDB1F5F6}" presName="spN" presStyleCnt="0"/>
      <dgm:spPr/>
    </dgm:pt>
  </dgm:ptLst>
  <dgm:cxnLst>
    <dgm:cxn modelId="{8E970707-3BCF-4C1A-BC60-07E7DE40F781}" srcId="{F511184B-4173-444D-8D0B-61B2FFD7D359}" destId="{37B31654-50F1-46F7-A3EB-A4708D538733}" srcOrd="0" destOrd="0" parTransId="{69CCD8CB-E4CB-4A0A-8716-A152BADE5DAE}" sibTransId="{722E2C5D-AD71-4E82-9F83-1E72C68F6DAE}"/>
    <dgm:cxn modelId="{40936E21-E4B3-4553-B55D-76584A28A5EE}" type="presOf" srcId="{C84352C6-8503-418E-8223-2CA4359450FE}" destId="{D3D924FC-BA2E-4365-8F6E-593C01F7245A}" srcOrd="0" destOrd="0" presId="urn:microsoft.com/office/officeart/2009/3/layout/RandomtoResultProcess"/>
    <dgm:cxn modelId="{8931865D-E9F6-4D20-9BC9-5D64257528A1}" srcId="{F511184B-4173-444D-8D0B-61B2FFD7D359}" destId="{95DF2405-8159-435D-AE0F-C605BDB1F5F6}" srcOrd="2" destOrd="0" parTransId="{914AF30E-70D4-4BEB-AEDE-BD11DA153972}" sibTransId="{442E05A3-286D-46AB-9A50-552D033E6106}"/>
    <dgm:cxn modelId="{768AFD45-B7D3-41A7-9CFC-8F9402428CB7}" type="presOf" srcId="{F511184B-4173-444D-8D0B-61B2FFD7D359}" destId="{EDFF118E-7AFA-4494-BBAE-68886238AB78}" srcOrd="0" destOrd="0" presId="urn:microsoft.com/office/officeart/2009/3/layout/RandomtoResultProcess"/>
    <dgm:cxn modelId="{8730656A-3271-4BFC-ADF1-0A583EA365A8}" type="presOf" srcId="{9677D003-8028-4B70-AE0B-5A75992A0B93}" destId="{D3D924FC-BA2E-4365-8F6E-593C01F7245A}" srcOrd="0" destOrd="1" presId="urn:microsoft.com/office/officeart/2009/3/layout/RandomtoResultProcess"/>
    <dgm:cxn modelId="{AAD2CE57-7732-4242-975C-466BC1C3E917}" type="presOf" srcId="{02C0B5CD-2FAD-4583-9FDD-A3047441D181}" destId="{715E5079-551B-4659-98B1-5F77B0D16648}" srcOrd="0" destOrd="0" presId="urn:microsoft.com/office/officeart/2009/3/layout/RandomtoResultProcess"/>
    <dgm:cxn modelId="{C3E8F459-E35F-4417-AD7A-CA1DCF679DD4}" srcId="{C84352C6-8503-418E-8223-2CA4359450FE}" destId="{9677D003-8028-4B70-AE0B-5A75992A0B93}" srcOrd="0" destOrd="0" parTransId="{54AAFDF2-83E7-4204-9D7A-EEB3A5BE9435}" sibTransId="{6D8F1314-B1CE-4E45-BC5A-E49F4E733BA0}"/>
    <dgm:cxn modelId="{6980CB8B-3682-45B9-B964-F7176CF6A295}" type="presOf" srcId="{37B31654-50F1-46F7-A3EB-A4708D538733}" destId="{3F5E7F4B-E979-4522-AF48-EF7DEAD7C6F0}" srcOrd="0" destOrd="0" presId="urn:microsoft.com/office/officeart/2009/3/layout/RandomtoResultProcess"/>
    <dgm:cxn modelId="{1448E9BC-74FD-43F1-A893-2A3389D29D0A}" srcId="{95DF2405-8159-435D-AE0F-C605BDB1F5F6}" destId="{C84352C6-8503-418E-8223-2CA4359450FE}" srcOrd="0" destOrd="0" parTransId="{949C4A69-5B85-48C1-8FA1-E5094F720CA7}" sibTransId="{00512B89-A4FC-4C9A-BDB0-C31AB4806175}"/>
    <dgm:cxn modelId="{DCF470BF-CEFA-4B7B-A3FA-4F40F5C0A02D}" srcId="{F511184B-4173-444D-8D0B-61B2FFD7D359}" destId="{02C0B5CD-2FAD-4583-9FDD-A3047441D181}" srcOrd="1" destOrd="0" parTransId="{6581B810-AB71-4EB5-AA5C-5E7586CBA807}" sibTransId="{4D01280F-937E-44A2-A029-81767DDCF951}"/>
    <dgm:cxn modelId="{981A28F6-82E2-414C-AFD1-EE5D76980C5F}" type="presOf" srcId="{95DF2405-8159-435D-AE0F-C605BDB1F5F6}" destId="{F8430A28-7E56-48DD-A851-A413984317FF}" srcOrd="0" destOrd="0" presId="urn:microsoft.com/office/officeart/2009/3/layout/RandomtoResultProcess"/>
    <dgm:cxn modelId="{16F9D1A8-21EC-4BD4-B565-9D851C163707}" type="presParOf" srcId="{EDFF118E-7AFA-4494-BBAE-68886238AB78}" destId="{85C97D8E-0F5B-4918-B90D-2D39FAC5E7AF}" srcOrd="0" destOrd="0" presId="urn:microsoft.com/office/officeart/2009/3/layout/RandomtoResultProcess"/>
    <dgm:cxn modelId="{2A1E03CE-60F2-4059-AEC6-1124D676153A}" type="presParOf" srcId="{85C97D8E-0F5B-4918-B90D-2D39FAC5E7AF}" destId="{3F5E7F4B-E979-4522-AF48-EF7DEAD7C6F0}" srcOrd="0" destOrd="0" presId="urn:microsoft.com/office/officeart/2009/3/layout/RandomtoResultProcess"/>
    <dgm:cxn modelId="{72D20D93-443A-4EB1-BFE3-C97859F1198F}" type="presParOf" srcId="{85C97D8E-0F5B-4918-B90D-2D39FAC5E7AF}" destId="{7F334A79-A8A4-493D-89D0-49C1CB9FD5A7}" srcOrd="1" destOrd="0" presId="urn:microsoft.com/office/officeart/2009/3/layout/RandomtoResultProcess"/>
    <dgm:cxn modelId="{76542FE0-9759-44DD-AB32-480DC1C68E6D}" type="presParOf" srcId="{85C97D8E-0F5B-4918-B90D-2D39FAC5E7AF}" destId="{F0C050EB-C672-4017-BC27-5EEF1AA34624}" srcOrd="2" destOrd="0" presId="urn:microsoft.com/office/officeart/2009/3/layout/RandomtoResultProcess"/>
    <dgm:cxn modelId="{9517E98B-97FF-4BB9-9DDD-7D09377DCEE2}" type="presParOf" srcId="{85C97D8E-0F5B-4918-B90D-2D39FAC5E7AF}" destId="{8827ACB5-8E37-4462-9251-6C9827C85051}" srcOrd="3" destOrd="0" presId="urn:microsoft.com/office/officeart/2009/3/layout/RandomtoResultProcess"/>
    <dgm:cxn modelId="{687FBB0A-684D-4DA6-99FA-211B0705900E}" type="presParOf" srcId="{85C97D8E-0F5B-4918-B90D-2D39FAC5E7AF}" destId="{2DE1AA50-DC5E-4C6D-B610-6026DC47C47E}" srcOrd="4" destOrd="0" presId="urn:microsoft.com/office/officeart/2009/3/layout/RandomtoResultProcess"/>
    <dgm:cxn modelId="{0A840D87-714A-43F5-BE22-F2F8EE0174DB}" type="presParOf" srcId="{85C97D8E-0F5B-4918-B90D-2D39FAC5E7AF}" destId="{32E7085B-0B79-430D-9CBF-77F7AF967D63}" srcOrd="5" destOrd="0" presId="urn:microsoft.com/office/officeart/2009/3/layout/RandomtoResultProcess"/>
    <dgm:cxn modelId="{6250118A-2203-4A03-B5FD-2ACB48BC3C80}" type="presParOf" srcId="{85C97D8E-0F5B-4918-B90D-2D39FAC5E7AF}" destId="{D49E9741-38CE-4E4B-98E6-D4A5497649D4}" srcOrd="6" destOrd="0" presId="urn:microsoft.com/office/officeart/2009/3/layout/RandomtoResultProcess"/>
    <dgm:cxn modelId="{30756E5D-C496-47F3-A54A-2F4D52227E21}" type="presParOf" srcId="{85C97D8E-0F5B-4918-B90D-2D39FAC5E7AF}" destId="{2B2827C1-CB3F-442B-A15A-72AFB88DC5CF}" srcOrd="7" destOrd="0" presId="urn:microsoft.com/office/officeart/2009/3/layout/RandomtoResultProcess"/>
    <dgm:cxn modelId="{C198208E-AF2D-4523-9AC3-24E84F9A67B8}" type="presParOf" srcId="{85C97D8E-0F5B-4918-B90D-2D39FAC5E7AF}" destId="{FAF0394A-313C-45B9-9989-500298CDC4A1}" srcOrd="8" destOrd="0" presId="urn:microsoft.com/office/officeart/2009/3/layout/RandomtoResultProcess"/>
    <dgm:cxn modelId="{EB371FC8-19C6-42A5-AD5D-E6192F6FF463}" type="presParOf" srcId="{85C97D8E-0F5B-4918-B90D-2D39FAC5E7AF}" destId="{171A02E6-A029-4A1A-8310-2797101791C6}" srcOrd="9" destOrd="0" presId="urn:microsoft.com/office/officeart/2009/3/layout/RandomtoResultProcess"/>
    <dgm:cxn modelId="{C8179B4B-60AE-4626-A1F9-D72A483CB941}" type="presParOf" srcId="{85C97D8E-0F5B-4918-B90D-2D39FAC5E7AF}" destId="{F12C1B2D-1FCF-4A99-9EEC-8DA3E3E4EA49}" srcOrd="10" destOrd="0" presId="urn:microsoft.com/office/officeart/2009/3/layout/RandomtoResultProcess"/>
    <dgm:cxn modelId="{E3B49FC0-9A1F-4CBD-AC03-EF3A44FF6951}" type="presParOf" srcId="{85C97D8E-0F5B-4918-B90D-2D39FAC5E7AF}" destId="{6946902F-33C6-4068-8CB7-6B4B2B100052}" srcOrd="11" destOrd="0" presId="urn:microsoft.com/office/officeart/2009/3/layout/RandomtoResultProcess"/>
    <dgm:cxn modelId="{F28F5347-D4E8-459B-BF64-A4F56A03D283}" type="presParOf" srcId="{85C97D8E-0F5B-4918-B90D-2D39FAC5E7AF}" destId="{204E26BC-11AB-4A70-A6BF-BB514B296F5B}" srcOrd="12" destOrd="0" presId="urn:microsoft.com/office/officeart/2009/3/layout/RandomtoResultProcess"/>
    <dgm:cxn modelId="{394F9C95-8FC7-4526-891F-57473580FF8B}" type="presParOf" srcId="{85C97D8E-0F5B-4918-B90D-2D39FAC5E7AF}" destId="{A8506BD7-F232-4B2E-9399-91A076113BA5}" srcOrd="13" destOrd="0" presId="urn:microsoft.com/office/officeart/2009/3/layout/RandomtoResultProcess"/>
    <dgm:cxn modelId="{147BBADE-EC94-47B3-A081-9D7B7FB2E06B}" type="presParOf" srcId="{85C97D8E-0F5B-4918-B90D-2D39FAC5E7AF}" destId="{EF7B61B0-36E8-4045-94B6-8DF29870917A}" srcOrd="14" destOrd="0" presId="urn:microsoft.com/office/officeart/2009/3/layout/RandomtoResultProcess"/>
    <dgm:cxn modelId="{CE1030B0-1D1F-481A-88A4-242DFA3A8575}" type="presParOf" srcId="{85C97D8E-0F5B-4918-B90D-2D39FAC5E7AF}" destId="{94774DDC-CD8B-429F-9515-045F9BA8CF2D}" srcOrd="15" destOrd="0" presId="urn:microsoft.com/office/officeart/2009/3/layout/RandomtoResultProcess"/>
    <dgm:cxn modelId="{EC681EC0-4CD0-4477-AD63-993EEA654F94}" type="presParOf" srcId="{85C97D8E-0F5B-4918-B90D-2D39FAC5E7AF}" destId="{8AE70C9D-FB89-4F38-B866-0184676D69E5}" srcOrd="16" destOrd="0" presId="urn:microsoft.com/office/officeart/2009/3/layout/RandomtoResultProcess"/>
    <dgm:cxn modelId="{6FD224C4-1856-4274-A4E0-7B92B6F8A3C7}" type="presParOf" srcId="{85C97D8E-0F5B-4918-B90D-2D39FAC5E7AF}" destId="{42B5ECC8-2B58-4284-8623-B7E1B2281124}" srcOrd="17" destOrd="0" presId="urn:microsoft.com/office/officeart/2009/3/layout/RandomtoResultProcess"/>
    <dgm:cxn modelId="{7F41F43E-CB81-4783-9512-ED2A24C198E8}" type="presParOf" srcId="{85C97D8E-0F5B-4918-B90D-2D39FAC5E7AF}" destId="{033B111E-FA52-4B51-9135-F4725A1E1AE1}" srcOrd="18" destOrd="0" presId="urn:microsoft.com/office/officeart/2009/3/layout/RandomtoResultProcess"/>
    <dgm:cxn modelId="{EB9F0368-A5F1-40B3-87CB-D9F6728792A3}" type="presParOf" srcId="{EDFF118E-7AFA-4494-BBAE-68886238AB78}" destId="{306947DB-F543-4A1E-ABF1-F23E088E00FE}" srcOrd="1" destOrd="0" presId="urn:microsoft.com/office/officeart/2009/3/layout/RandomtoResultProcess"/>
    <dgm:cxn modelId="{72FB68AB-399E-4B86-8AD6-971F8C1A9817}" type="presParOf" srcId="{306947DB-F543-4A1E-ABF1-F23E088E00FE}" destId="{D8986297-4926-4B1C-B3A1-5824A5468F3C}" srcOrd="0" destOrd="0" presId="urn:microsoft.com/office/officeart/2009/3/layout/RandomtoResultProcess"/>
    <dgm:cxn modelId="{A351C956-9361-4D64-828F-96FE5D6CEB0E}" type="presParOf" srcId="{306947DB-F543-4A1E-ABF1-F23E088E00FE}" destId="{E267A8F1-1AF7-4385-9B37-B89FE2F0ADFA}" srcOrd="1" destOrd="0" presId="urn:microsoft.com/office/officeart/2009/3/layout/RandomtoResultProcess"/>
    <dgm:cxn modelId="{F41E0B52-4301-4136-88A0-C6C1D13F4B14}" type="presParOf" srcId="{EDFF118E-7AFA-4494-BBAE-68886238AB78}" destId="{BE884181-42C0-4888-A6DF-28A7A972133C}" srcOrd="2" destOrd="0" presId="urn:microsoft.com/office/officeart/2009/3/layout/RandomtoResultProcess"/>
    <dgm:cxn modelId="{53B21611-84C4-4617-86C1-5ED31EA4646C}" type="presParOf" srcId="{BE884181-42C0-4888-A6DF-28A7A972133C}" destId="{715E5079-551B-4659-98B1-5F77B0D16648}" srcOrd="0" destOrd="0" presId="urn:microsoft.com/office/officeart/2009/3/layout/RandomtoResultProcess"/>
    <dgm:cxn modelId="{4338262D-4568-46BF-A4CD-C2BC8921A11F}" type="presParOf" srcId="{BE884181-42C0-4888-A6DF-28A7A972133C}" destId="{A5C9F2FE-5815-4959-B830-693FEBF4B66B}" srcOrd="1" destOrd="0" presId="urn:microsoft.com/office/officeart/2009/3/layout/RandomtoResultProcess"/>
    <dgm:cxn modelId="{6494B860-9371-41F5-8DB8-6859A8DF1989}" type="presParOf" srcId="{EDFF118E-7AFA-4494-BBAE-68886238AB78}" destId="{75788C1B-55CE-44C9-81A8-C57CBEF16CBD}" srcOrd="3" destOrd="0" presId="urn:microsoft.com/office/officeart/2009/3/layout/RandomtoResultProcess"/>
    <dgm:cxn modelId="{10E9CBA3-58B7-4856-923B-4A7A46AFC9E3}" type="presParOf" srcId="{75788C1B-55CE-44C9-81A8-C57CBEF16CBD}" destId="{6C7CA1EF-182B-4CA3-81D1-680957AF38F5}" srcOrd="0" destOrd="0" presId="urn:microsoft.com/office/officeart/2009/3/layout/RandomtoResultProcess"/>
    <dgm:cxn modelId="{0517D397-4F96-4AAE-89CC-7C44D0953FD5}" type="presParOf" srcId="{75788C1B-55CE-44C9-81A8-C57CBEF16CBD}" destId="{5F9C2186-64A4-4CAD-9E0F-4B11146708C4}" srcOrd="1" destOrd="0" presId="urn:microsoft.com/office/officeart/2009/3/layout/RandomtoResultProcess"/>
    <dgm:cxn modelId="{DB84F5F7-A023-475B-90CF-3A72ECA771BE}" type="presParOf" srcId="{EDFF118E-7AFA-4494-BBAE-68886238AB78}" destId="{E00F6E68-CFC3-4D38-9785-A9A14ADA40BA}" srcOrd="4" destOrd="0" presId="urn:microsoft.com/office/officeart/2009/3/layout/RandomtoResultProcess"/>
    <dgm:cxn modelId="{48E2BE4F-3D9D-451F-AA69-84588844FF79}" type="presParOf" srcId="{E00F6E68-CFC3-4D38-9785-A9A14ADA40BA}" destId="{F8430A28-7E56-48DD-A851-A413984317FF}" srcOrd="0" destOrd="0" presId="urn:microsoft.com/office/officeart/2009/3/layout/RandomtoResultProcess"/>
    <dgm:cxn modelId="{8F3DED58-9683-4B3C-8F2D-CAC377AEC724}" type="presParOf" srcId="{E00F6E68-CFC3-4D38-9785-A9A14ADA40BA}" destId="{D3D924FC-BA2E-4365-8F6E-593C01F7245A}" srcOrd="1" destOrd="0" presId="urn:microsoft.com/office/officeart/2009/3/layout/RandomtoResultProcess"/>
    <dgm:cxn modelId="{98BA613F-9890-4B97-BE8F-34CFB453159B}" type="presParOf" srcId="{E00F6E68-CFC3-4D38-9785-A9A14ADA40BA}" destId="{CBEB57E9-CE88-4CCE-9718-1D12908550B4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E7F4B-E979-4522-AF48-EF7DEAD7C6F0}">
      <dsp:nvSpPr>
        <dsp:cNvPr id="0" name=""/>
        <dsp:cNvSpPr/>
      </dsp:nvSpPr>
      <dsp:spPr>
        <a:xfrm>
          <a:off x="316275" y="927245"/>
          <a:ext cx="2870952" cy="1103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Book" panose="020B0503020102020204" pitchFamily="34" charset="0"/>
            </a:rPr>
            <a:t>DECRET N°466 DU 08/09/2021 PORTANT ORGANISATION DU MINISTERE DES MINES, DU PETROLE ET DE L'ENERGIE</a:t>
          </a:r>
          <a:endParaRPr lang="fr-FR" sz="1600" b="1" kern="1200" dirty="0">
            <a:latin typeface="Franklin Gothic Book" panose="020B0503020102020204" pitchFamily="34" charset="0"/>
          </a:endParaRPr>
        </a:p>
      </dsp:txBody>
      <dsp:txXfrm>
        <a:off x="316275" y="927245"/>
        <a:ext cx="2870952" cy="1103185"/>
      </dsp:txXfrm>
    </dsp:sp>
    <dsp:sp modelId="{7F334A79-A8A4-493D-89D0-49C1CB9FD5A7}">
      <dsp:nvSpPr>
        <dsp:cNvPr id="0" name=""/>
        <dsp:cNvSpPr/>
      </dsp:nvSpPr>
      <dsp:spPr>
        <a:xfrm>
          <a:off x="327236" y="696003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050EB-C672-4017-BC27-5EEF1AA34624}">
      <dsp:nvSpPr>
        <dsp:cNvPr id="0" name=""/>
        <dsp:cNvSpPr/>
      </dsp:nvSpPr>
      <dsp:spPr>
        <a:xfrm>
          <a:off x="478541" y="393393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7ACB5-8E37-4462-9251-6C9827C85051}">
      <dsp:nvSpPr>
        <dsp:cNvPr id="0" name=""/>
        <dsp:cNvSpPr/>
      </dsp:nvSpPr>
      <dsp:spPr>
        <a:xfrm>
          <a:off x="841673" y="453915"/>
          <a:ext cx="339664" cy="339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1AA50-DC5E-4C6D-B610-6026DC47C47E}">
      <dsp:nvSpPr>
        <dsp:cNvPr id="0" name=""/>
        <dsp:cNvSpPr/>
      </dsp:nvSpPr>
      <dsp:spPr>
        <a:xfrm>
          <a:off x="1144283" y="121044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7085B-0B79-430D-9CBF-77F7AF967D63}">
      <dsp:nvSpPr>
        <dsp:cNvPr id="0" name=""/>
        <dsp:cNvSpPr/>
      </dsp:nvSpPr>
      <dsp:spPr>
        <a:xfrm>
          <a:off x="1537677" y="0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E9741-38CE-4E4B-98E6-D4A5497649D4}">
      <dsp:nvSpPr>
        <dsp:cNvPr id="0" name=""/>
        <dsp:cNvSpPr/>
      </dsp:nvSpPr>
      <dsp:spPr>
        <a:xfrm>
          <a:off x="2021853" y="211827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827C1-CB3F-442B-A15A-72AFB88DC5CF}">
      <dsp:nvSpPr>
        <dsp:cNvPr id="0" name=""/>
        <dsp:cNvSpPr/>
      </dsp:nvSpPr>
      <dsp:spPr>
        <a:xfrm>
          <a:off x="2324463" y="363132"/>
          <a:ext cx="339664" cy="339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0394A-313C-45B9-9989-500298CDC4A1}">
      <dsp:nvSpPr>
        <dsp:cNvPr id="0" name=""/>
        <dsp:cNvSpPr/>
      </dsp:nvSpPr>
      <dsp:spPr>
        <a:xfrm>
          <a:off x="2748117" y="696003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A02E6-A029-4A1A-8310-2797101791C6}">
      <dsp:nvSpPr>
        <dsp:cNvPr id="0" name=""/>
        <dsp:cNvSpPr/>
      </dsp:nvSpPr>
      <dsp:spPr>
        <a:xfrm>
          <a:off x="2929684" y="1028874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C1B2D-1FCF-4A99-9EEC-8DA3E3E4EA49}">
      <dsp:nvSpPr>
        <dsp:cNvPr id="0" name=""/>
        <dsp:cNvSpPr/>
      </dsp:nvSpPr>
      <dsp:spPr>
        <a:xfrm>
          <a:off x="1356111" y="393393"/>
          <a:ext cx="555814" cy="5558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6902F-33C6-4068-8CB7-6B4B2B100052}">
      <dsp:nvSpPr>
        <dsp:cNvPr id="0" name=""/>
        <dsp:cNvSpPr/>
      </dsp:nvSpPr>
      <dsp:spPr>
        <a:xfrm>
          <a:off x="175931" y="1543311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E26BC-11AB-4A70-A6BF-BB514B296F5B}">
      <dsp:nvSpPr>
        <dsp:cNvPr id="0" name=""/>
        <dsp:cNvSpPr/>
      </dsp:nvSpPr>
      <dsp:spPr>
        <a:xfrm>
          <a:off x="339569" y="1824624"/>
          <a:ext cx="339664" cy="339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06BD7-F232-4B2E-9399-91A076113BA5}">
      <dsp:nvSpPr>
        <dsp:cNvPr id="0" name=""/>
        <dsp:cNvSpPr/>
      </dsp:nvSpPr>
      <dsp:spPr>
        <a:xfrm>
          <a:off x="811412" y="2057749"/>
          <a:ext cx="494057" cy="4940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B61B0-36E8-4045-94B6-8DF29870917A}">
      <dsp:nvSpPr>
        <dsp:cNvPr id="0" name=""/>
        <dsp:cNvSpPr/>
      </dsp:nvSpPr>
      <dsp:spPr>
        <a:xfrm>
          <a:off x="1446894" y="2451142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74DDC-CD8B-429F-9515-045F9BA8CF2D}">
      <dsp:nvSpPr>
        <dsp:cNvPr id="0" name=""/>
        <dsp:cNvSpPr/>
      </dsp:nvSpPr>
      <dsp:spPr>
        <a:xfrm>
          <a:off x="1567938" y="2057749"/>
          <a:ext cx="339664" cy="339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70C9D-FB89-4F38-B866-0184676D69E5}">
      <dsp:nvSpPr>
        <dsp:cNvPr id="0" name=""/>
        <dsp:cNvSpPr/>
      </dsp:nvSpPr>
      <dsp:spPr>
        <a:xfrm>
          <a:off x="1870548" y="2481403"/>
          <a:ext cx="216150" cy="21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5ECC8-2B58-4284-8623-B7E1B2281124}">
      <dsp:nvSpPr>
        <dsp:cNvPr id="0" name=""/>
        <dsp:cNvSpPr/>
      </dsp:nvSpPr>
      <dsp:spPr>
        <a:xfrm>
          <a:off x="2142897" y="1997227"/>
          <a:ext cx="494057" cy="4940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B111E-FA52-4B51-9135-F4725A1E1AE1}">
      <dsp:nvSpPr>
        <dsp:cNvPr id="0" name=""/>
        <dsp:cNvSpPr/>
      </dsp:nvSpPr>
      <dsp:spPr>
        <a:xfrm>
          <a:off x="2808639" y="1876183"/>
          <a:ext cx="339664" cy="3396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86297-4926-4B1C-B3A1-5824A5468F3C}">
      <dsp:nvSpPr>
        <dsp:cNvPr id="0" name=""/>
        <dsp:cNvSpPr/>
      </dsp:nvSpPr>
      <dsp:spPr>
        <a:xfrm>
          <a:off x="3148304" y="453411"/>
          <a:ext cx="997546" cy="190442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E5079-551B-4659-98B1-5F77B0D16648}">
      <dsp:nvSpPr>
        <dsp:cNvPr id="0" name=""/>
        <dsp:cNvSpPr/>
      </dsp:nvSpPr>
      <dsp:spPr>
        <a:xfrm>
          <a:off x="4145850" y="454336"/>
          <a:ext cx="2720580" cy="1904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Franklin Gothic Book" panose="020B0503020102020204" pitchFamily="34" charset="0"/>
            </a:rPr>
            <a:t>Un Service de la Communication et de la Documentation qui appuie la Direction Générale de l’Energie en matière de sensibilisation</a:t>
          </a:r>
        </a:p>
      </dsp:txBody>
      <dsp:txXfrm>
        <a:off x="4145850" y="454336"/>
        <a:ext cx="2720580" cy="1904406"/>
      </dsp:txXfrm>
    </dsp:sp>
    <dsp:sp modelId="{6C7CA1EF-182B-4CA3-81D1-680957AF38F5}">
      <dsp:nvSpPr>
        <dsp:cNvPr id="0" name=""/>
        <dsp:cNvSpPr/>
      </dsp:nvSpPr>
      <dsp:spPr>
        <a:xfrm>
          <a:off x="6866431" y="453411"/>
          <a:ext cx="997546" cy="1904424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30A28-7E56-48DD-A851-A413984317FF}">
      <dsp:nvSpPr>
        <dsp:cNvPr id="0" name=""/>
        <dsp:cNvSpPr/>
      </dsp:nvSpPr>
      <dsp:spPr>
        <a:xfrm>
          <a:off x="8190202" y="318307"/>
          <a:ext cx="2312493" cy="23124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Franklin Gothic Book" panose="020B0503020102020204" pitchFamily="34" charset="0"/>
            </a:rPr>
            <a:t>La Direction Générale de l’Energie </a:t>
          </a:r>
        </a:p>
      </dsp:txBody>
      <dsp:txXfrm>
        <a:off x="8528859" y="656964"/>
        <a:ext cx="1635179" cy="1635179"/>
      </dsp:txXfrm>
    </dsp:sp>
    <dsp:sp modelId="{D3D924FC-BA2E-4365-8F6E-593C01F7245A}">
      <dsp:nvSpPr>
        <dsp:cNvPr id="0" name=""/>
        <dsp:cNvSpPr/>
      </dsp:nvSpPr>
      <dsp:spPr>
        <a:xfrm>
          <a:off x="8007651" y="2677398"/>
          <a:ext cx="2964943" cy="1677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Franklin Gothic Book" panose="020B0503020102020204" pitchFamily="34" charset="0"/>
            </a:rPr>
            <a:t>Direction de la Maitrise de l’Energie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latin typeface="Franklin Gothic Book" panose="020B0503020102020204" pitchFamily="34" charset="0"/>
            </a:rPr>
            <a:t>Sous Direction du </a:t>
          </a:r>
          <a:r>
            <a:rPr lang="fr-FR" sz="1800" b="1" kern="1200" dirty="0">
              <a:latin typeface="Franklin Gothic Book" panose="020B0503020102020204" pitchFamily="34" charset="0"/>
            </a:rPr>
            <a:t>FONAME</a:t>
          </a:r>
          <a:r>
            <a:rPr lang="fr-FR" sz="1800" kern="1200" dirty="0">
              <a:latin typeface="Franklin Gothic Book" panose="020B0503020102020204" pitchFamily="34" charset="0"/>
            </a:rPr>
            <a:t> (Fonds Nationale de Maitrise de l’Energie)  et de la </a:t>
          </a:r>
          <a:r>
            <a:rPr lang="fr-FR" sz="1800" b="1" kern="1200" dirty="0">
              <a:latin typeface="Franklin Gothic Book" panose="020B0503020102020204" pitchFamily="34" charset="0"/>
            </a:rPr>
            <a:t>SENSIBILISATION</a:t>
          </a:r>
          <a:endParaRPr lang="fr-FR" sz="1800" kern="1200" dirty="0">
            <a:latin typeface="Franklin Gothic Book" panose="020B0503020102020204" pitchFamily="34" charset="0"/>
          </a:endParaRPr>
        </a:p>
      </dsp:txBody>
      <dsp:txXfrm>
        <a:off x="8007651" y="2677398"/>
        <a:ext cx="2964943" cy="1677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B1D12-B541-4203-BA24-9D3ECF4FE4E1}" type="datetimeFigureOut">
              <a:rPr lang="fr-FR" smtClean="0"/>
              <a:t>26/07/2023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64387-F61A-4761-BE82-698BA9CCF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01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6CCC2-AA5A-5B01-ECBB-572ED4644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F2B43C-E400-E638-D34A-3C222CEEA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414675-2A68-95BF-AA9A-2E30E0F8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E70D-C3B8-438E-AC05-E2F273B4F9E0}" type="datetime1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9A09E4-63FD-76AC-026F-7AE872FED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78DC41-98DA-7315-7456-1A671945C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94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01C25-3C44-BBAE-B067-E3FAE4BC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69F4ED3-E858-915E-C02F-BDEAC4217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F3ADD2-24CB-27E1-9803-CC96E41C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A43D-B460-4D30-830C-B6CB2F4DA59C}" type="datetime1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FBBC9A-CB6D-BC83-1AC9-BC9354B5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49D3DF-A967-03EE-098A-D911F29E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6C0BED-73EB-7EA8-5FB1-6A63003A8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3A7E436-9B66-28FC-1F98-F42B34AE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BB7A20-882C-881D-A1C1-A856B478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2049-F5D0-4D6D-9511-B6EE2E212573}" type="datetime1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3030FD-3CC8-58E4-9A23-656F6A5B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AE441C-197A-F506-ECCB-6BCD9032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78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9380E-28F3-7561-789E-46CC94DD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7AD27D-CA30-5DCB-0C35-D2E073734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BC37AC-6B74-BA52-2D88-6BAAFA8E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B0BF-5D53-4A6E-8911-D8C0448ABA0D}" type="datetime1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39EF7E-241F-1097-D1A1-BF6D0FB7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A30FB9-B729-3FB6-AF3D-0288CF87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3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E87B1-0458-44F5-B665-4C80577D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0E0AE3-0701-2B7C-49F9-68DB73B8B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E8A32A-ED17-94D7-802F-8D776C273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3C68-D07F-458A-A15A-97BEDEDFDE73}" type="datetime1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F9D169-2C76-955A-A384-E18AEAC3D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42AB90-4FD8-0E57-CE55-12CF6A53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02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E6CA3-9E9E-41EF-7639-EB74BC8C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9971FD-9EFD-4B7E-D6D4-CFF3E4B8A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0010CF-47EB-829C-D302-F4F5F1602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0544B6-46EE-70CC-AA71-9DCA8158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1E06-737A-4D9E-982E-FF80216DBB36}" type="datetime1">
              <a:rPr lang="fr-FR" smtClean="0"/>
              <a:t>26/07/2023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F58749-5865-DF57-DC8D-C649BC4D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58A537-A60F-F6B2-A4BE-CC593D8C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98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0F4D1-3A9A-8073-5A58-1E98DDBC1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F7575D-F7C5-C966-664F-C922DEAFC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F20B38-8896-93E8-62B5-D8EC5026B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9780D2-46E3-896C-DC95-29BDBB2CF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CA62BE-E60F-BC58-B8B2-6A364862A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AD2D7E0-CB4D-57C8-3D85-A57080E18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16902-9D1F-401A-8248-A637C9DED0B7}" type="datetime1">
              <a:rPr lang="fr-FR" smtClean="0"/>
              <a:t>26/07/2023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94B835-0EAB-1D16-4848-7C1FF58A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5B1C817-2D27-AD50-E886-939D8536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29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E05744-CCA0-6225-2996-D3A078A7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7F0263-8E2C-E132-D0BE-7E796C10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7136-677D-4308-9A87-67383A13A72A}" type="datetime1">
              <a:rPr lang="fr-FR" smtClean="0"/>
              <a:t>26/07/2023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12EFE7-5B52-3E6B-5F23-B672CC2B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F542A8-3AEB-6F23-E6C7-F3B13D9E1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30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6C96B7-24DA-44D2-1FA5-2C0C9C40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0067-D778-44BB-9329-A611434E0873}" type="datetime1">
              <a:rPr lang="fr-FR" smtClean="0"/>
              <a:t>26/07/2023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A2EBFC-60FD-4F59-BA7A-CC1EA6AC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C25539-0DB1-2C3C-2441-0852FEC2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30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AC58C-80FD-6CF4-4810-E26FC217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2EE72A-F39E-7677-EC24-2F771E0A7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879F38-549D-0B40-807E-AD0630956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A617A0-14CE-5420-206E-6633AED0A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F71C-F438-4D11-BBC9-E3B4EEEA2F37}" type="datetime1">
              <a:rPr lang="fr-FR" smtClean="0"/>
              <a:t>26/07/2023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7BDF68-DE44-7CC2-BF2E-F9E1660E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CD665F-DD55-CB65-E874-CC99976B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26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72C578-25FB-2B7E-BE39-FDF967DE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35B0E5-843F-6529-28AD-0D8BB3DAC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18D1AE-EDB7-0DBA-D060-EF6A4EF39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9456A4-0D7C-E992-B69B-E1231C37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06E8-AF4A-4A58-8544-DCAD8E6504ED}" type="datetime1">
              <a:rPr lang="fr-FR" smtClean="0"/>
              <a:t>26/07/2023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991F13-1CB6-60D6-4EDB-85016FE0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E0A793-4998-1067-C218-0F6AE839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DD601B-3511-2CA4-077F-6A8F99CD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C9FEB6-BE9B-FE9E-1FF5-379010B86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0458E9-3456-6434-DF2C-28C21057E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80055-1609-46DF-B7CA-95DA34E5F7AC}" type="datetime1">
              <a:rPr lang="fr-FR" smtClean="0"/>
              <a:t>26/07/2023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C3DF21-19D3-E070-A096-054472263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F45A9B-9884-870B-5DAB-B71568B1B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9E42F-3FD0-489E-99BF-A06F05EF3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18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id="{C14FDBC2-3C37-805D-145C-E2D0BF900F51}"/>
              </a:ext>
            </a:extLst>
          </p:cNvPr>
          <p:cNvSpPr txBox="1">
            <a:spLocks/>
          </p:cNvSpPr>
          <p:nvPr/>
        </p:nvSpPr>
        <p:spPr>
          <a:xfrm>
            <a:off x="196085" y="2586024"/>
            <a:ext cx="11789108" cy="2165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9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EA500"/>
                </a:solidFill>
                <a:latin typeface="Segoe UI (Corps)"/>
              </a:rPr>
              <a:t>AGENCE INTERNATIONALE DE L’ENERGIE</a:t>
            </a:r>
          </a:p>
          <a:p>
            <a:pPr algn="ctr"/>
            <a:r>
              <a:rPr lang="fr-FR" sz="39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EA500"/>
                </a:solidFill>
                <a:latin typeface="Segoe UI (Corps)"/>
              </a:rPr>
              <a:t>La sensibilisation du public à l'efficacité énergétique pour une transition juste en Afrique:</a:t>
            </a:r>
          </a:p>
          <a:p>
            <a:pPr algn="ctr"/>
            <a:r>
              <a:rPr lang="fr-FR" sz="39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EA500"/>
                </a:solidFill>
                <a:latin typeface="Segoe UI (Corps)"/>
              </a:rPr>
              <a:t>Cas de la Côte d’Ivoire</a:t>
            </a:r>
            <a:endParaRPr lang="fr-FR" sz="3900" b="1" dirty="0">
              <a:solidFill>
                <a:srgbClr val="FEA500"/>
              </a:solidFill>
              <a:latin typeface="Segoe UI (Corps)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8B94EB-50E9-7247-5A34-4436A70F8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7" t="26644" r="8862" b="37056"/>
          <a:stretch/>
        </p:blipFill>
        <p:spPr>
          <a:xfrm>
            <a:off x="1261573" y="92929"/>
            <a:ext cx="2243585" cy="13178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198ACC-1887-2962-A58A-78F768251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569" y="209283"/>
            <a:ext cx="1512168" cy="135214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72F1C26-6D45-3846-D0A5-BD4339269A0E}"/>
              </a:ext>
            </a:extLst>
          </p:cNvPr>
          <p:cNvSpPr txBox="1">
            <a:spLocks/>
          </p:cNvSpPr>
          <p:nvPr/>
        </p:nvSpPr>
        <p:spPr>
          <a:xfrm>
            <a:off x="7586116" y="1512753"/>
            <a:ext cx="3909074" cy="722689"/>
          </a:xfrm>
          <a:prstGeom prst="rect">
            <a:avLst/>
          </a:prstGeom>
        </p:spPr>
        <p:txBody>
          <a:bodyPr vert="horz" rtlCol="0" anchor="t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fr-FR" sz="1600" b="1" dirty="0">
                <a:ln w="0"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REPUBLIQUE DE COTE D’IVOIRE</a:t>
            </a:r>
          </a:p>
          <a:p>
            <a:pPr algn="ctr" defTabSz="685800">
              <a:spcBef>
                <a:spcPct val="0"/>
              </a:spcBef>
              <a:defRPr/>
            </a:pPr>
            <a:r>
              <a:rPr lang="fr-FR" sz="1600" b="1" dirty="0">
                <a:ln w="0"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Union - Discipline - Travail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E47779-12FF-7A47-4184-16C914CE3563}"/>
              </a:ext>
            </a:extLst>
          </p:cNvPr>
          <p:cNvSpPr txBox="1">
            <a:spLocks/>
          </p:cNvSpPr>
          <p:nvPr/>
        </p:nvSpPr>
        <p:spPr>
          <a:xfrm>
            <a:off x="1730924" y="5679018"/>
            <a:ext cx="8719431" cy="854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buNone/>
            </a:pPr>
            <a:r>
              <a:rPr lang="fr-FR" sz="2200" b="1" i="1" u="sng" dirty="0">
                <a:cs typeface="Helvetica" panose="020B0604020202020204" pitchFamily="34" charset="0"/>
              </a:rPr>
              <a:t>Présenté par</a:t>
            </a:r>
            <a:r>
              <a:rPr lang="fr-FR" sz="2200" b="1" i="1" dirty="0">
                <a:cs typeface="Helvetica" panose="020B0604020202020204" pitchFamily="34" charset="0"/>
              </a:rPr>
              <a:t> : </a:t>
            </a:r>
          </a:p>
          <a:p>
            <a:pPr marL="0" indent="0" algn="ctr">
              <a:lnSpc>
                <a:spcPts val="1600"/>
              </a:lnSpc>
              <a:buNone/>
            </a:pPr>
            <a:r>
              <a:rPr lang="fr-FR" sz="2200" b="1" i="1" dirty="0" err="1">
                <a:cs typeface="Helvetica" panose="020B0604020202020204" pitchFamily="34" charset="0"/>
              </a:rPr>
              <a:t>Nouho</a:t>
            </a:r>
            <a:r>
              <a:rPr lang="fr-FR" sz="2200" b="1" i="1" dirty="0">
                <a:cs typeface="Helvetica" panose="020B0604020202020204" pitchFamily="34" charset="0"/>
              </a:rPr>
              <a:t> Adamo ASSIE, Sous-Directeur du FONAME et de la Sensibilisation</a:t>
            </a:r>
            <a:endParaRPr lang="fr-FR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65B652-4C25-39B8-5617-1628FD1FF87B}"/>
              </a:ext>
            </a:extLst>
          </p:cNvPr>
          <p:cNvSpPr txBox="1"/>
          <p:nvPr/>
        </p:nvSpPr>
        <p:spPr>
          <a:xfrm>
            <a:off x="1143082" y="5101709"/>
            <a:ext cx="989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cs typeface="Helvetica" panose="020B0604020202020204" pitchFamily="34" charset="0"/>
              </a:rPr>
              <a:t>Date :</a:t>
            </a:r>
            <a:r>
              <a:rPr lang="fr-FR" sz="1800" b="1" dirty="0">
                <a:cs typeface="Helvetica" panose="020B0604020202020204" pitchFamily="34" charset="0"/>
              </a:rPr>
              <a:t> 27  juillet 2023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976958-B945-2061-7EDA-4BBC92C7A67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57" b="26862"/>
          <a:stretch/>
        </p:blipFill>
        <p:spPr bwMode="auto">
          <a:xfrm>
            <a:off x="1854200" y="1410823"/>
            <a:ext cx="1058333" cy="6130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58AE3F64-102C-4D4E-B8C7-459FFBEBA4CB}"/>
              </a:ext>
            </a:extLst>
          </p:cNvPr>
          <p:cNvSpPr txBox="1">
            <a:spLocks/>
          </p:cNvSpPr>
          <p:nvPr/>
        </p:nvSpPr>
        <p:spPr>
          <a:xfrm>
            <a:off x="566466" y="2020215"/>
            <a:ext cx="3633800" cy="215227"/>
          </a:xfrm>
          <a:prstGeom prst="rect">
            <a:avLst/>
          </a:prstGeom>
        </p:spPr>
        <p:txBody>
          <a:bodyPr vert="horz" rtlCol="0" anchor="t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fr-FR" sz="1000" b="1" dirty="0">
                <a:ln w="0"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DIRECTION GENERALE </a:t>
            </a:r>
            <a:r>
              <a:rPr lang="fr-FR" sz="1000" b="1" dirty="0">
                <a:ln w="0"/>
                <a:latin typeface="Helvetica" panose="020B0604020202020204" pitchFamily="34" charset="0"/>
                <a:ea typeface="Times New Roman" pitchFamily="18" charset="0"/>
                <a:cs typeface="Helvetica" panose="020B0604020202020204" pitchFamily="34" charset="0"/>
              </a:rPr>
              <a:t> DE L’ENERGIE</a:t>
            </a:r>
          </a:p>
        </p:txBody>
      </p:sp>
    </p:spTree>
    <p:extLst>
      <p:ext uri="{BB962C8B-B14F-4D97-AF65-F5344CB8AC3E}">
        <p14:creationId xmlns:p14="http://schemas.microsoft.com/office/powerpoint/2010/main" val="22585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10</a:t>
            </a:fld>
            <a:endParaRPr lang="fr-FR"/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1812648D-8E32-026A-9F52-C6888EAC573E}"/>
              </a:ext>
            </a:extLst>
          </p:cNvPr>
          <p:cNvSpPr txBox="1">
            <a:spLocks/>
          </p:cNvSpPr>
          <p:nvPr/>
        </p:nvSpPr>
        <p:spPr>
          <a:xfrm>
            <a:off x="408215" y="97973"/>
            <a:ext cx="11375571" cy="593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latin typeface="Segoe UI (Corps)"/>
              </a:rPr>
              <a:t>IV. ACTIVITES MENEES</a:t>
            </a:r>
          </a:p>
        </p:txBody>
      </p:sp>
      <p:sp>
        <p:nvSpPr>
          <p:cNvPr id="3" name="Titre 6">
            <a:extLst>
              <a:ext uri="{FF2B5EF4-FFF2-40B4-BE49-F238E27FC236}">
                <a16:creationId xmlns:a16="http://schemas.microsoft.com/office/drawing/2014/main" id="{04C3A895-26D4-EC43-1FC4-B4AED31E11CC}"/>
              </a:ext>
            </a:extLst>
          </p:cNvPr>
          <p:cNvSpPr txBox="1">
            <a:spLocks/>
          </p:cNvSpPr>
          <p:nvPr/>
        </p:nvSpPr>
        <p:spPr>
          <a:xfrm>
            <a:off x="408214" y="940344"/>
            <a:ext cx="11375571" cy="47881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fr-FR" b="1" dirty="0">
                <a:solidFill>
                  <a:srgbClr val="00B050"/>
                </a:solidFill>
                <a:latin typeface="Segoe UI (Corps)"/>
              </a:rPr>
              <a:t>1. VERS LES PROFESSIONNELS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r>
              <a:rPr lang="fr-FR" dirty="0">
                <a:solidFill>
                  <a:schemeClr val="tx1"/>
                </a:solidFill>
                <a:latin typeface="Franklin Gothic Book" panose="020B0503020102020204" pitchFamily="34" charset="0"/>
              </a:rPr>
              <a:t>Atelier d’information et de vulgarisation des l’arrêtés portant sur: </a:t>
            </a:r>
          </a:p>
          <a:p>
            <a:pPr algn="just"/>
            <a:endParaRPr lang="fr-FR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Franklin Gothic Book" panose="020B0503020102020204" pitchFamily="34" charset="0"/>
              </a:rPr>
              <a:t>L’étiquetage énergétique des appareils électroménagers,</a:t>
            </a:r>
          </a:p>
          <a:p>
            <a:pPr marL="342900" indent="-342900" algn="just">
              <a:buFontTx/>
              <a:buChar char="-"/>
            </a:pPr>
            <a:endParaRPr lang="fr-FR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Franklin Gothic Book" panose="020B0503020102020204" pitchFamily="34" charset="0"/>
              </a:rPr>
              <a:t>les mesures d’EE dans le bâtiment,</a:t>
            </a:r>
          </a:p>
          <a:p>
            <a:pPr marL="342900" indent="-342900" algn="just">
              <a:buFontTx/>
              <a:buChar char="-"/>
            </a:pPr>
            <a:endParaRPr lang="fr-FR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Franklin Gothic Book" panose="020B0503020102020204" pitchFamily="34" charset="0"/>
              </a:rPr>
              <a:t>Les audits énergétiques périodiques</a:t>
            </a:r>
          </a:p>
          <a:p>
            <a:pPr algn="just">
              <a:lnSpc>
                <a:spcPct val="150000"/>
              </a:lnSpc>
            </a:pPr>
            <a:endParaRPr lang="fr-FR" sz="2400" dirty="0">
              <a:solidFill>
                <a:schemeClr val="tx1"/>
              </a:solidFill>
              <a:latin typeface="Segoe UI (Corps)"/>
            </a:endParaRPr>
          </a:p>
        </p:txBody>
      </p:sp>
    </p:spTree>
    <p:extLst>
      <p:ext uri="{BB962C8B-B14F-4D97-AF65-F5344CB8AC3E}">
        <p14:creationId xmlns:p14="http://schemas.microsoft.com/office/powerpoint/2010/main" val="235144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11</a:t>
            </a:fld>
            <a:endParaRPr lang="fr-FR"/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1812648D-8E32-026A-9F52-C6888EAC573E}"/>
              </a:ext>
            </a:extLst>
          </p:cNvPr>
          <p:cNvSpPr txBox="1">
            <a:spLocks/>
          </p:cNvSpPr>
          <p:nvPr/>
        </p:nvSpPr>
        <p:spPr>
          <a:xfrm>
            <a:off x="408215" y="97973"/>
            <a:ext cx="11375571" cy="50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FEA500"/>
                </a:solidFill>
                <a:latin typeface="Segoe UI (Corps)"/>
              </a:rPr>
              <a:t>IV. ACTIVITES MENEES</a:t>
            </a:r>
          </a:p>
        </p:txBody>
      </p:sp>
      <p:sp>
        <p:nvSpPr>
          <p:cNvPr id="3" name="Titre 6">
            <a:extLst>
              <a:ext uri="{FF2B5EF4-FFF2-40B4-BE49-F238E27FC236}">
                <a16:creationId xmlns:a16="http://schemas.microsoft.com/office/drawing/2014/main" id="{04C3A895-26D4-EC43-1FC4-B4AED31E11CC}"/>
              </a:ext>
            </a:extLst>
          </p:cNvPr>
          <p:cNvSpPr txBox="1">
            <a:spLocks/>
          </p:cNvSpPr>
          <p:nvPr/>
        </p:nvSpPr>
        <p:spPr>
          <a:xfrm>
            <a:off x="408214" y="787939"/>
            <a:ext cx="11375571" cy="58365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2. SENSIBILISATION DU GRAND PUBLIC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TOURNEE DE SENSIBILISATION DANS LES GRANDES VILLES 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Interview dans les radios locales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algn="just">
              <a:lnSpc>
                <a:spcPct val="150000"/>
              </a:lnSpc>
            </a:pPr>
            <a:endParaRPr lang="fr-FR" sz="2400" dirty="0">
              <a:solidFill>
                <a:schemeClr val="tx1"/>
              </a:solidFill>
              <a:latin typeface="Segoe UI (Corps)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375B1C-335D-4898-996B-C3A313F34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750" y="2456703"/>
            <a:ext cx="6087035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12</a:t>
            </a:fld>
            <a:endParaRPr lang="fr-FR"/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1812648D-8E32-026A-9F52-C6888EAC573E}"/>
              </a:ext>
            </a:extLst>
          </p:cNvPr>
          <p:cNvSpPr txBox="1">
            <a:spLocks/>
          </p:cNvSpPr>
          <p:nvPr/>
        </p:nvSpPr>
        <p:spPr>
          <a:xfrm>
            <a:off x="408215" y="97973"/>
            <a:ext cx="11375571" cy="50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FEA500"/>
                </a:solidFill>
                <a:latin typeface="Segoe UI (Corps)"/>
              </a:rPr>
              <a:t>IV. ACTIVITES MENEES</a:t>
            </a:r>
          </a:p>
        </p:txBody>
      </p:sp>
      <p:sp>
        <p:nvSpPr>
          <p:cNvPr id="3" name="Titre 6">
            <a:extLst>
              <a:ext uri="{FF2B5EF4-FFF2-40B4-BE49-F238E27FC236}">
                <a16:creationId xmlns:a16="http://schemas.microsoft.com/office/drawing/2014/main" id="{04C3A895-26D4-EC43-1FC4-B4AED31E11CC}"/>
              </a:ext>
            </a:extLst>
          </p:cNvPr>
          <p:cNvSpPr txBox="1">
            <a:spLocks/>
          </p:cNvSpPr>
          <p:nvPr/>
        </p:nvSpPr>
        <p:spPr>
          <a:xfrm>
            <a:off x="408214" y="787939"/>
            <a:ext cx="11375571" cy="58365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2. SENSIBILISATION DU GRAND PUBLIC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TOURNEE DE SENSIBILISATION DANS LES GRANDES VILLES 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Sensibilisation sur la place publique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algn="just">
              <a:lnSpc>
                <a:spcPct val="150000"/>
              </a:lnSpc>
            </a:pPr>
            <a:endParaRPr lang="fr-FR" sz="2400" dirty="0">
              <a:solidFill>
                <a:schemeClr val="tx1"/>
              </a:solidFill>
              <a:latin typeface="Segoe UI (Corps)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63D473-C240-468D-B916-2CB2B5BCE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550" y="2698376"/>
            <a:ext cx="7586235" cy="33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13</a:t>
            </a:fld>
            <a:endParaRPr lang="fr-FR"/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1812648D-8E32-026A-9F52-C6888EAC573E}"/>
              </a:ext>
            </a:extLst>
          </p:cNvPr>
          <p:cNvSpPr txBox="1">
            <a:spLocks/>
          </p:cNvSpPr>
          <p:nvPr/>
        </p:nvSpPr>
        <p:spPr>
          <a:xfrm>
            <a:off x="408215" y="97973"/>
            <a:ext cx="11375571" cy="50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FEA500"/>
                </a:solidFill>
                <a:latin typeface="Segoe UI (Corps)"/>
              </a:rPr>
              <a:t>IV. ACTIVITES MENEES</a:t>
            </a:r>
          </a:p>
        </p:txBody>
      </p:sp>
      <p:sp>
        <p:nvSpPr>
          <p:cNvPr id="3" name="Titre 6">
            <a:extLst>
              <a:ext uri="{FF2B5EF4-FFF2-40B4-BE49-F238E27FC236}">
                <a16:creationId xmlns:a16="http://schemas.microsoft.com/office/drawing/2014/main" id="{04C3A895-26D4-EC43-1FC4-B4AED31E11CC}"/>
              </a:ext>
            </a:extLst>
          </p:cNvPr>
          <p:cNvSpPr txBox="1">
            <a:spLocks/>
          </p:cNvSpPr>
          <p:nvPr/>
        </p:nvSpPr>
        <p:spPr>
          <a:xfrm>
            <a:off x="408214" y="787939"/>
            <a:ext cx="11375571" cy="58365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2. SENSIBILISATION DU GRAND PUBLIC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TOURNEE DE SENSIBILISATION DANS LES GRANDES VILLES 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Sensibilisation des hôteliers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algn="just">
              <a:lnSpc>
                <a:spcPct val="150000"/>
              </a:lnSpc>
            </a:pPr>
            <a:endParaRPr lang="fr-FR" sz="2400" dirty="0">
              <a:solidFill>
                <a:schemeClr val="tx1"/>
              </a:solidFill>
              <a:latin typeface="Segoe UI (Corps)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5F5C51-21EA-40D7-8B01-30510C7BF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097" y="2297010"/>
            <a:ext cx="611168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14</a:t>
            </a:fld>
            <a:endParaRPr lang="fr-FR"/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1812648D-8E32-026A-9F52-C6888EAC573E}"/>
              </a:ext>
            </a:extLst>
          </p:cNvPr>
          <p:cNvSpPr txBox="1">
            <a:spLocks/>
          </p:cNvSpPr>
          <p:nvPr/>
        </p:nvSpPr>
        <p:spPr>
          <a:xfrm>
            <a:off x="408215" y="97973"/>
            <a:ext cx="11375571" cy="50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FEA500"/>
                </a:solidFill>
                <a:latin typeface="Segoe UI (Corps)"/>
              </a:rPr>
              <a:t>IV. ACTIVITES MENEES</a:t>
            </a:r>
          </a:p>
        </p:txBody>
      </p:sp>
      <p:sp>
        <p:nvSpPr>
          <p:cNvPr id="3" name="Titre 6">
            <a:extLst>
              <a:ext uri="{FF2B5EF4-FFF2-40B4-BE49-F238E27FC236}">
                <a16:creationId xmlns:a16="http://schemas.microsoft.com/office/drawing/2014/main" id="{04C3A895-26D4-EC43-1FC4-B4AED31E11CC}"/>
              </a:ext>
            </a:extLst>
          </p:cNvPr>
          <p:cNvSpPr txBox="1">
            <a:spLocks/>
          </p:cNvSpPr>
          <p:nvPr/>
        </p:nvSpPr>
        <p:spPr>
          <a:xfrm>
            <a:off x="408214" y="787939"/>
            <a:ext cx="11375571" cy="58365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2. SENSIBILISATION DU GRAND PUBLIC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AFFICHAGE SUR PANNEAUX ROUTIERS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algn="just">
              <a:lnSpc>
                <a:spcPct val="150000"/>
              </a:lnSpc>
            </a:pPr>
            <a:endParaRPr lang="fr-FR" sz="2400" dirty="0">
              <a:solidFill>
                <a:schemeClr val="tx1"/>
              </a:solidFill>
              <a:latin typeface="Segoe UI (Corps)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A3636C-692E-4361-9F3C-BEA21DD6C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4" y="2474258"/>
            <a:ext cx="3746691" cy="37851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B50015-4FD7-41DB-B4DF-42ECD9464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37" y="2474259"/>
            <a:ext cx="3450107" cy="37851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94B187-9415-4588-AF87-FB2701BC5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260" y="2474258"/>
            <a:ext cx="3746691" cy="378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8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15</a:t>
            </a:fld>
            <a:endParaRPr lang="fr-FR"/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1812648D-8E32-026A-9F52-C6888EAC573E}"/>
              </a:ext>
            </a:extLst>
          </p:cNvPr>
          <p:cNvSpPr txBox="1">
            <a:spLocks/>
          </p:cNvSpPr>
          <p:nvPr/>
        </p:nvSpPr>
        <p:spPr>
          <a:xfrm>
            <a:off x="408215" y="97973"/>
            <a:ext cx="11375571" cy="50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FEA500"/>
                </a:solidFill>
                <a:latin typeface="Segoe UI (Corps)"/>
              </a:rPr>
              <a:t>IV. ACTIVITES MENEES</a:t>
            </a:r>
          </a:p>
        </p:txBody>
      </p:sp>
      <p:sp>
        <p:nvSpPr>
          <p:cNvPr id="3" name="Titre 6">
            <a:extLst>
              <a:ext uri="{FF2B5EF4-FFF2-40B4-BE49-F238E27FC236}">
                <a16:creationId xmlns:a16="http://schemas.microsoft.com/office/drawing/2014/main" id="{04C3A895-26D4-EC43-1FC4-B4AED31E11CC}"/>
              </a:ext>
            </a:extLst>
          </p:cNvPr>
          <p:cNvSpPr txBox="1">
            <a:spLocks/>
          </p:cNvSpPr>
          <p:nvPr/>
        </p:nvSpPr>
        <p:spPr>
          <a:xfrm>
            <a:off x="408214" y="787939"/>
            <a:ext cx="11375571" cy="23447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2. SENSIBILISATION DU GRAND PUBLIC</a:t>
            </a: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SPOTS TÉLÉS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algn="just"/>
            <a:endParaRPr lang="fr-FR" sz="2400" b="1" dirty="0">
              <a:solidFill>
                <a:srgbClr val="00B050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marL="342900" indent="-342900" algn="just">
              <a:buFontTx/>
              <a:buChar char="-"/>
            </a:pPr>
            <a:endParaRPr lang="fr-FR" sz="2400" b="1" dirty="0">
              <a:solidFill>
                <a:schemeClr val="tx1"/>
              </a:solidFill>
              <a:latin typeface="Segoe UI (Corps)"/>
            </a:endParaRPr>
          </a:p>
          <a:p>
            <a:pPr algn="just">
              <a:lnSpc>
                <a:spcPct val="150000"/>
              </a:lnSpc>
            </a:pPr>
            <a:endParaRPr lang="fr-FR" sz="2400" dirty="0">
              <a:solidFill>
                <a:schemeClr val="tx1"/>
              </a:solidFill>
              <a:latin typeface="Segoe UI (Corps)"/>
            </a:endParaRPr>
          </a:p>
        </p:txBody>
      </p:sp>
      <p:pic>
        <p:nvPicPr>
          <p:cNvPr id="5" name="WhatsApp Video 2023-07-23 at 13.38.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214" y="3132666"/>
            <a:ext cx="3723519" cy="342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WhatsApp Video 2023-07-23 at 13.38.5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8733" y="3133145"/>
            <a:ext cx="3657600" cy="3429000"/>
          </a:xfrm>
          <a:prstGeom prst="rect">
            <a:avLst/>
          </a:prstGeom>
        </p:spPr>
      </p:pic>
      <p:pic>
        <p:nvPicPr>
          <p:cNvPr id="7" name="WhatsApp Video 2023-07-23 at 13.38.5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3333" y="3133145"/>
            <a:ext cx="37404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0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16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EC18A0-013F-F322-0B91-E3F81254672F}"/>
              </a:ext>
            </a:extLst>
          </p:cNvPr>
          <p:cNvSpPr txBox="1"/>
          <p:nvPr/>
        </p:nvSpPr>
        <p:spPr>
          <a:xfrm>
            <a:off x="363000" y="2505670"/>
            <a:ext cx="1146600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EA500"/>
                </a:solidFill>
                <a:latin typeface="Segoe UI (Corps)"/>
              </a:rPr>
              <a:t>MERCI DE VOTRE AIMABLE ATTENTION</a:t>
            </a:r>
          </a:p>
        </p:txBody>
      </p:sp>
    </p:spTree>
    <p:extLst>
      <p:ext uri="{BB962C8B-B14F-4D97-AF65-F5344CB8AC3E}">
        <p14:creationId xmlns:p14="http://schemas.microsoft.com/office/powerpoint/2010/main" val="10445399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2</a:t>
            </a:fld>
            <a:endParaRPr lang="fr-FR"/>
          </a:p>
        </p:txBody>
      </p:sp>
      <p:sp>
        <p:nvSpPr>
          <p:cNvPr id="14" name="Titre 6">
            <a:extLst>
              <a:ext uri="{FF2B5EF4-FFF2-40B4-BE49-F238E27FC236}">
                <a16:creationId xmlns:a16="http://schemas.microsoft.com/office/drawing/2014/main" id="{79AEC131-11A0-3B5D-40D7-4976AFFF91E6}"/>
              </a:ext>
            </a:extLst>
          </p:cNvPr>
          <p:cNvSpPr txBox="1">
            <a:spLocks/>
          </p:cNvSpPr>
          <p:nvPr/>
        </p:nvSpPr>
        <p:spPr>
          <a:xfrm>
            <a:off x="408215" y="414226"/>
            <a:ext cx="11375571" cy="50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ln>
                  <a:solidFill>
                    <a:schemeClr val="tx1"/>
                  </a:solidFill>
                </a:ln>
                <a:solidFill>
                  <a:srgbClr val="FEA500"/>
                </a:solidFill>
                <a:latin typeface="Segoe UI (Corps)"/>
              </a:rPr>
              <a:t>SOMMAIRE</a:t>
            </a:r>
          </a:p>
        </p:txBody>
      </p:sp>
      <p:sp>
        <p:nvSpPr>
          <p:cNvPr id="15" name="Titre 6">
            <a:extLst>
              <a:ext uri="{FF2B5EF4-FFF2-40B4-BE49-F238E27FC236}">
                <a16:creationId xmlns:a16="http://schemas.microsoft.com/office/drawing/2014/main" id="{F803D809-69BC-2955-09F9-85F98605780B}"/>
              </a:ext>
            </a:extLst>
          </p:cNvPr>
          <p:cNvSpPr txBox="1">
            <a:spLocks/>
          </p:cNvSpPr>
          <p:nvPr/>
        </p:nvSpPr>
        <p:spPr>
          <a:xfrm>
            <a:off x="408214" y="1253066"/>
            <a:ext cx="11375571" cy="46143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0" indent="-571500" algn="just">
              <a:lnSpc>
                <a:spcPct val="150000"/>
              </a:lnSpc>
              <a:buFont typeface="+mj-lt"/>
              <a:buAutoNum type="romanUcPeriod"/>
            </a:pPr>
            <a:r>
              <a:rPr lang="fr-FR" b="1" dirty="0">
                <a:solidFill>
                  <a:schemeClr val="tx1"/>
                </a:solidFill>
                <a:latin typeface="Segoe UI (Corps)"/>
              </a:rPr>
              <a:t>HISTORIQUE: LE BUREAU D’ECONOMIE D’ENERGIE (BEE);</a:t>
            </a:r>
          </a:p>
          <a:p>
            <a:pPr marL="571500" indent="-571500" algn="just">
              <a:lnSpc>
                <a:spcPct val="150000"/>
              </a:lnSpc>
              <a:buFont typeface="+mj-lt"/>
              <a:buAutoNum type="romanUcPeriod"/>
            </a:pPr>
            <a:r>
              <a:rPr lang="fr-FR" b="1" dirty="0">
                <a:solidFill>
                  <a:schemeClr val="tx1"/>
                </a:solidFill>
                <a:latin typeface="Segoe UI (Corps)"/>
              </a:rPr>
              <a:t>CADRE ORGANISATIONEL;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fr-FR" b="1" dirty="0">
                <a:solidFill>
                  <a:schemeClr val="tx1"/>
                </a:solidFill>
                <a:latin typeface="Segoe UI (Corps)"/>
              </a:rPr>
              <a:t>STRATÉGIE: SENSIBILISATION, COMMUNICATION ET FORMATION SUR L’EFFICACITÉ ÉNERGÉTIQUE ET LES ÉNERGIES RENOUVELABLES</a:t>
            </a:r>
          </a:p>
          <a:p>
            <a:pPr marL="571500" indent="-571500" algn="just">
              <a:lnSpc>
                <a:spcPct val="150000"/>
              </a:lnSpc>
              <a:buFont typeface="+mj-lt"/>
              <a:buAutoNum type="romanUcPeriod"/>
            </a:pPr>
            <a:r>
              <a:rPr lang="fr-FR" b="1" dirty="0">
                <a:solidFill>
                  <a:schemeClr val="tx1"/>
                </a:solidFill>
                <a:latin typeface="Segoe UI (Corps)"/>
              </a:rPr>
              <a:t>ACTIVITES MENEES</a:t>
            </a:r>
          </a:p>
          <a:p>
            <a:pPr marL="571500" indent="-571500" algn="just">
              <a:lnSpc>
                <a:spcPct val="150000"/>
              </a:lnSpc>
              <a:buFont typeface="+mj-lt"/>
              <a:buAutoNum type="romanUcPeriod" startAt="5"/>
            </a:pPr>
            <a:r>
              <a:rPr lang="fr-FR" b="1" dirty="0">
                <a:solidFill>
                  <a:schemeClr val="tx1"/>
                </a:solidFill>
                <a:latin typeface="Segoe UI (Corps)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6983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3</a:t>
            </a:fld>
            <a:endParaRPr lang="fr-FR"/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C8970E15-1D25-FBE3-80AE-A4881417837B}"/>
              </a:ext>
            </a:extLst>
          </p:cNvPr>
          <p:cNvSpPr txBox="1">
            <a:spLocks/>
          </p:cNvSpPr>
          <p:nvPr/>
        </p:nvSpPr>
        <p:spPr>
          <a:xfrm>
            <a:off x="362356" y="2626468"/>
            <a:ext cx="11467288" cy="1694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1028700" indent="-1028700" algn="ctr">
              <a:buFont typeface="+mj-lt"/>
              <a:buAutoNum type="romanUcPeriod"/>
            </a:pPr>
            <a:r>
              <a:rPr lang="fr-F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EA500"/>
                </a:solidFill>
                <a:latin typeface="Segoe UI (Corps)"/>
              </a:rPr>
              <a:t>HISTORIQUE: LE BEE</a:t>
            </a:r>
          </a:p>
        </p:txBody>
      </p:sp>
    </p:spTree>
    <p:extLst>
      <p:ext uri="{BB962C8B-B14F-4D97-AF65-F5344CB8AC3E}">
        <p14:creationId xmlns:p14="http://schemas.microsoft.com/office/powerpoint/2010/main" val="315095220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9E42F-3FD0-489E-99BF-A06F05EF3D7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1812648D-8E32-026A-9F52-C6888EAC573E}"/>
              </a:ext>
            </a:extLst>
          </p:cNvPr>
          <p:cNvSpPr txBox="1">
            <a:spLocks/>
          </p:cNvSpPr>
          <p:nvPr/>
        </p:nvSpPr>
        <p:spPr>
          <a:xfrm>
            <a:off x="408215" y="97973"/>
            <a:ext cx="11375571" cy="593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kumimoji="0" lang="fr-FR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effectLst/>
                <a:uLnTx/>
                <a:uFillTx/>
                <a:latin typeface="Segoe UI (Corps)"/>
                <a:ea typeface="+mj-ea"/>
                <a:cs typeface="+mj-cs"/>
              </a:rPr>
              <a:t>I.</a:t>
            </a:r>
            <a:r>
              <a:rPr kumimoji="0" lang="fr-FR" sz="32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effectLst/>
                <a:uLnTx/>
                <a:uFillTx/>
                <a:latin typeface="Segoe UI (Corps)"/>
                <a:ea typeface="+mj-ea"/>
                <a:cs typeface="+mj-cs"/>
              </a:rPr>
              <a:t> </a:t>
            </a:r>
            <a:r>
              <a:rPr lang="fr-FR" sz="3200" b="1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latin typeface="Segoe UI (Corps)"/>
              </a:rPr>
              <a:t>HISTORIQUE: LE Bureau d’Economie d’Energie (BEE)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EA500"/>
              </a:solidFill>
              <a:effectLst/>
              <a:uLnTx/>
              <a:uFillTx/>
              <a:latin typeface="Segoe UI (Corps)"/>
              <a:ea typeface="+mj-ea"/>
              <a:cs typeface="+mj-cs"/>
            </a:endParaRPr>
          </a:p>
        </p:txBody>
      </p:sp>
      <p:sp>
        <p:nvSpPr>
          <p:cNvPr id="3" name="Titre 6">
            <a:extLst>
              <a:ext uri="{FF2B5EF4-FFF2-40B4-BE49-F238E27FC236}">
                <a16:creationId xmlns:a16="http://schemas.microsoft.com/office/drawing/2014/main" id="{04C3A895-26D4-EC43-1FC4-B4AED31E11CC}"/>
              </a:ext>
            </a:extLst>
          </p:cNvPr>
          <p:cNvSpPr txBox="1">
            <a:spLocks/>
          </p:cNvSpPr>
          <p:nvPr/>
        </p:nvSpPr>
        <p:spPr>
          <a:xfrm>
            <a:off x="408214" y="787939"/>
            <a:ext cx="11375571" cy="48956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just"/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(Corps)"/>
              </a:rPr>
              <a:t>1. </a:t>
            </a:r>
            <a:r>
              <a:rPr lang="fr-FR" b="1" dirty="0">
                <a:solidFill>
                  <a:srgbClr val="00B050"/>
                </a:solidFill>
                <a:latin typeface="Segoe UI (Corps)"/>
              </a:rPr>
              <a:t>CONTEXTE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(Corps)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(Corps)"/>
              <a:ea typeface="+mj-ea"/>
              <a:cs typeface="+mj-cs"/>
            </a:endParaRPr>
          </a:p>
          <a:p>
            <a:pPr marL="274320" lvl="0" indent="-274320">
              <a:spcBef>
                <a:spcPct val="20000"/>
              </a:spcBef>
              <a:buClr>
                <a:srgbClr val="B58B80"/>
              </a:buClr>
              <a:buSzPct val="70000"/>
              <a:buFont typeface="Wingdings" pitchFamily="2" charset="2"/>
              <a:buChar char="q"/>
              <a:defRPr/>
            </a:pPr>
            <a:r>
              <a:rPr lang="fr-FR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Diminution des recettes de l’Etat en 1983,</a:t>
            </a:r>
          </a:p>
          <a:p>
            <a:pPr marL="274320" lvl="0" indent="-274320">
              <a:spcBef>
                <a:spcPct val="20000"/>
              </a:spcBef>
              <a:buClr>
                <a:srgbClr val="B58B80"/>
              </a:buClr>
              <a:buSzPct val="70000"/>
              <a:buFont typeface="Wingdings" pitchFamily="2" charset="2"/>
              <a:buChar char="q"/>
              <a:defRPr/>
            </a:pPr>
            <a:r>
              <a:rPr lang="fr-FR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Contexte international de l’époque, </a:t>
            </a:r>
          </a:p>
          <a:p>
            <a:pPr marL="274320" lvl="0" indent="-274320">
              <a:spcBef>
                <a:spcPct val="20000"/>
              </a:spcBef>
              <a:buClr>
                <a:srgbClr val="B58B80"/>
              </a:buClr>
              <a:buSzPct val="70000"/>
              <a:buFont typeface="Wingdings" pitchFamily="2" charset="2"/>
              <a:buChar char="q"/>
              <a:defRPr/>
            </a:pPr>
            <a:r>
              <a:rPr lang="fr-FR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Tarissement des ressources Hydroélectriques et le recours massif à l’électricité d’origine thermique,</a:t>
            </a:r>
          </a:p>
          <a:p>
            <a:pPr marL="274320" lvl="0" indent="-274320">
              <a:spcBef>
                <a:spcPct val="20000"/>
              </a:spcBef>
              <a:buClr>
                <a:srgbClr val="B58B80"/>
              </a:buClr>
              <a:buSzPct val="70000"/>
              <a:buFont typeface="Wingdings" pitchFamily="2" charset="2"/>
              <a:buChar char="q"/>
              <a:defRPr/>
            </a:pPr>
            <a:r>
              <a:rPr lang="fr-FR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Etudes lancées par  le gouvernement  en 1984 et 1985</a:t>
            </a:r>
          </a:p>
          <a:p>
            <a:pPr marL="274320" lvl="0" indent="-274320">
              <a:spcBef>
                <a:spcPct val="20000"/>
              </a:spcBef>
              <a:buClr>
                <a:srgbClr val="B58B80"/>
              </a:buClr>
              <a:buSzPct val="70000"/>
              <a:buFont typeface="Wingdings 2"/>
              <a:buChar char=""/>
              <a:defRPr/>
            </a:pPr>
            <a:endParaRPr lang="fr-FR" dirty="0">
              <a:solidFill>
                <a:srgbClr val="4E3B30"/>
              </a:solidFill>
              <a:latin typeface="Franklin Gothic Book"/>
              <a:ea typeface="+mn-ea"/>
              <a:cs typeface="+mn-cs"/>
            </a:endParaRPr>
          </a:p>
          <a:p>
            <a:pPr marL="274320" lvl="0" indent="-274320">
              <a:spcBef>
                <a:spcPct val="20000"/>
              </a:spcBef>
              <a:buClr>
                <a:srgbClr val="B58B80"/>
              </a:buClr>
              <a:buSzPct val="70000"/>
              <a:defRPr/>
            </a:pPr>
            <a:r>
              <a:rPr lang="fr-FR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Mise en place du Programme National d’Economies d’Energie  et la création du BEE, </a:t>
            </a:r>
            <a:r>
              <a:rPr lang="fr-FR" b="1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le 09 avril 1986</a:t>
            </a:r>
            <a:r>
              <a:rPr lang="fr-FR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(Corps)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(Corps)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55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9E42F-3FD0-489E-99BF-A06F05EF3D7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1812648D-8E32-026A-9F52-C6888EAC573E}"/>
              </a:ext>
            </a:extLst>
          </p:cNvPr>
          <p:cNvSpPr txBox="1">
            <a:spLocks/>
          </p:cNvSpPr>
          <p:nvPr/>
        </p:nvSpPr>
        <p:spPr>
          <a:xfrm>
            <a:off x="408215" y="97973"/>
            <a:ext cx="11375571" cy="5930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kumimoji="0" lang="fr-FR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effectLst/>
                <a:uLnTx/>
                <a:uFillTx/>
                <a:latin typeface="Segoe UI (Corps)"/>
                <a:ea typeface="+mj-ea"/>
                <a:cs typeface="+mj-cs"/>
              </a:rPr>
              <a:t>I.</a:t>
            </a:r>
            <a:r>
              <a:rPr kumimoji="0" lang="fr-FR" sz="32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effectLst/>
                <a:uLnTx/>
                <a:uFillTx/>
                <a:latin typeface="Segoe UI (Corps)"/>
                <a:ea typeface="+mj-ea"/>
                <a:cs typeface="+mj-cs"/>
              </a:rPr>
              <a:t> </a:t>
            </a:r>
            <a:r>
              <a:rPr lang="fr-FR" sz="3200" b="1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latin typeface="Segoe UI (Corps)"/>
              </a:rPr>
              <a:t>HISTORIQUE: LE Bureau d’Economie d’Energie (BEE)</a:t>
            </a:r>
          </a:p>
        </p:txBody>
      </p:sp>
      <p:sp>
        <p:nvSpPr>
          <p:cNvPr id="3" name="Titre 6">
            <a:extLst>
              <a:ext uri="{FF2B5EF4-FFF2-40B4-BE49-F238E27FC236}">
                <a16:creationId xmlns:a16="http://schemas.microsoft.com/office/drawing/2014/main" id="{04C3A895-26D4-EC43-1FC4-B4AED31E11CC}"/>
              </a:ext>
            </a:extLst>
          </p:cNvPr>
          <p:cNvSpPr txBox="1">
            <a:spLocks/>
          </p:cNvSpPr>
          <p:nvPr/>
        </p:nvSpPr>
        <p:spPr>
          <a:xfrm>
            <a:off x="408214" y="787940"/>
            <a:ext cx="11375571" cy="57204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just"/>
            <a:r>
              <a:rPr lang="fr-FR" sz="2400" b="1" dirty="0">
                <a:solidFill>
                  <a:srgbClr val="00B050"/>
                </a:solidFill>
                <a:latin typeface="Segoe UI (Corps)"/>
              </a:rPr>
              <a:t>2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(Corps)"/>
                <a:ea typeface="+mj-ea"/>
                <a:cs typeface="+mj-cs"/>
              </a:rPr>
              <a:t>. </a:t>
            </a:r>
            <a:r>
              <a:rPr lang="fr-FR" b="1" dirty="0">
                <a:solidFill>
                  <a:srgbClr val="00B050"/>
                </a:solidFill>
                <a:latin typeface="Segoe UI (Corps)"/>
              </a:rPr>
              <a:t>QUELQUES ACTIONS MENÉES:</a:t>
            </a:r>
          </a:p>
          <a:p>
            <a:pPr lvl="0" algn="just"/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(Corps)"/>
              <a:ea typeface="+mj-ea"/>
              <a:cs typeface="+mj-cs"/>
            </a:endParaRPr>
          </a:p>
          <a:p>
            <a:pPr marL="514350" lvl="0" indent="-514350">
              <a:spcBef>
                <a:spcPct val="20000"/>
              </a:spcBef>
              <a:buClr>
                <a:srgbClr val="B58B80"/>
              </a:buClr>
              <a:buSzPct val="70000"/>
              <a:buFont typeface="Wingdings" pitchFamily="2" charset="2"/>
              <a:buChar char="q"/>
              <a:defRPr/>
            </a:pPr>
            <a:r>
              <a:rPr lang="fr-FR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Dans l’administration:</a:t>
            </a:r>
          </a:p>
          <a:p>
            <a:pPr marL="1154430" lvl="2" indent="-51435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"/>
              <a:defRPr/>
            </a:pPr>
            <a:r>
              <a:rPr lang="fr-FR" sz="2400" dirty="0">
                <a:solidFill>
                  <a:srgbClr val="4E3B30"/>
                </a:solidFill>
                <a:latin typeface="Franklin Gothic Book"/>
              </a:rPr>
              <a:t>L’optimisation de la puissance souscrite</a:t>
            </a:r>
          </a:p>
          <a:p>
            <a:pPr marL="1154430" lvl="2" indent="-51435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"/>
              <a:defRPr/>
            </a:pPr>
            <a:r>
              <a:rPr lang="fr-FR" sz="2400" dirty="0">
                <a:solidFill>
                  <a:srgbClr val="4E3B30"/>
                </a:solidFill>
                <a:latin typeface="Franklin Gothic Book"/>
              </a:rPr>
              <a:t>L’installation de batteries de condensateur de 1985 à 2002: économie cumulée de 15,4 milliards de F CFA</a:t>
            </a:r>
          </a:p>
          <a:p>
            <a:pPr marL="514350" lvl="2" indent="-514350">
              <a:spcBef>
                <a:spcPct val="20000"/>
              </a:spcBef>
              <a:buClr>
                <a:srgbClr val="F0A22E"/>
              </a:buClr>
              <a:buSzPct val="70000"/>
              <a:buFont typeface="Wingdings" pitchFamily="2" charset="2"/>
              <a:buChar char="q"/>
              <a:defRPr/>
            </a:pPr>
            <a:r>
              <a:rPr lang="fr-FR" sz="2800" dirty="0">
                <a:solidFill>
                  <a:srgbClr val="4E3B30"/>
                </a:solidFill>
                <a:latin typeface="Franklin Gothic Book"/>
              </a:rPr>
              <a:t>Dans l’industrie et le tertiaire:</a:t>
            </a:r>
          </a:p>
          <a:p>
            <a:pPr marL="1154430" lvl="2" indent="-51435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"/>
              <a:defRPr/>
            </a:pPr>
            <a:r>
              <a:rPr lang="fr-FR" sz="2400" dirty="0">
                <a:solidFill>
                  <a:srgbClr val="4E3B30"/>
                </a:solidFill>
                <a:latin typeface="Franklin Gothic Book"/>
              </a:rPr>
              <a:t>Diagnostic énergétique de 34 établissements du secteur industriel </a:t>
            </a:r>
          </a:p>
          <a:p>
            <a:pPr marL="1154430" lvl="2" indent="-51435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"/>
              <a:defRPr/>
            </a:pPr>
            <a:r>
              <a:rPr lang="fr-FR" sz="2400" dirty="0">
                <a:solidFill>
                  <a:srgbClr val="4E3B30"/>
                </a:solidFill>
                <a:latin typeface="Franklin Gothic Book"/>
              </a:rPr>
              <a:t>Diagnostic énergétique de 26 établissements du secteur tertiaire: </a:t>
            </a:r>
          </a:p>
          <a:p>
            <a:pPr marL="240030" indent="-5143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fr-FR" dirty="0">
                <a:solidFill>
                  <a:srgbClr val="4E3B30"/>
                </a:solidFill>
                <a:latin typeface="Franklin Gothic Book"/>
              </a:rPr>
              <a:t>Dans le secteur domestique:</a:t>
            </a:r>
          </a:p>
          <a:p>
            <a:pPr marL="1154430" lvl="2" indent="-51435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"/>
              <a:defRPr/>
            </a:pPr>
            <a:r>
              <a:rPr lang="fr-FR" sz="2400" b="1" dirty="0">
                <a:solidFill>
                  <a:srgbClr val="4E3B30"/>
                </a:solidFill>
                <a:latin typeface="Franklin Gothic Book"/>
              </a:rPr>
              <a:t>La sensibilisation des ménages aux économies d’énergie</a:t>
            </a:r>
          </a:p>
          <a:p>
            <a:pPr marL="1154430" lvl="2" indent="-51435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"/>
              <a:defRPr/>
            </a:pPr>
            <a:r>
              <a:rPr lang="fr-FR" sz="2400" dirty="0">
                <a:solidFill>
                  <a:srgbClr val="4E3B30"/>
                </a:solidFill>
                <a:latin typeface="Franklin Gothic Book"/>
              </a:rPr>
              <a:t>10 000 foyers améliorés (cuissons d’aliments) diffusés à Abidjan entre 1987 et 1990.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(Corps)"/>
              <a:ea typeface="+mj-ea"/>
              <a:cs typeface="+mj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(Corps)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(Corps)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130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44C73-6D57-C01B-FF21-E88342A44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6</a:t>
            </a:fld>
            <a:endParaRPr lang="fr-FR"/>
          </a:p>
        </p:txBody>
      </p:sp>
      <p:sp>
        <p:nvSpPr>
          <p:cNvPr id="2" name="Titre 6">
            <a:extLst>
              <a:ext uri="{FF2B5EF4-FFF2-40B4-BE49-F238E27FC236}">
                <a16:creationId xmlns:a16="http://schemas.microsoft.com/office/drawing/2014/main" id="{C8970E15-1D25-FBE3-80AE-A4881417837B}"/>
              </a:ext>
            </a:extLst>
          </p:cNvPr>
          <p:cNvSpPr txBox="1">
            <a:spLocks/>
          </p:cNvSpPr>
          <p:nvPr/>
        </p:nvSpPr>
        <p:spPr>
          <a:xfrm>
            <a:off x="362356" y="2626468"/>
            <a:ext cx="11467288" cy="1694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EA500"/>
                </a:solidFill>
                <a:latin typeface="Segoe UI (Corps)"/>
              </a:rPr>
              <a:t>II. CADRE ORGANISATIONEL</a:t>
            </a:r>
          </a:p>
        </p:txBody>
      </p:sp>
    </p:spTree>
    <p:extLst>
      <p:ext uri="{BB962C8B-B14F-4D97-AF65-F5344CB8AC3E}">
        <p14:creationId xmlns:p14="http://schemas.microsoft.com/office/powerpoint/2010/main" val="383984014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C023B3-56F8-4696-93B9-D8D6B6D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7</a:t>
            </a:fld>
            <a:endParaRPr lang="fr-FR"/>
          </a:p>
        </p:txBody>
      </p:sp>
      <p:sp>
        <p:nvSpPr>
          <p:cNvPr id="6" name="Titre 6">
            <a:extLst>
              <a:ext uri="{FF2B5EF4-FFF2-40B4-BE49-F238E27FC236}">
                <a16:creationId xmlns:a16="http://schemas.microsoft.com/office/drawing/2014/main" id="{D92106FB-E8E6-4C3C-A8CC-29B614FF21AC}"/>
              </a:ext>
            </a:extLst>
          </p:cNvPr>
          <p:cNvSpPr txBox="1">
            <a:spLocks/>
          </p:cNvSpPr>
          <p:nvPr/>
        </p:nvSpPr>
        <p:spPr>
          <a:xfrm>
            <a:off x="408214" y="322091"/>
            <a:ext cx="11375571" cy="500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latin typeface="Segoe UI (Corps)"/>
              </a:rPr>
              <a:t>II. CADRE</a:t>
            </a:r>
            <a:r>
              <a:rPr lang="fr-FR" sz="2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EA500"/>
                </a:solidFill>
                <a:latin typeface="Segoe UI (Corps)"/>
              </a:rPr>
              <a:t> </a:t>
            </a:r>
            <a:r>
              <a:rPr lang="fr-FR" sz="3200" b="1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latin typeface="Segoe UI (Corps)"/>
              </a:rPr>
              <a:t>ORGANISATIONEL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053077" y="5776514"/>
            <a:ext cx="935899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fr-FR" b="1" dirty="0">
                <a:latin typeface="Franklin Gothic Book" panose="020B0503020102020204" pitchFamily="34" charset="0"/>
              </a:rPr>
              <a:t>Concevoir et mettre en œuvre des campagnes de sensibilisation, communication et formation dans le domaine de l'efficacité énergétique </a:t>
            </a:r>
            <a:endParaRPr lang="fr-FR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794638918"/>
              </p:ext>
            </p:extLst>
          </p:nvPr>
        </p:nvGraphicFramePr>
        <p:xfrm>
          <a:off x="408214" y="1080841"/>
          <a:ext cx="11004852" cy="4534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76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E5D9D97-5590-4CDC-A8A9-3741A5717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621" y="2635265"/>
            <a:ext cx="3133164" cy="372108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C023B3-56F8-4696-93B9-D8D6B6D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8</a:t>
            </a:fld>
            <a:endParaRPr lang="fr-FR"/>
          </a:p>
        </p:txBody>
      </p:sp>
      <p:sp>
        <p:nvSpPr>
          <p:cNvPr id="6" name="Titre 6">
            <a:extLst>
              <a:ext uri="{FF2B5EF4-FFF2-40B4-BE49-F238E27FC236}">
                <a16:creationId xmlns:a16="http://schemas.microsoft.com/office/drawing/2014/main" id="{D92106FB-E8E6-4C3C-A8CC-29B614FF21AC}"/>
              </a:ext>
            </a:extLst>
          </p:cNvPr>
          <p:cNvSpPr txBox="1">
            <a:spLocks/>
          </p:cNvSpPr>
          <p:nvPr/>
        </p:nvSpPr>
        <p:spPr>
          <a:xfrm>
            <a:off x="408214" y="245533"/>
            <a:ext cx="11375571" cy="1502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latin typeface="Segoe UI (Corps)"/>
              </a:rPr>
              <a:t>III. STRATÉGIE: SENSIBILISATION, COMMUNICATION ET FORMATION SUR L’EFFICACITÉ ÉNERGÉTIQUE ET LES ÉNERGIES RENOUVELABLES  2021-2030</a:t>
            </a:r>
          </a:p>
          <a:p>
            <a:endParaRPr lang="fr-FR" sz="2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EA500"/>
              </a:solidFill>
              <a:latin typeface="Segoe UI (Corps)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389AEF-0D25-40B1-AA92-C5C66CB59C08}"/>
              </a:ext>
            </a:extLst>
          </p:cNvPr>
          <p:cNvSpPr txBox="1"/>
          <p:nvPr/>
        </p:nvSpPr>
        <p:spPr>
          <a:xfrm>
            <a:off x="623206" y="2092014"/>
            <a:ext cx="109455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70C0"/>
                </a:solidFill>
                <a:latin typeface="Franklin Gothic Book" panose="020B0503020102020204" pitchFamily="34" charset="0"/>
              </a:rPr>
              <a:t>DOCUMENT DE STRATÉGIE DE  SENSIBILISATION, COMMUNICATION ET FORMATION SUR L’EFFICACITÉ ÉNERGÉTIQUE ET LES ÉNERGIES RENOUVELABLES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Franklin Gothic Book" panose="020B0503020102020204" pitchFamily="34" charset="0"/>
              </a:rPr>
              <a:t>GROUPES CIBLES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Franklin Gothic Book" panose="020B0503020102020204" pitchFamily="34" charset="0"/>
              </a:rPr>
              <a:t>OBJECTIFS SPECIFIQUES PAR GROUPE CIBLE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Franklin Gothic Book" panose="020B0503020102020204" pitchFamily="34" charset="0"/>
              </a:rPr>
              <a:t>COMPOSANTE SENSIBILISATION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Franklin Gothic Book" panose="020B0503020102020204" pitchFamily="34" charset="0"/>
              </a:rPr>
              <a:t>COMPOSANTE COMMUNICATION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Franklin Gothic Book" panose="020B0503020102020204" pitchFamily="34" charset="0"/>
              </a:rPr>
              <a:t>COMPOSANTE FORMATION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dirty="0">
                <a:latin typeface="Franklin Gothic Book" panose="020B0503020102020204" pitchFamily="34" charset="0"/>
              </a:rPr>
              <a:t>MESSAGES CLES ET CONTENUS A ADAPTER AUX SUPPORTS</a:t>
            </a:r>
            <a:endParaRPr lang="fr-FR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C023B3-56F8-4696-93B9-D8D6B6DB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9E42F-3FD0-489E-99BF-A06F05EF3D77}" type="slidenum">
              <a:rPr lang="fr-FR" smtClean="0"/>
              <a:t>9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389AEF-0D25-40B1-AA92-C5C66CB59C08}"/>
              </a:ext>
            </a:extLst>
          </p:cNvPr>
          <p:cNvSpPr txBox="1"/>
          <p:nvPr/>
        </p:nvSpPr>
        <p:spPr>
          <a:xfrm>
            <a:off x="488734" y="2069752"/>
            <a:ext cx="5383148" cy="40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70C0"/>
                </a:solidFill>
              </a:rPr>
              <a:t>GROUPES CIBLES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 LE GRAND PUBLIC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LES ORGANISATIONS DE LA SOCIÉTÉ CIVILE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LES ACTEURS PUBLICS/ DÉCIDEURS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LES ACTEURS CLÉ DU SECTEUR DE </a:t>
            </a:r>
          </a:p>
          <a:p>
            <a:pPr lvl="1">
              <a:lnSpc>
                <a:spcPct val="150000"/>
              </a:lnSpc>
            </a:pPr>
            <a:r>
              <a:rPr lang="fr-FR" sz="2000" dirty="0"/>
              <a:t>L’ÉNERGIE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LES ACTEURS DU SECTEUR INDUSTRIEL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LES ACTEURS DU TRANSPORT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BF3499-2C2A-41C7-B127-438859357C98}"/>
              </a:ext>
            </a:extLst>
          </p:cNvPr>
          <p:cNvSpPr txBox="1"/>
          <p:nvPr/>
        </p:nvSpPr>
        <p:spPr>
          <a:xfrm>
            <a:off x="6288420" y="2808415"/>
            <a:ext cx="5495365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LES PROFESSIONNELS DU BÂTIMENT ET DE L’HÔTELLERIE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LES IMPORTATEURS ET DISTRIBUTEURS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OPÉRATEURS ÉCONOMIQUES PRIVÉS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ORGANISME DE NORMALISATION,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BUREAU DE CONTRÔLE ET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LABORATOIRE DE TEST</a:t>
            </a:r>
            <a:endParaRPr lang="en-US" sz="2000" dirty="0"/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D92106FB-E8E6-4C3C-A8CC-29B614FF21AC}"/>
              </a:ext>
            </a:extLst>
          </p:cNvPr>
          <p:cNvSpPr txBox="1">
            <a:spLocks/>
          </p:cNvSpPr>
          <p:nvPr/>
        </p:nvSpPr>
        <p:spPr>
          <a:xfrm>
            <a:off x="408214" y="245533"/>
            <a:ext cx="11375571" cy="1502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A5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ln>
                  <a:solidFill>
                    <a:prstClr val="black"/>
                  </a:solidFill>
                </a:ln>
                <a:solidFill>
                  <a:srgbClr val="FEA500"/>
                </a:solidFill>
                <a:latin typeface="Segoe UI (Corps)"/>
              </a:rPr>
              <a:t>III. STRATÉGIE: SENSIBILISATION, COMMUNICATION ET FORMATION SUR L’EFFICACITÉ ÉNERGÉTIQUE ET LES ÉNERGIES RENOUVELABLES  2021-2030</a:t>
            </a:r>
          </a:p>
          <a:p>
            <a:endParaRPr lang="fr-FR" sz="2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EA500"/>
              </a:solidFill>
              <a:latin typeface="Segoe UI (Corps)"/>
            </a:endParaRPr>
          </a:p>
        </p:txBody>
      </p:sp>
    </p:spTree>
    <p:extLst>
      <p:ext uri="{BB962C8B-B14F-4D97-AF65-F5344CB8AC3E}">
        <p14:creationId xmlns:p14="http://schemas.microsoft.com/office/powerpoint/2010/main" val="72530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618</Words>
  <Application>Microsoft Office PowerPoint</Application>
  <PresentationFormat>Grand écran</PresentationFormat>
  <Paragraphs>141</Paragraphs>
  <Slides>16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Franklin Gothic Book</vt:lpstr>
      <vt:lpstr>Helvetica</vt:lpstr>
      <vt:lpstr>Segoe UI (Corps)</vt:lpstr>
      <vt:lpstr>Wingdings</vt:lpstr>
      <vt:lpstr>Wingdings 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AKA Kouassi Léon</dc:creator>
  <cp:lastModifiedBy>HP</cp:lastModifiedBy>
  <cp:revision>61</cp:revision>
  <dcterms:created xsi:type="dcterms:W3CDTF">2023-03-08T13:31:54Z</dcterms:created>
  <dcterms:modified xsi:type="dcterms:W3CDTF">2023-07-26T10:59:38Z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2023-03-08T13:44:29Z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af9fc420-a288-4b16-b6b7-db65c1429860</vt:lpwstr>
  </property>
  <property fmtid="{D5CDD505-2E9C-101B-9397-08002B2CF9AE}" pid="7" name="MSIP_Label_defa4170-0d19-0005-0004-bc88714345d2_ActionId">
    <vt:lpwstr>2873ebee-5544-457e-9bd9-2d0499af02b0</vt:lpwstr>
  </property>
  <property fmtid="{D5CDD505-2E9C-101B-9397-08002B2CF9AE}" pid="8" name="MSIP_Label_defa4170-0d19-0005-0004-bc88714345d2_ContentBits">
    <vt:lpwstr>0</vt:lpwstr>
  </property>
</Properties>
</file>