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417" r:id="rId3"/>
    <p:sldId id="406" r:id="rId4"/>
    <p:sldId id="390" r:id="rId5"/>
    <p:sldId id="397" r:id="rId6"/>
    <p:sldId id="297" r:id="rId7"/>
    <p:sldId id="298" r:id="rId8"/>
    <p:sldId id="403" r:id="rId9"/>
    <p:sldId id="416" r:id="rId10"/>
    <p:sldId id="411" r:id="rId11"/>
    <p:sldId id="414" r:id="rId12"/>
    <p:sldId id="415" r:id="rId13"/>
    <p:sldId id="270" r:id="rId14"/>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2037C-87D7-49F9-BA92-67AEE84212B7}" v="8" dt="2023-06-19T09:21:18.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0834" autoAdjust="0"/>
  </p:normalViewPr>
  <p:slideViewPr>
    <p:cSldViewPr snapToGrid="0">
      <p:cViewPr varScale="1">
        <p:scale>
          <a:sx n="103" d="100"/>
          <a:sy n="103" d="100"/>
        </p:scale>
        <p:origin x="546" y="114"/>
      </p:cViewPr>
      <p:guideLst>
        <p:guide orient="horz" pos="2160"/>
        <p:guide pos="3840"/>
      </p:guideLst>
    </p:cSldViewPr>
  </p:slideViewPr>
  <p:notesTextViewPr>
    <p:cViewPr>
      <p:scale>
        <a:sx n="1" d="1"/>
        <a:sy n="1" d="1"/>
      </p:scale>
      <p:origin x="0" y="0"/>
    </p:cViewPr>
  </p:notesTextViewPr>
  <p:sorterViewPr>
    <p:cViewPr>
      <p:scale>
        <a:sx n="150" d="100"/>
        <a:sy n="150" d="100"/>
      </p:scale>
      <p:origin x="0" y="-1848"/>
    </p:cViewPr>
  </p:sorterViewPr>
  <p:notesViewPr>
    <p:cSldViewPr snapToGrid="0">
      <p:cViewPr varScale="1">
        <p:scale>
          <a:sx n="65" d="100"/>
          <a:sy n="65" d="100"/>
        </p:scale>
        <p:origin x="306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 Yujia, IEA/EXD/GER/APP" userId="f4d20e78-303e-4ffd-80cf-47558488f4ef" providerId="ADAL" clId="{DA12037C-87D7-49F9-BA92-67AEE84212B7}"/>
    <pc:docChg chg="undo custSel addSld delSld modSld">
      <pc:chgData name="HAN Yujia, IEA/EXD/GER/APP" userId="f4d20e78-303e-4ffd-80cf-47558488f4ef" providerId="ADAL" clId="{DA12037C-87D7-49F9-BA92-67AEE84212B7}" dt="2023-06-19T09:40:03.564" v="1991" actId="20577"/>
      <pc:docMkLst>
        <pc:docMk/>
      </pc:docMkLst>
      <pc:sldChg chg="addSp modSp mod">
        <pc:chgData name="HAN Yujia, IEA/EXD/GER/APP" userId="f4d20e78-303e-4ffd-80cf-47558488f4ef" providerId="ADAL" clId="{DA12037C-87D7-49F9-BA92-67AEE84212B7}" dt="2023-06-19T08:46:06.525" v="1014" actId="20577"/>
        <pc:sldMkLst>
          <pc:docMk/>
          <pc:sldMk cId="1672975057" sldId="297"/>
        </pc:sldMkLst>
        <pc:spChg chg="mod">
          <ac:chgData name="HAN Yujia, IEA/EXD/GER/APP" userId="f4d20e78-303e-4ffd-80cf-47558488f4ef" providerId="ADAL" clId="{DA12037C-87D7-49F9-BA92-67AEE84212B7}" dt="2023-06-19T08:09:15.565" v="322" actId="1036"/>
          <ac:spMkLst>
            <pc:docMk/>
            <pc:sldMk cId="1672975057" sldId="297"/>
            <ac:spMk id="2" creationId="{00000000-0000-0000-0000-000000000000}"/>
          </ac:spMkLst>
        </pc:spChg>
        <pc:spChg chg="mod">
          <ac:chgData name="HAN Yujia, IEA/EXD/GER/APP" userId="f4d20e78-303e-4ffd-80cf-47558488f4ef" providerId="ADAL" clId="{DA12037C-87D7-49F9-BA92-67AEE84212B7}" dt="2023-06-19T08:13:13.578" v="386" actId="20577"/>
          <ac:spMkLst>
            <pc:docMk/>
            <pc:sldMk cId="1672975057" sldId="297"/>
            <ac:spMk id="3" creationId="{00000000-0000-0000-0000-000000000000}"/>
          </ac:spMkLst>
        </pc:spChg>
        <pc:spChg chg="add mod">
          <ac:chgData name="HAN Yujia, IEA/EXD/GER/APP" userId="f4d20e78-303e-4ffd-80cf-47558488f4ef" providerId="ADAL" clId="{DA12037C-87D7-49F9-BA92-67AEE84212B7}" dt="2023-06-19T08:09:31.942" v="332" actId="20577"/>
          <ac:spMkLst>
            <pc:docMk/>
            <pc:sldMk cId="1672975057" sldId="297"/>
            <ac:spMk id="6" creationId="{03392312-7880-7269-DD9A-1FE68A3072EF}"/>
          </ac:spMkLst>
        </pc:spChg>
        <pc:spChg chg="add mod">
          <ac:chgData name="HAN Yujia, IEA/EXD/GER/APP" userId="f4d20e78-303e-4ffd-80cf-47558488f4ef" providerId="ADAL" clId="{DA12037C-87D7-49F9-BA92-67AEE84212B7}" dt="2023-06-19T08:46:06.525" v="1014" actId="20577"/>
          <ac:spMkLst>
            <pc:docMk/>
            <pc:sldMk cId="1672975057" sldId="297"/>
            <ac:spMk id="8" creationId="{949418F7-ABC3-2DB4-848F-49654A9FDC12}"/>
          </ac:spMkLst>
        </pc:spChg>
        <pc:spChg chg="mod">
          <ac:chgData name="HAN Yujia, IEA/EXD/GER/APP" userId="f4d20e78-303e-4ffd-80cf-47558488f4ef" providerId="ADAL" clId="{DA12037C-87D7-49F9-BA92-67AEE84212B7}" dt="2023-06-19T08:14:01.755" v="403" actId="14100"/>
          <ac:spMkLst>
            <pc:docMk/>
            <pc:sldMk cId="1672975057" sldId="297"/>
            <ac:spMk id="12" creationId="{FF319E4A-8F68-561B-823F-F22B24607572}"/>
          </ac:spMkLst>
        </pc:spChg>
        <pc:picChg chg="mod">
          <ac:chgData name="HAN Yujia, IEA/EXD/GER/APP" userId="f4d20e78-303e-4ffd-80cf-47558488f4ef" providerId="ADAL" clId="{DA12037C-87D7-49F9-BA92-67AEE84212B7}" dt="2023-06-19T08:45:06.931" v="960" actId="1035"/>
          <ac:picMkLst>
            <pc:docMk/>
            <pc:sldMk cId="1672975057" sldId="297"/>
            <ac:picMk id="4" creationId="{5FC6E44A-67ED-C797-A6EB-343748F58082}"/>
          </ac:picMkLst>
        </pc:picChg>
      </pc:sldChg>
      <pc:sldChg chg="addSp modSp mod">
        <pc:chgData name="HAN Yujia, IEA/EXD/GER/APP" userId="f4d20e78-303e-4ffd-80cf-47558488f4ef" providerId="ADAL" clId="{DA12037C-87D7-49F9-BA92-67AEE84212B7}" dt="2023-06-19T09:27:30.884" v="1825" actId="20577"/>
        <pc:sldMkLst>
          <pc:docMk/>
          <pc:sldMk cId="2203757953" sldId="298"/>
        </pc:sldMkLst>
        <pc:spChg chg="mod">
          <ac:chgData name="HAN Yujia, IEA/EXD/GER/APP" userId="f4d20e78-303e-4ffd-80cf-47558488f4ef" providerId="ADAL" clId="{DA12037C-87D7-49F9-BA92-67AEE84212B7}" dt="2023-06-19T08:14:30.406" v="429" actId="1036"/>
          <ac:spMkLst>
            <pc:docMk/>
            <pc:sldMk cId="2203757953" sldId="298"/>
            <ac:spMk id="2" creationId="{00000000-0000-0000-0000-000000000000}"/>
          </ac:spMkLst>
        </pc:spChg>
        <pc:spChg chg="mod">
          <ac:chgData name="HAN Yujia, IEA/EXD/GER/APP" userId="f4d20e78-303e-4ffd-80cf-47558488f4ef" providerId="ADAL" clId="{DA12037C-87D7-49F9-BA92-67AEE84212B7}" dt="2023-06-19T09:27:30.884" v="1825" actId="20577"/>
          <ac:spMkLst>
            <pc:docMk/>
            <pc:sldMk cId="2203757953" sldId="298"/>
            <ac:spMk id="3" creationId="{00000000-0000-0000-0000-000000000000}"/>
          </ac:spMkLst>
        </pc:spChg>
        <pc:spChg chg="mod">
          <ac:chgData name="HAN Yujia, IEA/EXD/GER/APP" userId="f4d20e78-303e-4ffd-80cf-47558488f4ef" providerId="ADAL" clId="{DA12037C-87D7-49F9-BA92-67AEE84212B7}" dt="2023-06-19T08:17:02.491" v="503" actId="14100"/>
          <ac:spMkLst>
            <pc:docMk/>
            <pc:sldMk cId="2203757953" sldId="298"/>
            <ac:spMk id="5" creationId="{CD10B1BA-C79A-3899-27CF-9C3913AC0DA8}"/>
          </ac:spMkLst>
        </pc:spChg>
        <pc:spChg chg="mod">
          <ac:chgData name="HAN Yujia, IEA/EXD/GER/APP" userId="f4d20e78-303e-4ffd-80cf-47558488f4ef" providerId="ADAL" clId="{DA12037C-87D7-49F9-BA92-67AEE84212B7}" dt="2023-06-19T08:16:35.944" v="492"/>
          <ac:spMkLst>
            <pc:docMk/>
            <pc:sldMk cId="2203757953" sldId="298"/>
            <ac:spMk id="7" creationId="{B517EA18-085E-151A-A19D-C8445F845D54}"/>
          </ac:spMkLst>
        </pc:spChg>
        <pc:spChg chg="add mod">
          <ac:chgData name="HAN Yujia, IEA/EXD/GER/APP" userId="f4d20e78-303e-4ffd-80cf-47558488f4ef" providerId="ADAL" clId="{DA12037C-87D7-49F9-BA92-67AEE84212B7}" dt="2023-06-19T08:14:37.867" v="430" actId="1076"/>
          <ac:spMkLst>
            <pc:docMk/>
            <pc:sldMk cId="2203757953" sldId="298"/>
            <ac:spMk id="8" creationId="{B13280CD-E967-FE5B-9755-8079BF6512DF}"/>
          </ac:spMkLst>
        </pc:spChg>
        <pc:spChg chg="add mod">
          <ac:chgData name="HAN Yujia, IEA/EXD/GER/APP" userId="f4d20e78-303e-4ffd-80cf-47558488f4ef" providerId="ADAL" clId="{DA12037C-87D7-49F9-BA92-67AEE84212B7}" dt="2023-06-19T09:06:38.698" v="1159" actId="14100"/>
          <ac:spMkLst>
            <pc:docMk/>
            <pc:sldMk cId="2203757953" sldId="298"/>
            <ac:spMk id="12" creationId="{BD5973CC-8FB7-B1B6-9583-225B8CB23837}"/>
          </ac:spMkLst>
        </pc:spChg>
        <pc:picChg chg="mod">
          <ac:chgData name="HAN Yujia, IEA/EXD/GER/APP" userId="f4d20e78-303e-4ffd-80cf-47558488f4ef" providerId="ADAL" clId="{DA12037C-87D7-49F9-BA92-67AEE84212B7}" dt="2023-06-19T09:03:53.419" v="1043" actId="1036"/>
          <ac:picMkLst>
            <pc:docMk/>
            <pc:sldMk cId="2203757953" sldId="298"/>
            <ac:picMk id="10" creationId="{2B709766-0F46-888E-5A9B-2CECFAE42321}"/>
          </ac:picMkLst>
        </pc:picChg>
        <pc:picChg chg="mod">
          <ac:chgData name="HAN Yujia, IEA/EXD/GER/APP" userId="f4d20e78-303e-4ffd-80cf-47558488f4ef" providerId="ADAL" clId="{DA12037C-87D7-49F9-BA92-67AEE84212B7}" dt="2023-06-19T09:03:58.147" v="1062" actId="1035"/>
          <ac:picMkLst>
            <pc:docMk/>
            <pc:sldMk cId="2203757953" sldId="298"/>
            <ac:picMk id="11" creationId="{F06031A5-5BAE-9F6A-1F8D-1107713C418D}"/>
          </ac:picMkLst>
        </pc:picChg>
      </pc:sldChg>
      <pc:sldChg chg="addSp modSp mod">
        <pc:chgData name="HAN Yujia, IEA/EXD/GER/APP" userId="f4d20e78-303e-4ffd-80cf-47558488f4ef" providerId="ADAL" clId="{DA12037C-87D7-49F9-BA92-67AEE84212B7}" dt="2023-06-19T09:33:41.432" v="1926" actId="1076"/>
        <pc:sldMkLst>
          <pc:docMk/>
          <pc:sldMk cId="1172771503" sldId="390"/>
        </pc:sldMkLst>
        <pc:spChg chg="mod">
          <ac:chgData name="HAN Yujia, IEA/EXD/GER/APP" userId="f4d20e78-303e-4ffd-80cf-47558488f4ef" providerId="ADAL" clId="{DA12037C-87D7-49F9-BA92-67AEE84212B7}" dt="2023-06-19T08:01:15.099" v="185" actId="1035"/>
          <ac:spMkLst>
            <pc:docMk/>
            <pc:sldMk cId="1172771503" sldId="390"/>
            <ac:spMk id="2" creationId="{1A0B8CE0-B4A9-4AAF-B2E4-857727497EBF}"/>
          </ac:spMkLst>
        </pc:spChg>
        <pc:spChg chg="mod">
          <ac:chgData name="HAN Yujia, IEA/EXD/GER/APP" userId="f4d20e78-303e-4ffd-80cf-47558488f4ef" providerId="ADAL" clId="{DA12037C-87D7-49F9-BA92-67AEE84212B7}" dt="2023-06-19T08:04:59.925" v="250" actId="1036"/>
          <ac:spMkLst>
            <pc:docMk/>
            <pc:sldMk cId="1172771503" sldId="390"/>
            <ac:spMk id="3" creationId="{390D6A1F-CB79-415D-99A1-B90D58726380}"/>
          </ac:spMkLst>
        </pc:spChg>
        <pc:spChg chg="mod">
          <ac:chgData name="HAN Yujia, IEA/EXD/GER/APP" userId="f4d20e78-303e-4ffd-80cf-47558488f4ef" providerId="ADAL" clId="{DA12037C-87D7-49F9-BA92-67AEE84212B7}" dt="2023-06-19T08:04:08.177" v="227" actId="27636"/>
          <ac:spMkLst>
            <pc:docMk/>
            <pc:sldMk cId="1172771503" sldId="390"/>
            <ac:spMk id="4" creationId="{4B19E85B-41D7-4F17-A47A-D77D7E9E82AC}"/>
          </ac:spMkLst>
        </pc:spChg>
        <pc:spChg chg="mod">
          <ac:chgData name="HAN Yujia, IEA/EXD/GER/APP" userId="f4d20e78-303e-4ffd-80cf-47558488f4ef" providerId="ADAL" clId="{DA12037C-87D7-49F9-BA92-67AEE84212B7}" dt="2023-06-19T09:33:41.432" v="1926" actId="1076"/>
          <ac:spMkLst>
            <pc:docMk/>
            <pc:sldMk cId="1172771503" sldId="390"/>
            <ac:spMk id="6" creationId="{A275C100-6235-E71E-1E42-1F76F99E3962}"/>
          </ac:spMkLst>
        </pc:spChg>
        <pc:spChg chg="add mod">
          <ac:chgData name="HAN Yujia, IEA/EXD/GER/APP" userId="f4d20e78-303e-4ffd-80cf-47558488f4ef" providerId="ADAL" clId="{DA12037C-87D7-49F9-BA92-67AEE84212B7}" dt="2023-06-19T08:01:31.536" v="194"/>
          <ac:spMkLst>
            <pc:docMk/>
            <pc:sldMk cId="1172771503" sldId="390"/>
            <ac:spMk id="9" creationId="{C8B97DC0-5B70-879B-68F6-BF6B95D1863F}"/>
          </ac:spMkLst>
        </pc:spChg>
        <pc:spChg chg="add mod">
          <ac:chgData name="HAN Yujia, IEA/EXD/GER/APP" userId="f4d20e78-303e-4ffd-80cf-47558488f4ef" providerId="ADAL" clId="{DA12037C-87D7-49F9-BA92-67AEE84212B7}" dt="2023-06-19T09:22:05.404" v="1783" actId="20577"/>
          <ac:spMkLst>
            <pc:docMk/>
            <pc:sldMk cId="1172771503" sldId="390"/>
            <ac:spMk id="10" creationId="{00F2DB74-F8FB-FA6F-34F4-E5A3A93A29A5}"/>
          </ac:spMkLst>
        </pc:spChg>
        <pc:picChg chg="mod">
          <ac:chgData name="HAN Yujia, IEA/EXD/GER/APP" userId="f4d20e78-303e-4ffd-80cf-47558488f4ef" providerId="ADAL" clId="{DA12037C-87D7-49F9-BA92-67AEE84212B7}" dt="2023-06-19T09:21:51.858" v="1761" actId="1035"/>
          <ac:picMkLst>
            <pc:docMk/>
            <pc:sldMk cId="1172771503" sldId="390"/>
            <ac:picMk id="5" creationId="{D9D06281-9E4D-A9C4-D04F-959DD73602C3}"/>
          </ac:picMkLst>
        </pc:picChg>
        <pc:picChg chg="mod">
          <ac:chgData name="HAN Yujia, IEA/EXD/GER/APP" userId="f4d20e78-303e-4ffd-80cf-47558488f4ef" providerId="ADAL" clId="{DA12037C-87D7-49F9-BA92-67AEE84212B7}" dt="2023-06-19T09:21:01.578" v="1673" actId="1036"/>
          <ac:picMkLst>
            <pc:docMk/>
            <pc:sldMk cId="1172771503" sldId="390"/>
            <ac:picMk id="7" creationId="{0577E99D-B87B-1DFE-C42C-088481C3F2A7}"/>
          </ac:picMkLst>
        </pc:picChg>
      </pc:sldChg>
      <pc:sldChg chg="addSp modSp mod">
        <pc:chgData name="HAN Yujia, IEA/EXD/GER/APP" userId="f4d20e78-303e-4ffd-80cf-47558488f4ef" providerId="ADAL" clId="{DA12037C-87D7-49F9-BA92-67AEE84212B7}" dt="2023-06-19T09:22:43.028" v="1785" actId="20577"/>
        <pc:sldMkLst>
          <pc:docMk/>
          <pc:sldMk cId="846762051" sldId="397"/>
        </pc:sldMkLst>
        <pc:spChg chg="mod">
          <ac:chgData name="HAN Yujia, IEA/EXD/GER/APP" userId="f4d20e78-303e-4ffd-80cf-47558488f4ef" providerId="ADAL" clId="{DA12037C-87D7-49F9-BA92-67AEE84212B7}" dt="2023-06-19T08:08:32.467" v="286" actId="1076"/>
          <ac:spMkLst>
            <pc:docMk/>
            <pc:sldMk cId="846762051" sldId="397"/>
            <ac:spMk id="2" creationId="{00000000-0000-0000-0000-000000000000}"/>
          </ac:spMkLst>
        </pc:spChg>
        <pc:spChg chg="mod">
          <ac:chgData name="HAN Yujia, IEA/EXD/GER/APP" userId="f4d20e78-303e-4ffd-80cf-47558488f4ef" providerId="ADAL" clId="{DA12037C-87D7-49F9-BA92-67AEE84212B7}" dt="2023-06-19T08:07:56.479" v="268" actId="20577"/>
          <ac:spMkLst>
            <pc:docMk/>
            <pc:sldMk cId="846762051" sldId="397"/>
            <ac:spMk id="3" creationId="{00000000-0000-0000-0000-000000000000}"/>
          </ac:spMkLst>
        </pc:spChg>
        <pc:spChg chg="add mod">
          <ac:chgData name="HAN Yujia, IEA/EXD/GER/APP" userId="f4d20e78-303e-4ffd-80cf-47558488f4ef" providerId="ADAL" clId="{DA12037C-87D7-49F9-BA92-67AEE84212B7}" dt="2023-06-19T08:08:44.645" v="299" actId="20577"/>
          <ac:spMkLst>
            <pc:docMk/>
            <pc:sldMk cId="846762051" sldId="397"/>
            <ac:spMk id="6" creationId="{09C024B8-ABBA-F7FC-C57F-1063AFF560E5}"/>
          </ac:spMkLst>
        </pc:spChg>
        <pc:spChg chg="mod">
          <ac:chgData name="HAN Yujia, IEA/EXD/GER/APP" userId="f4d20e78-303e-4ffd-80cf-47558488f4ef" providerId="ADAL" clId="{DA12037C-87D7-49F9-BA92-67AEE84212B7}" dt="2023-06-19T09:22:43.028" v="1785" actId="20577"/>
          <ac:spMkLst>
            <pc:docMk/>
            <pc:sldMk cId="846762051" sldId="397"/>
            <ac:spMk id="8" creationId="{E9026A0E-E54A-C2F5-3DBE-074620EB308B}"/>
          </ac:spMkLst>
        </pc:spChg>
        <pc:spChg chg="add mod">
          <ac:chgData name="HAN Yujia, IEA/EXD/GER/APP" userId="f4d20e78-303e-4ffd-80cf-47558488f4ef" providerId="ADAL" clId="{DA12037C-87D7-49F9-BA92-67AEE84212B7}" dt="2023-06-19T08:43:58.797" v="935" actId="20577"/>
          <ac:spMkLst>
            <pc:docMk/>
            <pc:sldMk cId="846762051" sldId="397"/>
            <ac:spMk id="9" creationId="{413C30F0-772D-C596-83FE-EF871D6D94B9}"/>
          </ac:spMkLst>
        </pc:spChg>
        <pc:picChg chg="mod">
          <ac:chgData name="HAN Yujia, IEA/EXD/GER/APP" userId="f4d20e78-303e-4ffd-80cf-47558488f4ef" providerId="ADAL" clId="{DA12037C-87D7-49F9-BA92-67AEE84212B7}" dt="2023-06-19T08:43:02.045" v="920" actId="1076"/>
          <ac:picMkLst>
            <pc:docMk/>
            <pc:sldMk cId="846762051" sldId="397"/>
            <ac:picMk id="4" creationId="{3E197A9B-5FF9-5659-AB0E-CF61D5570F4B}"/>
          </ac:picMkLst>
        </pc:picChg>
      </pc:sldChg>
      <pc:sldChg chg="addSp modSp mod">
        <pc:chgData name="HAN Yujia, IEA/EXD/GER/APP" userId="f4d20e78-303e-4ffd-80cf-47558488f4ef" providerId="ADAL" clId="{DA12037C-87D7-49F9-BA92-67AEE84212B7}" dt="2023-06-19T09:28:01.322" v="1875" actId="20577"/>
        <pc:sldMkLst>
          <pc:docMk/>
          <pc:sldMk cId="3724545630" sldId="403"/>
        </pc:sldMkLst>
        <pc:spChg chg="mod">
          <ac:chgData name="HAN Yujia, IEA/EXD/GER/APP" userId="f4d20e78-303e-4ffd-80cf-47558488f4ef" providerId="ADAL" clId="{DA12037C-87D7-49F9-BA92-67AEE84212B7}" dt="2023-06-19T08:17:33.957" v="525" actId="1036"/>
          <ac:spMkLst>
            <pc:docMk/>
            <pc:sldMk cId="3724545630" sldId="403"/>
            <ac:spMk id="2" creationId="{00000000-0000-0000-0000-000000000000}"/>
          </ac:spMkLst>
        </pc:spChg>
        <pc:spChg chg="mod">
          <ac:chgData name="HAN Yujia, IEA/EXD/GER/APP" userId="f4d20e78-303e-4ffd-80cf-47558488f4ef" providerId="ADAL" clId="{DA12037C-87D7-49F9-BA92-67AEE84212B7}" dt="2023-06-19T09:28:01.322" v="1875" actId="20577"/>
          <ac:spMkLst>
            <pc:docMk/>
            <pc:sldMk cId="3724545630" sldId="403"/>
            <ac:spMk id="3" creationId="{00000000-0000-0000-0000-000000000000}"/>
          </ac:spMkLst>
        </pc:spChg>
        <pc:spChg chg="mod">
          <ac:chgData name="HAN Yujia, IEA/EXD/GER/APP" userId="f4d20e78-303e-4ffd-80cf-47558488f4ef" providerId="ADAL" clId="{DA12037C-87D7-49F9-BA92-67AEE84212B7}" dt="2023-06-19T08:21:07.773" v="605" actId="20577"/>
          <ac:spMkLst>
            <pc:docMk/>
            <pc:sldMk cId="3724545630" sldId="403"/>
            <ac:spMk id="5" creationId="{9CCEC4B0-A07D-1EBA-EFD4-64D67C41B2B7}"/>
          </ac:spMkLst>
        </pc:spChg>
        <pc:spChg chg="add mod">
          <ac:chgData name="HAN Yujia, IEA/EXD/GER/APP" userId="f4d20e78-303e-4ffd-80cf-47558488f4ef" providerId="ADAL" clId="{DA12037C-87D7-49F9-BA92-67AEE84212B7}" dt="2023-06-19T08:17:43.685" v="554" actId="1035"/>
          <ac:spMkLst>
            <pc:docMk/>
            <pc:sldMk cId="3724545630" sldId="403"/>
            <ac:spMk id="7" creationId="{8E2EFAF0-29CD-7E4D-F6A4-586F838F83C7}"/>
          </ac:spMkLst>
        </pc:spChg>
        <pc:spChg chg="add mod">
          <ac:chgData name="HAN Yujia, IEA/EXD/GER/APP" userId="f4d20e78-303e-4ffd-80cf-47558488f4ef" providerId="ADAL" clId="{DA12037C-87D7-49F9-BA92-67AEE84212B7}" dt="2023-06-19T09:07:38.459" v="1179" actId="1035"/>
          <ac:spMkLst>
            <pc:docMk/>
            <pc:sldMk cId="3724545630" sldId="403"/>
            <ac:spMk id="10" creationId="{66733A26-4520-06B4-B2E4-57C4E52604B9}"/>
          </ac:spMkLst>
        </pc:spChg>
      </pc:sldChg>
      <pc:sldChg chg="addSp modSp mod">
        <pc:chgData name="HAN Yujia, IEA/EXD/GER/APP" userId="f4d20e78-303e-4ffd-80cf-47558488f4ef" providerId="ADAL" clId="{DA12037C-87D7-49F9-BA92-67AEE84212B7}" dt="2023-06-19T09:33:18.121" v="1922" actId="1076"/>
        <pc:sldMkLst>
          <pc:docMk/>
          <pc:sldMk cId="1941713471" sldId="406"/>
        </pc:sldMkLst>
        <pc:spChg chg="mod">
          <ac:chgData name="HAN Yujia, IEA/EXD/GER/APP" userId="f4d20e78-303e-4ffd-80cf-47558488f4ef" providerId="ADAL" clId="{DA12037C-87D7-49F9-BA92-67AEE84212B7}" dt="2023-06-19T07:43:53.781" v="3" actId="255"/>
          <ac:spMkLst>
            <pc:docMk/>
            <pc:sldMk cId="1941713471" sldId="406"/>
            <ac:spMk id="2" creationId="{1A0B8CE0-B4A9-4AAF-B2E4-857727497EBF}"/>
          </ac:spMkLst>
        </pc:spChg>
        <pc:spChg chg="mod">
          <ac:chgData name="HAN Yujia, IEA/EXD/GER/APP" userId="f4d20e78-303e-4ffd-80cf-47558488f4ef" providerId="ADAL" clId="{DA12037C-87D7-49F9-BA92-67AEE84212B7}" dt="2023-06-19T07:55:58.722" v="110" actId="20577"/>
          <ac:spMkLst>
            <pc:docMk/>
            <pc:sldMk cId="1941713471" sldId="406"/>
            <ac:spMk id="3" creationId="{390D6A1F-CB79-415D-99A1-B90D58726380}"/>
          </ac:spMkLst>
        </pc:spChg>
        <pc:spChg chg="mod">
          <ac:chgData name="HAN Yujia, IEA/EXD/GER/APP" userId="f4d20e78-303e-4ffd-80cf-47558488f4ef" providerId="ADAL" clId="{DA12037C-87D7-49F9-BA92-67AEE84212B7}" dt="2023-06-19T09:33:18.121" v="1922" actId="1076"/>
          <ac:spMkLst>
            <pc:docMk/>
            <pc:sldMk cId="1941713471" sldId="406"/>
            <ac:spMk id="6" creationId="{A275C100-6235-E71E-1E42-1F76F99E3962}"/>
          </ac:spMkLst>
        </pc:spChg>
        <pc:spChg chg="add mod">
          <ac:chgData name="HAN Yujia, IEA/EXD/GER/APP" userId="f4d20e78-303e-4ffd-80cf-47558488f4ef" providerId="ADAL" clId="{DA12037C-87D7-49F9-BA92-67AEE84212B7}" dt="2023-06-19T07:44:01.561" v="5" actId="255"/>
          <ac:spMkLst>
            <pc:docMk/>
            <pc:sldMk cId="1941713471" sldId="406"/>
            <ac:spMk id="7" creationId="{93218AA3-5619-B6F8-D707-6C8F6B613350}"/>
          </ac:spMkLst>
        </pc:spChg>
        <pc:spChg chg="add mod">
          <ac:chgData name="HAN Yujia, IEA/EXD/GER/APP" userId="f4d20e78-303e-4ffd-80cf-47558488f4ef" providerId="ADAL" clId="{DA12037C-87D7-49F9-BA92-67AEE84212B7}" dt="2023-06-19T08:41:19.346" v="913" actId="1076"/>
          <ac:spMkLst>
            <pc:docMk/>
            <pc:sldMk cId="1941713471" sldId="406"/>
            <ac:spMk id="9" creationId="{03310357-0782-6336-DCF1-9AF116187B5B}"/>
          </ac:spMkLst>
        </pc:spChg>
        <pc:picChg chg="mod">
          <ac:chgData name="HAN Yujia, IEA/EXD/GER/APP" userId="f4d20e78-303e-4ffd-80cf-47558488f4ef" providerId="ADAL" clId="{DA12037C-87D7-49F9-BA92-67AEE84212B7}" dt="2023-06-19T08:40:37.731" v="897" actId="1076"/>
          <ac:picMkLst>
            <pc:docMk/>
            <pc:sldMk cId="1941713471" sldId="406"/>
            <ac:picMk id="5" creationId="{5A9009FD-9F83-EF24-84B4-326BD7A02B77}"/>
          </ac:picMkLst>
        </pc:picChg>
      </pc:sldChg>
      <pc:sldChg chg="addSp modSp mod">
        <pc:chgData name="HAN Yujia, IEA/EXD/GER/APP" userId="f4d20e78-303e-4ffd-80cf-47558488f4ef" providerId="ADAL" clId="{DA12037C-87D7-49F9-BA92-67AEE84212B7}" dt="2023-06-19T09:40:03.564" v="1991" actId="20577"/>
        <pc:sldMkLst>
          <pc:docMk/>
          <pc:sldMk cId="889443082" sldId="411"/>
        </pc:sldMkLst>
        <pc:spChg chg="mod">
          <ac:chgData name="HAN Yujia, IEA/EXD/GER/APP" userId="f4d20e78-303e-4ffd-80cf-47558488f4ef" providerId="ADAL" clId="{DA12037C-87D7-49F9-BA92-67AEE84212B7}" dt="2023-06-19T08:23:20.381" v="717" actId="1036"/>
          <ac:spMkLst>
            <pc:docMk/>
            <pc:sldMk cId="889443082" sldId="411"/>
            <ac:spMk id="2" creationId="{00000000-0000-0000-0000-000000000000}"/>
          </ac:spMkLst>
        </pc:spChg>
        <pc:spChg chg="mod">
          <ac:chgData name="HAN Yujia, IEA/EXD/GER/APP" userId="f4d20e78-303e-4ffd-80cf-47558488f4ef" providerId="ADAL" clId="{DA12037C-87D7-49F9-BA92-67AEE84212B7}" dt="2023-06-19T08:24:20.495" v="789" actId="20577"/>
          <ac:spMkLst>
            <pc:docMk/>
            <pc:sldMk cId="889443082" sldId="411"/>
            <ac:spMk id="3" creationId="{00000000-0000-0000-0000-000000000000}"/>
          </ac:spMkLst>
        </pc:spChg>
        <pc:spChg chg="mod">
          <ac:chgData name="HAN Yujia, IEA/EXD/GER/APP" userId="f4d20e78-303e-4ffd-80cf-47558488f4ef" providerId="ADAL" clId="{DA12037C-87D7-49F9-BA92-67AEE84212B7}" dt="2023-06-19T09:40:03.564" v="1991" actId="20577"/>
          <ac:spMkLst>
            <pc:docMk/>
            <pc:sldMk cId="889443082" sldId="411"/>
            <ac:spMk id="4" creationId="{CCA0017F-AF3B-9103-1B26-7AD33AE2EF2C}"/>
          </ac:spMkLst>
        </pc:spChg>
        <pc:spChg chg="add mod">
          <ac:chgData name="HAN Yujia, IEA/EXD/GER/APP" userId="f4d20e78-303e-4ffd-80cf-47558488f4ef" providerId="ADAL" clId="{DA12037C-87D7-49F9-BA92-67AEE84212B7}" dt="2023-06-19T08:23:16.395" v="707" actId="1076"/>
          <ac:spMkLst>
            <pc:docMk/>
            <pc:sldMk cId="889443082" sldId="411"/>
            <ac:spMk id="8" creationId="{0B30B13E-87A7-9D80-ADD4-6CBB7ADC8DA6}"/>
          </ac:spMkLst>
        </pc:spChg>
        <pc:spChg chg="add mod">
          <ac:chgData name="HAN Yujia, IEA/EXD/GER/APP" userId="f4d20e78-303e-4ffd-80cf-47558488f4ef" providerId="ADAL" clId="{DA12037C-87D7-49F9-BA92-67AEE84212B7}" dt="2023-06-19T09:10:04.897" v="1354" actId="1076"/>
          <ac:spMkLst>
            <pc:docMk/>
            <pc:sldMk cId="889443082" sldId="411"/>
            <ac:spMk id="10" creationId="{D60D79A2-CA83-477A-AEFA-725EF981658A}"/>
          </ac:spMkLst>
        </pc:spChg>
        <pc:spChg chg="add mod">
          <ac:chgData name="HAN Yujia, IEA/EXD/GER/APP" userId="f4d20e78-303e-4ffd-80cf-47558488f4ef" providerId="ADAL" clId="{DA12037C-87D7-49F9-BA92-67AEE84212B7}" dt="2023-06-19T09:10:43.356" v="1488" actId="20577"/>
          <ac:spMkLst>
            <pc:docMk/>
            <pc:sldMk cId="889443082" sldId="411"/>
            <ac:spMk id="12" creationId="{0347F237-7152-BAFC-196F-E84BF2B3E091}"/>
          </ac:spMkLst>
        </pc:spChg>
      </pc:sldChg>
      <pc:sldChg chg="addSp modSp mod">
        <pc:chgData name="HAN Yujia, IEA/EXD/GER/APP" userId="f4d20e78-303e-4ffd-80cf-47558488f4ef" providerId="ADAL" clId="{DA12037C-87D7-49F9-BA92-67AEE84212B7}" dt="2023-06-19T09:34:58.657" v="1947" actId="1076"/>
        <pc:sldMkLst>
          <pc:docMk/>
          <pc:sldMk cId="1708834530" sldId="414"/>
        </pc:sldMkLst>
        <pc:spChg chg="mod">
          <ac:chgData name="HAN Yujia, IEA/EXD/GER/APP" userId="f4d20e78-303e-4ffd-80cf-47558488f4ef" providerId="ADAL" clId="{DA12037C-87D7-49F9-BA92-67AEE84212B7}" dt="2023-06-19T09:34:53.688" v="1946" actId="1076"/>
          <ac:spMkLst>
            <pc:docMk/>
            <pc:sldMk cId="1708834530" sldId="414"/>
            <ac:spMk id="2" creationId="{C523997D-119E-458E-BD1A-4C769541D211}"/>
          </ac:spMkLst>
        </pc:spChg>
        <pc:spChg chg="mod">
          <ac:chgData name="HAN Yujia, IEA/EXD/GER/APP" userId="f4d20e78-303e-4ffd-80cf-47558488f4ef" providerId="ADAL" clId="{DA12037C-87D7-49F9-BA92-67AEE84212B7}" dt="2023-06-19T09:30:41.357" v="1895" actId="20577"/>
          <ac:spMkLst>
            <pc:docMk/>
            <pc:sldMk cId="1708834530" sldId="414"/>
            <ac:spMk id="3" creationId="{0304AFFF-FFF3-4672-98A7-8F2D30DEB0C4}"/>
          </ac:spMkLst>
        </pc:spChg>
        <pc:spChg chg="add mod">
          <ac:chgData name="HAN Yujia, IEA/EXD/GER/APP" userId="f4d20e78-303e-4ffd-80cf-47558488f4ef" providerId="ADAL" clId="{DA12037C-87D7-49F9-BA92-67AEE84212B7}" dt="2023-06-19T09:12:40.033" v="1587" actId="1076"/>
          <ac:spMkLst>
            <pc:docMk/>
            <pc:sldMk cId="1708834530" sldId="414"/>
            <ac:spMk id="5" creationId="{87BE8509-C4FF-3BDB-7D41-2C0F59C0C5EC}"/>
          </ac:spMkLst>
        </pc:spChg>
        <pc:spChg chg="mod">
          <ac:chgData name="HAN Yujia, IEA/EXD/GER/APP" userId="f4d20e78-303e-4ffd-80cf-47558488f4ef" providerId="ADAL" clId="{DA12037C-87D7-49F9-BA92-67AEE84212B7}" dt="2023-06-19T09:34:32.852" v="1941" actId="20577"/>
          <ac:spMkLst>
            <pc:docMk/>
            <pc:sldMk cId="1708834530" sldId="414"/>
            <ac:spMk id="6" creationId="{41C19B5E-8419-F0AA-8F99-067F6B945AF4}"/>
          </ac:spMkLst>
        </pc:spChg>
        <pc:spChg chg="add mod">
          <ac:chgData name="HAN Yujia, IEA/EXD/GER/APP" userId="f4d20e78-303e-4ffd-80cf-47558488f4ef" providerId="ADAL" clId="{DA12037C-87D7-49F9-BA92-67AEE84212B7}" dt="2023-06-19T09:34:58.657" v="1947" actId="1076"/>
          <ac:spMkLst>
            <pc:docMk/>
            <pc:sldMk cId="1708834530" sldId="414"/>
            <ac:spMk id="9" creationId="{01E01206-E537-D372-1A61-1A633BE73DA1}"/>
          </ac:spMkLst>
        </pc:spChg>
        <pc:picChg chg="mod">
          <ac:chgData name="HAN Yujia, IEA/EXD/GER/APP" userId="f4d20e78-303e-4ffd-80cf-47558488f4ef" providerId="ADAL" clId="{DA12037C-87D7-49F9-BA92-67AEE84212B7}" dt="2023-06-19T09:11:47.683" v="1555" actId="1038"/>
          <ac:picMkLst>
            <pc:docMk/>
            <pc:sldMk cId="1708834530" sldId="414"/>
            <ac:picMk id="7" creationId="{85ADCEAA-4F7F-E28B-40F7-8D5F65E57E1D}"/>
          </ac:picMkLst>
        </pc:picChg>
      </pc:sldChg>
      <pc:sldChg chg="addSp modSp mod">
        <pc:chgData name="HAN Yujia, IEA/EXD/GER/APP" userId="f4d20e78-303e-4ffd-80cf-47558488f4ef" providerId="ADAL" clId="{DA12037C-87D7-49F9-BA92-67AEE84212B7}" dt="2023-06-19T09:39:08.045" v="1966" actId="20577"/>
        <pc:sldMkLst>
          <pc:docMk/>
          <pc:sldMk cId="3410280326" sldId="415"/>
        </pc:sldMkLst>
        <pc:spChg chg="mod">
          <ac:chgData name="HAN Yujia, IEA/EXD/GER/APP" userId="f4d20e78-303e-4ffd-80cf-47558488f4ef" providerId="ADAL" clId="{DA12037C-87D7-49F9-BA92-67AEE84212B7}" dt="2023-06-19T08:25:53.378" v="855" actId="1076"/>
          <ac:spMkLst>
            <pc:docMk/>
            <pc:sldMk cId="3410280326" sldId="415"/>
            <ac:spMk id="2" creationId="{C523997D-119E-458E-BD1A-4C769541D211}"/>
          </ac:spMkLst>
        </pc:spChg>
        <pc:spChg chg="mod">
          <ac:chgData name="HAN Yujia, IEA/EXD/GER/APP" userId="f4d20e78-303e-4ffd-80cf-47558488f4ef" providerId="ADAL" clId="{DA12037C-87D7-49F9-BA92-67AEE84212B7}" dt="2023-06-19T09:32:28.560" v="1911" actId="20577"/>
          <ac:spMkLst>
            <pc:docMk/>
            <pc:sldMk cId="3410280326" sldId="415"/>
            <ac:spMk id="3" creationId="{0304AFFF-FFF3-4672-98A7-8F2D30DEB0C4}"/>
          </ac:spMkLst>
        </pc:spChg>
        <pc:spChg chg="mod">
          <ac:chgData name="HAN Yujia, IEA/EXD/GER/APP" userId="f4d20e78-303e-4ffd-80cf-47558488f4ef" providerId="ADAL" clId="{DA12037C-87D7-49F9-BA92-67AEE84212B7}" dt="2023-06-19T08:26:03.821" v="856"/>
          <ac:spMkLst>
            <pc:docMk/>
            <pc:sldMk cId="3410280326" sldId="415"/>
            <ac:spMk id="4" creationId="{D5886BB1-EE04-04B7-2E0F-A275F118D85E}"/>
          </ac:spMkLst>
        </pc:spChg>
        <pc:spChg chg="add mod">
          <ac:chgData name="HAN Yujia, IEA/EXD/GER/APP" userId="f4d20e78-303e-4ffd-80cf-47558488f4ef" providerId="ADAL" clId="{DA12037C-87D7-49F9-BA92-67AEE84212B7}" dt="2023-06-19T08:25:50.482" v="854" actId="1076"/>
          <ac:spMkLst>
            <pc:docMk/>
            <pc:sldMk cId="3410280326" sldId="415"/>
            <ac:spMk id="6" creationId="{168DA384-050A-BE61-92B9-26B702D7F022}"/>
          </ac:spMkLst>
        </pc:spChg>
        <pc:spChg chg="add mod">
          <ac:chgData name="HAN Yujia, IEA/EXD/GER/APP" userId="f4d20e78-303e-4ffd-80cf-47558488f4ef" providerId="ADAL" clId="{DA12037C-87D7-49F9-BA92-67AEE84212B7}" dt="2023-06-19T09:14:55.268" v="1646" actId="255"/>
          <ac:spMkLst>
            <pc:docMk/>
            <pc:sldMk cId="3410280326" sldId="415"/>
            <ac:spMk id="9" creationId="{86B62512-C2FF-F1F5-104D-3DC89456A043}"/>
          </ac:spMkLst>
        </pc:spChg>
        <pc:spChg chg="add mod">
          <ac:chgData name="HAN Yujia, IEA/EXD/GER/APP" userId="f4d20e78-303e-4ffd-80cf-47558488f4ef" providerId="ADAL" clId="{DA12037C-87D7-49F9-BA92-67AEE84212B7}" dt="2023-06-19T09:39:08.045" v="1966" actId="20577"/>
          <ac:spMkLst>
            <pc:docMk/>
            <pc:sldMk cId="3410280326" sldId="415"/>
            <ac:spMk id="11" creationId="{AEBF639A-6A8F-4A16-B585-8244896CA061}"/>
          </ac:spMkLst>
        </pc:spChg>
        <pc:picChg chg="mod">
          <ac:chgData name="HAN Yujia, IEA/EXD/GER/APP" userId="f4d20e78-303e-4ffd-80cf-47558488f4ef" providerId="ADAL" clId="{DA12037C-87D7-49F9-BA92-67AEE84212B7}" dt="2023-06-19T09:39:03.850" v="1953" actId="1076"/>
          <ac:picMkLst>
            <pc:docMk/>
            <pc:sldMk cId="3410280326" sldId="415"/>
            <ac:picMk id="7" creationId="{A07018AA-0B6F-BBCD-F187-D589D283EC58}"/>
          </ac:picMkLst>
        </pc:picChg>
      </pc:sldChg>
      <pc:sldChg chg="addSp modSp mod">
        <pc:chgData name="HAN Yujia, IEA/EXD/GER/APP" userId="f4d20e78-303e-4ffd-80cf-47558488f4ef" providerId="ADAL" clId="{DA12037C-87D7-49F9-BA92-67AEE84212B7}" dt="2023-06-19T09:08:57.939" v="1264" actId="1035"/>
        <pc:sldMkLst>
          <pc:docMk/>
          <pc:sldMk cId="1544114420" sldId="416"/>
        </pc:sldMkLst>
        <pc:spChg chg="mod">
          <ac:chgData name="HAN Yujia, IEA/EXD/GER/APP" userId="f4d20e78-303e-4ffd-80cf-47558488f4ef" providerId="ADAL" clId="{DA12037C-87D7-49F9-BA92-67AEE84212B7}" dt="2023-06-19T08:22:24.443" v="681" actId="1076"/>
          <ac:spMkLst>
            <pc:docMk/>
            <pc:sldMk cId="1544114420" sldId="416"/>
            <ac:spMk id="2" creationId="{7802CC7D-8D08-0195-CD08-F08B3CB87785}"/>
          </ac:spMkLst>
        </pc:spChg>
        <pc:spChg chg="mod">
          <ac:chgData name="HAN Yujia, IEA/EXD/GER/APP" userId="f4d20e78-303e-4ffd-80cf-47558488f4ef" providerId="ADAL" clId="{DA12037C-87D7-49F9-BA92-67AEE84212B7}" dt="2023-06-19T08:21:56.268" v="665" actId="20577"/>
          <ac:spMkLst>
            <pc:docMk/>
            <pc:sldMk cId="1544114420" sldId="416"/>
            <ac:spMk id="3" creationId="{4714CB7F-0E3A-20CE-DC51-7AFFB913B572}"/>
          </ac:spMkLst>
        </pc:spChg>
        <pc:spChg chg="mod">
          <ac:chgData name="HAN Yujia, IEA/EXD/GER/APP" userId="f4d20e78-303e-4ffd-80cf-47558488f4ef" providerId="ADAL" clId="{DA12037C-87D7-49F9-BA92-67AEE84212B7}" dt="2023-06-19T08:22:46.402" v="687" actId="20577"/>
          <ac:spMkLst>
            <pc:docMk/>
            <pc:sldMk cId="1544114420" sldId="416"/>
            <ac:spMk id="4" creationId="{7E70AB05-3EF0-56FE-8EC5-674DAEBC56FE}"/>
          </ac:spMkLst>
        </pc:spChg>
        <pc:spChg chg="add mod">
          <ac:chgData name="HAN Yujia, IEA/EXD/GER/APP" userId="f4d20e78-303e-4ffd-80cf-47558488f4ef" providerId="ADAL" clId="{DA12037C-87D7-49F9-BA92-67AEE84212B7}" dt="2023-06-19T08:22:30.259" v="682" actId="1076"/>
          <ac:spMkLst>
            <pc:docMk/>
            <pc:sldMk cId="1544114420" sldId="416"/>
            <ac:spMk id="7" creationId="{F2C6755F-3087-FC83-515C-7D21B28159BB}"/>
          </ac:spMkLst>
        </pc:spChg>
        <pc:spChg chg="add mod">
          <ac:chgData name="HAN Yujia, IEA/EXD/GER/APP" userId="f4d20e78-303e-4ffd-80cf-47558488f4ef" providerId="ADAL" clId="{DA12037C-87D7-49F9-BA92-67AEE84212B7}" dt="2023-06-19T09:08:57.939" v="1264" actId="1035"/>
          <ac:spMkLst>
            <pc:docMk/>
            <pc:sldMk cId="1544114420" sldId="416"/>
            <ac:spMk id="9" creationId="{C3F8B0B0-82B5-57AD-7266-33F798B41137}"/>
          </ac:spMkLst>
        </pc:spChg>
      </pc:sldChg>
      <pc:sldChg chg="modSp mod">
        <pc:chgData name="HAN Yujia, IEA/EXD/GER/APP" userId="f4d20e78-303e-4ffd-80cf-47558488f4ef" providerId="ADAL" clId="{DA12037C-87D7-49F9-BA92-67AEE84212B7}" dt="2023-06-19T09:17:24.781" v="1666" actId="20577"/>
        <pc:sldMkLst>
          <pc:docMk/>
          <pc:sldMk cId="189406923" sldId="417"/>
        </pc:sldMkLst>
        <pc:spChg chg="mod">
          <ac:chgData name="HAN Yujia, IEA/EXD/GER/APP" userId="f4d20e78-303e-4ffd-80cf-47558488f4ef" providerId="ADAL" clId="{DA12037C-87D7-49F9-BA92-67AEE84212B7}" dt="2023-06-19T09:16:47.276" v="1654" actId="1038"/>
          <ac:spMkLst>
            <pc:docMk/>
            <pc:sldMk cId="189406923" sldId="417"/>
            <ac:spMk id="2" creationId="{1A0B8CE0-B4A9-4AAF-B2E4-857727497EBF}"/>
          </ac:spMkLst>
        </pc:spChg>
        <pc:spChg chg="mod">
          <ac:chgData name="HAN Yujia, IEA/EXD/GER/APP" userId="f4d20e78-303e-4ffd-80cf-47558488f4ef" providerId="ADAL" clId="{DA12037C-87D7-49F9-BA92-67AEE84212B7}" dt="2023-06-19T09:17:24.781" v="1666" actId="20577"/>
          <ac:spMkLst>
            <pc:docMk/>
            <pc:sldMk cId="189406923" sldId="417"/>
            <ac:spMk id="3" creationId="{390D6A1F-CB79-415D-99A1-B90D58726380}"/>
          </ac:spMkLst>
        </pc:spChg>
        <pc:spChg chg="mod">
          <ac:chgData name="HAN Yujia, IEA/EXD/GER/APP" userId="f4d20e78-303e-4ffd-80cf-47558488f4ef" providerId="ADAL" clId="{DA12037C-87D7-49F9-BA92-67AEE84212B7}" dt="2023-06-19T08:38:37.703" v="895" actId="20577"/>
          <ac:spMkLst>
            <pc:docMk/>
            <pc:sldMk cId="189406923" sldId="417"/>
            <ac:spMk id="11" creationId="{9F546AEB-B13A-60DE-4C54-B11DB9933160}"/>
          </ac:spMkLst>
        </pc:spChg>
      </pc:sldChg>
      <pc:sldChg chg="add del">
        <pc:chgData name="HAN Yujia, IEA/EXD/GER/APP" userId="f4d20e78-303e-4ffd-80cf-47558488f4ef" providerId="ADAL" clId="{DA12037C-87D7-49F9-BA92-67AEE84212B7}" dt="2023-06-19T08:42:54.805" v="917"/>
        <pc:sldMkLst>
          <pc:docMk/>
          <pc:sldMk cId="1076882474" sldId="418"/>
        </pc:sldMkLst>
      </pc:sldChg>
      <pc:sldChg chg="add del">
        <pc:chgData name="HAN Yujia, IEA/EXD/GER/APP" userId="f4d20e78-303e-4ffd-80cf-47558488f4ef" providerId="ADAL" clId="{DA12037C-87D7-49F9-BA92-67AEE84212B7}" dt="2023-06-19T08:42:51.895" v="915"/>
        <pc:sldMkLst>
          <pc:docMk/>
          <pc:sldMk cId="4255532538" sldId="41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E48C3C5-769A-43E7-9AEA-0354315932E8}" type="datetimeFigureOut">
              <a:rPr lang="en-GB" smtClean="0"/>
              <a:t>19-06-2023</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14C84F2-1599-4020-AF57-04CACDFF903B}" type="slidenum">
              <a:rPr lang="en-GB" smtClean="0"/>
              <a:t>‹#›</a:t>
            </a:fld>
            <a:endParaRPr lang="en-GB"/>
          </a:p>
        </p:txBody>
      </p:sp>
    </p:spTree>
    <p:extLst>
      <p:ext uri="{BB962C8B-B14F-4D97-AF65-F5344CB8AC3E}">
        <p14:creationId xmlns:p14="http://schemas.microsoft.com/office/powerpoint/2010/main" val="235672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1</a:t>
            </a:fld>
            <a:endParaRPr lang="en-GB"/>
          </a:p>
        </p:txBody>
      </p:sp>
    </p:spTree>
    <p:extLst>
      <p:ext uri="{BB962C8B-B14F-4D97-AF65-F5344CB8AC3E}">
        <p14:creationId xmlns:p14="http://schemas.microsoft.com/office/powerpoint/2010/main" val="2950884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New refinery capacity is predominantly located East of Suez. </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The Atlantic Basin will see a brief increase early in our forecast, but thereafter China, India dominate</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In a sign of the concentration of refining capacity, product exporting countries East of Suez account for the vast majority of the increase.</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China leads the pack with 1.8 mb/d of gross refinery additions, with India and countries in the Middle East collectively joint second.</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The latter region, in conjunction with new refineries in Mexico and Nigeria, will absorb an ever-greater share of their regional crude exports, thereby diminishing potential crude trade.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10</a:t>
            </a:fld>
            <a:endParaRPr lang="en-GB"/>
          </a:p>
        </p:txBody>
      </p:sp>
    </p:spTree>
    <p:extLst>
      <p:ext uri="{BB962C8B-B14F-4D97-AF65-F5344CB8AC3E}">
        <p14:creationId xmlns:p14="http://schemas.microsoft.com/office/powerpoint/2010/main" val="2958538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77194"/>
            <a:ext cx="5335270" cy="4945071"/>
          </a:xfrm>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As the driver of future oil demand growth, East of Suez will fundamentally shape global crude balances.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Baseload supply has extended from the existing Middle East flow to incorporate the near totality of Russian crude exports since 2022.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Yet still more volumes will be needed by China, India and other regional refiners in the coming years.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The Atlantic Basin producers will provide increasing swing supply volumes to meet month-to-month changes and annual growth in Asian refinery needs at the margin.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The Atlantic Basin, excluding Russia, will see its crude oil and condensate surplus increase by 4.1 mb/d as production rise in the United States, Brazil and Guyana and regional refinery activity falls in line with the contraction in demand for transport fuels.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Asia’s crude and condensate import requirements will rise by 5.1 mb/d to 28 mb/d in 2028.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Continued demand growth in Asia will by far outpace increased crude supplies from the Middle East over the forecast period.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The Atlantic Basin crude surplus will play a critical role in meeting Asian demand over the forecast period.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11</a:t>
            </a:fld>
            <a:endParaRPr lang="en-GB"/>
          </a:p>
        </p:txBody>
      </p:sp>
    </p:spTree>
    <p:extLst>
      <p:ext uri="{BB962C8B-B14F-4D97-AF65-F5344CB8AC3E}">
        <p14:creationId xmlns:p14="http://schemas.microsoft.com/office/powerpoint/2010/main" val="602594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77195"/>
            <a:ext cx="5335270" cy="4317358"/>
          </a:xfrm>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Global middle distillate markets remain roughly balanced over the 2022-28 period. </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Regions in overall deficit (Atlantic Basin excluding Russia, East Africa and Other Asia including OECD Asia Oceania) see their gap widen by 1.1 mb/d.</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This is matched by sizable increases from net exporting regions, particularly China.</a:t>
            </a:r>
          </a:p>
          <a:p>
            <a:pPr marL="342900" lvl="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China now has the greatest share of installed capacity in the world, after overtaking the United States in 2022, and will remain the largest holder of spare refining capacity over the medium term. Crucially, our forecast for product balances is heavily dependent on higher Chinese product exports, especially for diesel.</a:t>
            </a:r>
          </a:p>
          <a:p>
            <a:pPr marL="342900" indent="-342900" algn="just">
              <a:lnSpc>
                <a:spcPts val="1525"/>
              </a:lnSpc>
              <a:spcAft>
                <a:spcPts val="800"/>
              </a:spcAft>
              <a:buFont typeface="Arial" panose="020B0604020202020204" pitchFamily="34" charset="0"/>
              <a:buChar char="•"/>
              <a:tabLst>
                <a:tab pos="457200" algn="l"/>
              </a:tabLst>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China’s internal policies aimed at reducing emissions from its refining sector could lead to continued volatility in product export volumes however and yet again upend global supply flows and margins in the medium term. </a:t>
            </a:r>
          </a:p>
          <a:p>
            <a:pPr lvl="0" algn="just">
              <a:lnSpc>
                <a:spcPts val="1525"/>
              </a:lnSpc>
              <a:spcAft>
                <a:spcPts val="800"/>
              </a:spcAft>
              <a:tabLst>
                <a:tab pos="457200" algn="l"/>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12</a:t>
            </a:fld>
            <a:endParaRPr lang="en-GB"/>
          </a:p>
        </p:txBody>
      </p:sp>
    </p:spTree>
    <p:extLst>
      <p:ext uri="{BB962C8B-B14F-4D97-AF65-F5344CB8AC3E}">
        <p14:creationId xmlns:p14="http://schemas.microsoft.com/office/powerpoint/2010/main" val="2397641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00225" y="488950"/>
            <a:ext cx="2890838" cy="1627188"/>
          </a:xfrm>
        </p:spPr>
      </p:sp>
      <p:sp>
        <p:nvSpPr>
          <p:cNvPr id="3" name="Notes Placeholder 2"/>
          <p:cNvSpPr>
            <a:spLocks noGrp="1"/>
          </p:cNvSpPr>
          <p:nvPr>
            <p:ph type="body" idx="1"/>
          </p:nvPr>
        </p:nvSpPr>
        <p:spPr>
          <a:xfrm>
            <a:off x="561609" y="2285745"/>
            <a:ext cx="5592674" cy="7497224"/>
          </a:xfrm>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AC4FAD0-7528-4E1C-B55A-F5E2632A4CC4}" type="slidenum">
              <a:rPr lang="en-GB" smtClean="0"/>
              <a:t>13</a:t>
            </a:fld>
            <a:endParaRPr lang="en-GB" dirty="0"/>
          </a:p>
        </p:txBody>
      </p:sp>
    </p:spTree>
    <p:extLst>
      <p:ext uri="{BB962C8B-B14F-4D97-AF65-F5344CB8AC3E}">
        <p14:creationId xmlns:p14="http://schemas.microsoft.com/office/powerpoint/2010/main" val="70604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7605" y="5118725"/>
            <a:ext cx="5803276" cy="4849318"/>
          </a:xfrm>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The global energy crisis has accelerated the transition away from oil not just for climate reasons, but also as high energy prices and security of supply concerns came to the fore. The rapid scaling up of energy efficiency measures and electric vehicle sales will see growth in world oil demand slow from 2.4 mb/d this year to only 400 kb/d by the end of our forecast period in 2028.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While a peak in oil demand is on the horizon, continued increases in petrochemical feedstock and air travel means that overall consumption continues to grow throughout the forecast. We estimate that global oil demand reaches 105.7 mb/d in 2028, up 5.9 mb/d compared with 2022 levels.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Crucially, however, demand for oil from combustible fossil fuels – which excludes biofuels, petrochemical feedstocks and other non-energy uses - is on course to peak at 81.6 mb/d in 2028, the final year of our forecast. Growth is set to reverse after 2023 for gasoline and after 2026 for transport fuels overall.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0649404-AEEE-4B4E-B616-1BC6E4EEEF5D}" type="slidenum">
              <a:rPr lang="en-GB" smtClean="0"/>
              <a:t>2</a:t>
            </a:fld>
            <a:endParaRPr lang="en-GB" dirty="0"/>
          </a:p>
        </p:txBody>
      </p:sp>
    </p:spTree>
    <p:extLst>
      <p:ext uri="{BB962C8B-B14F-4D97-AF65-F5344CB8AC3E}">
        <p14:creationId xmlns:p14="http://schemas.microsoft.com/office/powerpoint/2010/main" val="3235708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7605" y="5118725"/>
            <a:ext cx="5803276" cy="4849318"/>
          </a:xfrm>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LPG/ethane and naphtha provide the largest share of growth in our forecast. Combined, they will rise by 3.2 mb/d between 2022 and 2028, more than half the total increase of 5.9 mb/d. Much of this will be concentrated in China, where many new plants have been built to process these feedstocks into petrochemicals.</a:t>
            </a: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Jet/kerosene will largely complete its rebound from the Covid-19 pandemic during 2023, especially as Chinese passengers return to the skies. Therefore, its overall growth of almost 2 mb/d will be heavily concentrated in the first year of the forecast, when it will rise by 1.1 mb/d.</a:t>
            </a: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Major road fuels will see much less growth, as a result of efficiency gains and EV sales. Gasoline use will be especially constrained, falling from 2024 onwards, with most of EVs’ impact coming for the fuel. Gasoil will grow by a modest 600 kb/d, supported by steady increases in lower-income economies.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E0649404-AEEE-4B4E-B616-1BC6E4EEEF5D}" type="slidenum">
              <a:rPr lang="en-GB" smtClean="0"/>
              <a:t>3</a:t>
            </a:fld>
            <a:endParaRPr lang="en-GB" dirty="0"/>
          </a:p>
        </p:txBody>
      </p:sp>
    </p:spTree>
    <p:extLst>
      <p:ext uri="{BB962C8B-B14F-4D97-AF65-F5344CB8AC3E}">
        <p14:creationId xmlns:p14="http://schemas.microsoft.com/office/powerpoint/2010/main" val="183926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7605" y="5118725"/>
            <a:ext cx="5803276" cy="4515954"/>
          </a:xfrm>
        </p:spPr>
        <p:txBody>
          <a:bodyPr/>
          <a:lstStyle/>
          <a:p>
            <a:pPr marL="342900" lvl="0" indent="-342900">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Now, looking at where the demand is coming from, it should be no surprise that Asia accounts for the majority of the increase in oil use from now to 2028. </a:t>
            </a:r>
          </a:p>
          <a:p>
            <a:pPr marL="342900" lvl="0" indent="-342900">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Non-OECD Asia will account for 5.4 mb/d of growth with China the largest contributor (+2 .9 mb/d).</a:t>
            </a:r>
          </a:p>
          <a:p>
            <a:pPr marL="342900" lvl="0" indent="-342900">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 massive build-out of petrochemical capacity and its rebound from lockdown-hit 2022 will see China headlining global demand gains until 2026. Very high EV sales and slower petrochemical additions will see the pace of increase slacken in the final years of the forecast.</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Indian demand is set to grow steadily, with a more limited energy transition impact incapable of outweighing a buoyant economic outlook. This will see demand growth in India outpacing China, to be the fastest growing oil consumer in the world, by 2027.</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By contrast, overall OECD demand will decline by 1.7 mb/d 2022-28. This is the result of a combination of lacklustre GDP growth and strong energy transition policies in key oil consuming sectors.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0649404-AEEE-4B4E-B616-1BC6E4EEEF5D}" type="slidenum">
              <a:rPr lang="en-GB" smtClean="0"/>
              <a:t>4</a:t>
            </a:fld>
            <a:endParaRPr lang="en-GB" dirty="0"/>
          </a:p>
        </p:txBody>
      </p:sp>
    </p:spTree>
    <p:extLst>
      <p:ext uri="{BB962C8B-B14F-4D97-AF65-F5344CB8AC3E}">
        <p14:creationId xmlns:p14="http://schemas.microsoft.com/office/powerpoint/2010/main" val="76491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Turning over to investments, global upstream oil and gas investment is on track to increase by an estimated 11% in 2023 to USD 528 billion, compared with USD 474 billion in 2022, with both years coming in higher than the guidance outlined by companies in their original plans. </a:t>
            </a: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While the impact of higher spending will be partly offset by cost inflation, if sustained, it should ensure markets are adequately supplied, based on current demand trends.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5</a:t>
            </a:fld>
            <a:endParaRPr lang="en-GB"/>
          </a:p>
        </p:txBody>
      </p:sp>
    </p:spTree>
    <p:extLst>
      <p:ext uri="{BB962C8B-B14F-4D97-AF65-F5344CB8AC3E}">
        <p14:creationId xmlns:p14="http://schemas.microsoft.com/office/powerpoint/2010/main" val="98055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An expansion in global oil production capacity, dominated by the United States and other producers in the Americas, is set to moderate progressively over the medium term. </a:t>
            </a: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But the gains still keep up with the slower pace of projected demand growth over the 2023-28 forecast period. </a:t>
            </a:r>
          </a:p>
          <a:p>
            <a:pPr marL="342900" lvl="0" indent="-342900" algn="just">
              <a:lnSpc>
                <a:spcPts val="1525"/>
              </a:lnSpc>
              <a:spcAft>
                <a:spcPts val="800"/>
              </a:spcAft>
              <a:buFont typeface="Arial" panose="020B0604020202020204" pitchFamily="34" charset="0"/>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The world’s total supply capacity is forecast to post a net increase of 5.9 mb/d to 111 mb/d by 2028, but a marked slowdown in US additions sees overall global capacity growth easing annually from an average 1.9 mb/d in 2022-23 to just 300 kb/d by the end of the forecast.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14C84F2-1599-4020-AF57-04CACDFF903B}" type="slidenum">
              <a:rPr lang="en-GB" smtClean="0"/>
              <a:t>6</a:t>
            </a:fld>
            <a:endParaRPr lang="en-GB"/>
          </a:p>
        </p:txBody>
      </p:sp>
    </p:spTree>
    <p:extLst>
      <p:ext uri="{BB962C8B-B14F-4D97-AF65-F5344CB8AC3E}">
        <p14:creationId xmlns:p14="http://schemas.microsoft.com/office/powerpoint/2010/main" val="1773036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357188"/>
            <a:ext cx="5954712" cy="3349625"/>
          </a:xfrm>
        </p:spPr>
      </p:sp>
      <p:sp>
        <p:nvSpPr>
          <p:cNvPr id="3" name="Notes Placeholder 2"/>
          <p:cNvSpPr>
            <a:spLocks noGrp="1"/>
          </p:cNvSpPr>
          <p:nvPr>
            <p:ph type="body" idx="1"/>
          </p:nvPr>
        </p:nvSpPr>
        <p:spPr>
          <a:xfrm>
            <a:off x="666909" y="3892290"/>
            <a:ext cx="5335270" cy="5677160"/>
          </a:xfrm>
        </p:spPr>
        <p:txBody>
          <a:bodyPr/>
          <a:lstStyle/>
          <a:p>
            <a:pPr marL="342900" lvl="0" indent="-342900">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Despite climate action, concerns of underinvestment and a sharp slowdown in LTO, the United States remains the largest contributor to medium-term supply growth at 2.6 mb/d by 2028, of which 1.7 mb/d is crude oil. NGL production is forecast to rise by 860 kb/d to 6.7 mb/d, led by higher ethane exports, as US LTO continues to grow and natural gas production shifts to more liquids-rich plays.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The post Covid-19 recovery in US oil production was solidified in 2022 with production up 1.1 mb/d y-o-y. Total oil supply is expected to increase by a further 1.1 mb/d on average in 2023 to reach an all-time high of 19 mb/d.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However, the pace of expansion slows markedly from 2024 onwards as producers navigate the energy transition and US LTO companies struggle with higher costs, increasing decline rates and lower output from new wells drilled.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solidFill>
                  <a:srgbClr val="7F7F7F"/>
                </a:solidFill>
                <a:effectLst/>
                <a:latin typeface="Calibri" panose="020F0502020204030204" pitchFamily="34" charset="0"/>
                <a:ea typeface="Times New Roman" panose="02020603050405020304" pitchFamily="18" charset="0"/>
                <a:cs typeface="Times New Roman" panose="02020603050405020304" pitchFamily="18" charset="0"/>
              </a:rPr>
              <a:t>US crude oil production grows to 13.6 mb/d in 2028, setting new record highs through 2027. The increase is led by LTO, primarily from the Permian Basin.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The shale patch has matured financially to a lower growth trajectory as it focuses on disciplined investing, de</a:t>
            </a:r>
            <a:r>
              <a:rPr lang="en-GB" dirty="0">
                <a:effectLst/>
                <a:latin typeface="Cambria Math" panose="02040503050406030204" pitchFamily="18" charset="0"/>
                <a:ea typeface="Times New Roman" panose="02020603050405020304" pitchFamily="18" charset="0"/>
                <a:cs typeface="Cambria Math" panose="02040503050406030204" pitchFamily="18" charset="0"/>
              </a:rPr>
              <a:t>‑</a:t>
            </a:r>
            <a:r>
              <a:rPr lang="en-GB" dirty="0">
                <a:effectLst/>
                <a:latin typeface="Calibri" panose="020F0502020204030204" pitchFamily="34" charset="0"/>
                <a:ea typeface="Times New Roman" panose="02020603050405020304" pitchFamily="18" charset="0"/>
                <a:cs typeface="Times New Roman" panose="02020603050405020304" pitchFamily="18" charset="0"/>
              </a:rPr>
              <a:t>leveraging and returning cash to shareholders. Reinvestment rates of 40</a:t>
            </a:r>
            <a:r>
              <a:rPr lang="en-GB" dirty="0">
                <a:effectLst/>
                <a:latin typeface="Cambria Math" panose="02040503050406030204" pitchFamily="18" charset="0"/>
                <a:ea typeface="Times New Roman" panose="02020603050405020304" pitchFamily="18" charset="0"/>
                <a:cs typeface="Cambria Math" panose="02040503050406030204" pitchFamily="18" charset="0"/>
              </a:rPr>
              <a:t>‑</a:t>
            </a:r>
            <a:r>
              <a:rPr lang="en-GB" dirty="0">
                <a:effectLst/>
                <a:latin typeface="Calibri" panose="020F0502020204030204" pitchFamily="34" charset="0"/>
                <a:ea typeface="Times New Roman" panose="02020603050405020304" pitchFamily="18" charset="0"/>
                <a:cs typeface="Times New Roman" panose="02020603050405020304" pitchFamily="18" charset="0"/>
              </a:rPr>
              <a:t>60% are expected over the medium term, compared with more than 160% from 2015-17.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Publicly listed companies will likely continue to prioritise shareholder returns, look to increase efficiencies through acquisitions and limit organic production growth.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25"/>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US LTO production grows 2.1 mb/d from 2022 to 2028, to 10 mb/d, with the Permian Basin providing 80%. Gains are front-loaded as 780 kb/d of additions this year slow to just 170 kb/d in 2028.</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7</a:t>
            </a:fld>
            <a:endParaRPr lang="en-GB" dirty="0"/>
          </a:p>
        </p:txBody>
      </p:sp>
    </p:spTree>
    <p:extLst>
      <p:ext uri="{BB962C8B-B14F-4D97-AF65-F5344CB8AC3E}">
        <p14:creationId xmlns:p14="http://schemas.microsoft.com/office/powerpoint/2010/main" val="3324031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The slowdown in US growth will enable producers from the Middle East – led by Saudi Arabia and the UAE – to add barrels to meet demand growth. </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As a result, market share from the region rises to 32% in 2028 from 30% in 2023. Given current investment and market trends, the Middle East’s share of world oil production looks set to increase over the longer term.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14C84F2-1599-4020-AF57-04CACDFF903B}" type="slidenum">
              <a:rPr lang="en-GB" smtClean="0"/>
              <a:t>8</a:t>
            </a:fld>
            <a:endParaRPr lang="en-GB"/>
          </a:p>
        </p:txBody>
      </p:sp>
    </p:spTree>
    <p:extLst>
      <p:ext uri="{BB962C8B-B14F-4D97-AF65-F5344CB8AC3E}">
        <p14:creationId xmlns:p14="http://schemas.microsoft.com/office/powerpoint/2010/main" val="344082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More than 6 mb/d of new crude distillation capacity is scheduled to be completed over the forecast period. </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At the same time, 1.6 mb/d of capacity is slated to shut, leaving a 4.4 mb/d net increase.</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This extends the long-term trend of closure of capacity in high cost areas, e.g. Europe.</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Globally, approximately 3.9 mb/d of crude distillation capacity was closed in 2020‑22, more than double the prevailing five-year average rate and well ahead of historical trends.</a:t>
            </a:r>
          </a:p>
          <a:p>
            <a:pPr marL="342900" lvl="0" indent="-342900" algn="just">
              <a:lnSpc>
                <a:spcPts val="1525"/>
              </a:lnSpc>
              <a:spcAft>
                <a:spcPts val="800"/>
              </a:spcAft>
              <a:buFont typeface="Arial" panose="020B0604020202020204" pitchFamily="34" charset="0"/>
              <a:buChar char="•"/>
              <a:tabLst>
                <a:tab pos="457200"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However, shutdowns following the Covid demand shock in 2020‑21 are now largely complete and gross additions outpace closures by a healthy margin for the next three years.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4C84F2-1599-4020-AF57-04CACDFF903B}" type="slidenum">
              <a:rPr lang="en-GB" smtClean="0"/>
              <a:t>9</a:t>
            </a:fld>
            <a:endParaRPr lang="en-GB"/>
          </a:p>
        </p:txBody>
      </p:sp>
    </p:spTree>
    <p:extLst>
      <p:ext uri="{BB962C8B-B14F-4D97-AF65-F5344CB8AC3E}">
        <p14:creationId xmlns:p14="http://schemas.microsoft.com/office/powerpoint/2010/main" val="1555015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3.jp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3.jp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7.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4" name="Title 13"/>
          <p:cNvSpPr>
            <a:spLocks noGrp="1" noRot="1" noMove="1" noResize="1" noChangeShapeType="1"/>
          </p:cNvSpPr>
          <p:nvPr>
            <p:ph type="title" hasCustomPrompt="1"/>
            <p:custDataLst>
              <p:tags r:id="rId1"/>
            </p:custDataLst>
          </p:nvPr>
        </p:nvSpPr>
        <p:spPr>
          <a:xfrm>
            <a:off x="335360" y="3355790"/>
            <a:ext cx="10874507" cy="1548103"/>
          </a:xfrm>
          <a:prstGeom prst="rect">
            <a:avLst/>
          </a:prstGeom>
        </p:spPr>
        <p:txBody>
          <a:bodyPr/>
          <a:lstStyle>
            <a:lvl1pPr algn="l">
              <a:defRPr>
                <a:latin typeface="Century Gothic"/>
                <a:cs typeface="Century Gothic"/>
              </a:defRPr>
            </a:lvl1pPr>
          </a:lstStyle>
          <a:p>
            <a:r>
              <a:rPr lang="en-US" dirty="0"/>
              <a:t>Presentation Title – 1 or 2 lines</a:t>
            </a:r>
            <a:endParaRPr lang="en-GB" dirty="0"/>
          </a:p>
        </p:txBody>
      </p:sp>
      <p:sp>
        <p:nvSpPr>
          <p:cNvPr id="19" name="Text Placeholder 18"/>
          <p:cNvSpPr>
            <a:spLocks noGrp="1" noRot="1" noMove="1" noResize="1" noChangeShapeType="1"/>
          </p:cNvSpPr>
          <p:nvPr>
            <p:ph type="body" sz="quarter" idx="10" hasCustomPrompt="1"/>
            <p:custDataLst>
              <p:tags r:id="rId2"/>
            </p:custDataLst>
          </p:nvPr>
        </p:nvSpPr>
        <p:spPr>
          <a:xfrm>
            <a:off x="335367" y="5129670"/>
            <a:ext cx="10874500" cy="469617"/>
          </a:xfrm>
        </p:spPr>
        <p:txBody>
          <a:bodyPr>
            <a:normAutofit/>
          </a:bodyPr>
          <a:lstStyle>
            <a:lvl1pPr marL="0" indent="0">
              <a:buNone/>
              <a:defRPr sz="2400" baseline="0">
                <a:solidFill>
                  <a:schemeClr val="bg1">
                    <a:lumMod val="50000"/>
                  </a:schemeClr>
                </a:solidFill>
                <a:latin typeface="Century Gothic"/>
                <a:cs typeface="Century Gothic"/>
              </a:defRPr>
            </a:lvl1pPr>
          </a:lstStyle>
          <a:p>
            <a:pPr lvl="0"/>
            <a:r>
              <a:rPr lang="en-US" dirty="0"/>
              <a:t>Name of presenter</a:t>
            </a:r>
            <a:endParaRPr lang="en-GB" dirty="0"/>
          </a:p>
        </p:txBody>
      </p:sp>
      <p:sp>
        <p:nvSpPr>
          <p:cNvPr id="20" name="Text Placeholder 18"/>
          <p:cNvSpPr>
            <a:spLocks noGrp="1" noRot="1" noMove="1" noResize="1" noChangeShapeType="1"/>
          </p:cNvSpPr>
          <p:nvPr>
            <p:ph type="body" sz="quarter" idx="11" hasCustomPrompt="1"/>
            <p:custDataLst>
              <p:tags r:id="rId3"/>
            </p:custDataLst>
          </p:nvPr>
        </p:nvSpPr>
        <p:spPr>
          <a:xfrm>
            <a:off x="335368" y="5606827"/>
            <a:ext cx="10881273" cy="471111"/>
          </a:xfrm>
        </p:spPr>
        <p:txBody>
          <a:bodyPr>
            <a:normAutofit/>
          </a:bodyPr>
          <a:lstStyle>
            <a:lvl1pPr marL="0" indent="0">
              <a:buNone/>
              <a:defRPr sz="2400" baseline="0">
                <a:solidFill>
                  <a:schemeClr val="bg1">
                    <a:lumMod val="50000"/>
                  </a:schemeClr>
                </a:solidFill>
                <a:latin typeface="Century Gothic"/>
                <a:cs typeface="Century Gothic"/>
              </a:defRPr>
            </a:lvl1pPr>
          </a:lstStyle>
          <a:p>
            <a:pPr lvl="0"/>
            <a:r>
              <a:rPr lang="en-US" dirty="0"/>
              <a:t>Location and date of presentation</a:t>
            </a:r>
            <a:endParaRPr lang="en-GB" dirty="0"/>
          </a:p>
        </p:txBody>
      </p:sp>
      <p:cxnSp>
        <p:nvCxnSpPr>
          <p:cNvPr id="11" name="Straight Connector 10"/>
          <p:cNvCxnSpPr/>
          <p:nvPr/>
        </p:nvCxnSpPr>
        <p:spPr>
          <a:xfrm>
            <a:off x="474134" y="4978400"/>
            <a:ext cx="10735733"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2" name="Picture 11" descr="IEA-green.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8011" y="2099733"/>
            <a:ext cx="1181693" cy="1170752"/>
          </a:xfrm>
          <a:prstGeom prst="rect">
            <a:avLst/>
          </a:prstGeom>
        </p:spPr>
      </p:pic>
    </p:spTree>
    <p:extLst>
      <p:ext uri="{BB962C8B-B14F-4D97-AF65-F5344CB8AC3E}">
        <p14:creationId xmlns:p14="http://schemas.microsoft.com/office/powerpoint/2010/main" val="278736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Key Point">
    <p:spTree>
      <p:nvGrpSpPr>
        <p:cNvPr id="1" name=""/>
        <p:cNvGrpSpPr/>
        <p:nvPr/>
      </p:nvGrpSpPr>
      <p:grpSpPr>
        <a:xfrm>
          <a:off x="0" y="0"/>
          <a:ext cx="0" cy="0"/>
          <a:chOff x="0" y="0"/>
          <a:chExt cx="0" cy="0"/>
        </a:xfrm>
      </p:grpSpPr>
      <p:sp>
        <p:nvSpPr>
          <p:cNvPr id="16" name="Text Placeholder 15"/>
          <p:cNvSpPr>
            <a:spLocks noGrp="1" noRot="1" noMove="1" noResize="1"/>
          </p:cNvSpPr>
          <p:nvPr>
            <p:ph type="body" sz="quarter" idx="10" hasCustomPrompt="1"/>
            <p:custDataLst>
              <p:tags r:id="rId1"/>
            </p:custDataLst>
          </p:nvPr>
        </p:nvSpPr>
        <p:spPr>
          <a:xfrm>
            <a:off x="88446" y="152312"/>
            <a:ext cx="11065933" cy="588433"/>
          </a:xfrm>
        </p:spPr>
        <p:txBody>
          <a:bodyPr>
            <a:normAutofit/>
          </a:bodyPr>
          <a:lstStyle>
            <a:lvl1pPr marL="0" indent="0" algn="l" defTabSz="1219170" rtl="0" eaLnBrk="1" latinLnBrk="0" hangingPunct="1">
              <a:spcBef>
                <a:spcPct val="0"/>
              </a:spcBef>
              <a:buNone/>
              <a:defRPr lang="en-US" sz="2667"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a:t>Title – one line only</a:t>
            </a:r>
          </a:p>
        </p:txBody>
      </p:sp>
      <p:cxnSp>
        <p:nvCxnSpPr>
          <p:cNvPr id="12" name="Straight Connector 11"/>
          <p:cNvCxnSpPr/>
          <p:nvPr/>
        </p:nvCxnSpPr>
        <p:spPr>
          <a:xfrm>
            <a:off x="205844" y="758805"/>
            <a:ext cx="11796155"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1883" y="123444"/>
            <a:ext cx="508335" cy="514689"/>
          </a:xfrm>
          <a:prstGeom prst="rect">
            <a:avLst/>
          </a:prstGeom>
        </p:spPr>
      </p:pic>
      <p:sp>
        <p:nvSpPr>
          <p:cNvPr id="13" name="Text Placeholder 12"/>
          <p:cNvSpPr>
            <a:spLocks noGrp="1" noRot="1" noMove="1" noResize="1" noEditPoints="1" noAdjustHandles="1" noChangeArrowheads="1" noChangeShapeType="1"/>
          </p:cNvSpPr>
          <p:nvPr>
            <p:ph type="body" sz="quarter" idx="11" hasCustomPrompt="1"/>
            <p:custDataLst>
              <p:tags r:id="rId2"/>
            </p:custDataLst>
          </p:nvPr>
        </p:nvSpPr>
        <p:spPr>
          <a:xfrm>
            <a:off x="169722" y="5826482"/>
            <a:ext cx="11832277" cy="743644"/>
          </a:xfrm>
          <a:blipFill>
            <a:blip r:embed="rId5"/>
            <a:stretch>
              <a:fillRect/>
            </a:stretch>
          </a:blipFill>
        </p:spPr>
        <p:txBody>
          <a:bodyPr anchor="ctr">
            <a:normAutofit/>
          </a:bodyPr>
          <a:lstStyle>
            <a:lvl1pPr marL="0" marR="0" indent="0" algn="ctr" defTabSz="1219170" rtl="0" eaLnBrk="0" fontAlgn="base" latinLnBrk="0" hangingPunct="0">
              <a:lnSpc>
                <a:spcPct val="100000"/>
              </a:lnSpc>
              <a:spcBef>
                <a:spcPct val="0"/>
              </a:spcBef>
              <a:spcAft>
                <a:spcPct val="0"/>
              </a:spcAft>
              <a:buClr>
                <a:srgbClr val="5EBB51"/>
              </a:buClr>
              <a:buSzTx/>
              <a:buFontTx/>
              <a:buNone/>
              <a:tabLst/>
              <a:defRPr lang="en-US" sz="1867" b="1" i="0" kern="1200" dirty="0" smtClean="0">
                <a:solidFill>
                  <a:schemeClr val="tx1">
                    <a:lumMod val="75000"/>
                    <a:lumOff val="25000"/>
                  </a:schemeClr>
                </a:solidFill>
                <a:latin typeface="Segoe UI"/>
                <a:ea typeface="+mn-ea"/>
                <a:cs typeface="Segoe UI"/>
              </a:defRPr>
            </a:lvl1pPr>
          </a:lstStyle>
          <a:p>
            <a:pPr marL="0" marR="0" lvl="0" indent="0" algn="ctr" defTabSz="1219170" rtl="0" eaLnBrk="0" fontAlgn="base" latinLnBrk="0" hangingPunct="0">
              <a:lnSpc>
                <a:spcPct val="100000"/>
              </a:lnSpc>
              <a:spcBef>
                <a:spcPct val="0"/>
              </a:spcBef>
              <a:spcAft>
                <a:spcPct val="0"/>
              </a:spcAft>
              <a:buClr>
                <a:srgbClr val="5EBB51"/>
              </a:buClr>
              <a:buSzTx/>
              <a:buFontTx/>
              <a:buNone/>
              <a:tabLst/>
              <a:defRPr/>
            </a:pPr>
            <a:r>
              <a:rPr lang="en-US" sz="1867" i="0" dirty="0">
                <a:solidFill>
                  <a:schemeClr val="tx1">
                    <a:lumMod val="75000"/>
                    <a:lumOff val="25000"/>
                  </a:schemeClr>
                </a:solidFill>
                <a:latin typeface="+mn-lt"/>
                <a:cs typeface="Segoe UI"/>
              </a:rPr>
              <a:t>Key point – centered</a:t>
            </a:r>
            <a:r>
              <a:rPr lang="en-US" sz="1867" i="0" baseline="0" dirty="0">
                <a:solidFill>
                  <a:schemeClr val="tx1">
                    <a:lumMod val="75000"/>
                    <a:lumOff val="25000"/>
                  </a:schemeClr>
                </a:solidFill>
                <a:latin typeface="+mn-lt"/>
                <a:cs typeface="Segoe UI"/>
              </a:rPr>
              <a:t>, 1 or 2 lines, size 14, bold </a:t>
            </a:r>
            <a:endParaRPr lang="en-US" sz="1867" i="0" dirty="0">
              <a:solidFill>
                <a:schemeClr val="tx1">
                  <a:lumMod val="75000"/>
                  <a:lumOff val="25000"/>
                </a:schemeClr>
              </a:solidFill>
              <a:latin typeface="+mn-lt"/>
              <a:cs typeface="Segoe UI"/>
            </a:endParaRPr>
          </a:p>
        </p:txBody>
      </p:sp>
    </p:spTree>
    <p:extLst>
      <p:ext uri="{BB962C8B-B14F-4D97-AF65-F5344CB8AC3E}">
        <p14:creationId xmlns:p14="http://schemas.microsoft.com/office/powerpoint/2010/main" val="6724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mp; no key point">
    <p:spTree>
      <p:nvGrpSpPr>
        <p:cNvPr id="1" name=""/>
        <p:cNvGrpSpPr/>
        <p:nvPr/>
      </p:nvGrpSpPr>
      <p:grpSpPr>
        <a:xfrm>
          <a:off x="0" y="0"/>
          <a:ext cx="0" cy="0"/>
          <a:chOff x="0" y="0"/>
          <a:chExt cx="0" cy="0"/>
        </a:xfrm>
      </p:grpSpPr>
      <p:sp>
        <p:nvSpPr>
          <p:cNvPr id="16" name="Text Placeholder 15"/>
          <p:cNvSpPr>
            <a:spLocks noGrp="1" noRot="1" noMove="1" noResize="1"/>
          </p:cNvSpPr>
          <p:nvPr>
            <p:ph type="body" sz="quarter" idx="10" hasCustomPrompt="1"/>
            <p:custDataLst>
              <p:tags r:id="rId1"/>
            </p:custDataLst>
          </p:nvPr>
        </p:nvSpPr>
        <p:spPr>
          <a:xfrm>
            <a:off x="88446" y="152312"/>
            <a:ext cx="11065933" cy="588433"/>
          </a:xfrm>
        </p:spPr>
        <p:txBody>
          <a:bodyPr>
            <a:normAutofit/>
          </a:bodyPr>
          <a:lstStyle>
            <a:lvl1pPr marL="0" indent="0" algn="l" defTabSz="1219170" rtl="0" eaLnBrk="1" latinLnBrk="0" hangingPunct="1">
              <a:spcBef>
                <a:spcPct val="0"/>
              </a:spcBef>
              <a:buNone/>
              <a:defRPr lang="en-US" sz="2667"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a:t>Title – one line only</a:t>
            </a:r>
          </a:p>
        </p:txBody>
      </p:sp>
      <p:cxnSp>
        <p:nvCxnSpPr>
          <p:cNvPr id="12" name="Straight Connector 11"/>
          <p:cNvCxnSpPr/>
          <p:nvPr/>
        </p:nvCxnSpPr>
        <p:spPr>
          <a:xfrm>
            <a:off x="205844" y="758805"/>
            <a:ext cx="11796155"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1883" y="123444"/>
            <a:ext cx="508335" cy="514689"/>
          </a:xfrm>
          <a:prstGeom prst="rect">
            <a:avLst/>
          </a:prstGeom>
        </p:spPr>
      </p:pic>
      <p:sp>
        <p:nvSpPr>
          <p:cNvPr id="7" name="Text Placeholder 6"/>
          <p:cNvSpPr>
            <a:spLocks noGrp="1" noRot="1" noMove="1" noResize="1"/>
          </p:cNvSpPr>
          <p:nvPr>
            <p:ph type="body" sz="quarter" idx="11" hasCustomPrompt="1"/>
            <p:custDataLst>
              <p:tags r:id="rId2"/>
            </p:custDataLst>
          </p:nvPr>
        </p:nvSpPr>
        <p:spPr>
          <a:xfrm>
            <a:off x="282484" y="1049334"/>
            <a:ext cx="11472333" cy="5478788"/>
          </a:xfrm>
        </p:spPr>
        <p:txBody>
          <a:bodyPr/>
          <a:lstStyle>
            <a:lvl1pPr>
              <a:defRPr baseline="0"/>
            </a:lvl1pPr>
            <a:lvl2pPr>
              <a:defRPr/>
            </a:lvl2pPr>
          </a:lstStyle>
          <a:p>
            <a:pPr lvl="0"/>
            <a:r>
              <a:rPr lang="en-US" dirty="0"/>
              <a:t>Insert text/bulleted list here</a:t>
            </a:r>
          </a:p>
          <a:p>
            <a:pPr lvl="1"/>
            <a:r>
              <a:rPr lang="en-US" dirty="0"/>
              <a:t>Second level</a:t>
            </a:r>
          </a:p>
          <a:p>
            <a:pPr lvl="2"/>
            <a:r>
              <a:rPr lang="en-US" dirty="0"/>
              <a:t>Third level</a:t>
            </a:r>
          </a:p>
        </p:txBody>
      </p:sp>
    </p:spTree>
    <p:extLst>
      <p:ext uri="{BB962C8B-B14F-4D97-AF65-F5344CB8AC3E}">
        <p14:creationId xmlns:p14="http://schemas.microsoft.com/office/powerpoint/2010/main" val="418263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cxnSp>
        <p:nvCxnSpPr>
          <p:cNvPr id="13" name="Straight Connector 12"/>
          <p:cNvCxnSpPr/>
          <p:nvPr/>
        </p:nvCxnSpPr>
        <p:spPr>
          <a:xfrm>
            <a:off x="205844" y="758805"/>
            <a:ext cx="11796155"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1883" y="123444"/>
            <a:ext cx="508335" cy="514689"/>
          </a:xfrm>
          <a:prstGeom prst="rect">
            <a:avLst/>
          </a:prstGeom>
        </p:spPr>
      </p:pic>
      <p:sp>
        <p:nvSpPr>
          <p:cNvPr id="17" name="Text Placeholder 6"/>
          <p:cNvSpPr>
            <a:spLocks noGrp="1" noRot="1" noMove="1" noResize="1"/>
          </p:cNvSpPr>
          <p:nvPr>
            <p:ph type="body" sz="quarter" idx="11"/>
            <p:custDataLst>
              <p:tags r:id="rId1"/>
            </p:custDataLst>
          </p:nvPr>
        </p:nvSpPr>
        <p:spPr>
          <a:xfrm>
            <a:off x="328784" y="1064767"/>
            <a:ext cx="5443127" cy="5525087"/>
          </a:xfrm>
        </p:spPr>
        <p:txBody>
          <a:bodyPr/>
          <a:lstStyle/>
          <a:p>
            <a:pPr lvl="0"/>
            <a:r>
              <a:rPr lang="en-US"/>
              <a:t>Edit Master text styles</a:t>
            </a:r>
          </a:p>
          <a:p>
            <a:pPr lvl="1"/>
            <a:r>
              <a:rPr lang="en-US"/>
              <a:t>Second level</a:t>
            </a:r>
          </a:p>
          <a:p>
            <a:pPr lvl="2"/>
            <a:r>
              <a:rPr lang="en-US"/>
              <a:t>Third level</a:t>
            </a:r>
          </a:p>
        </p:txBody>
      </p:sp>
      <p:sp>
        <p:nvSpPr>
          <p:cNvPr id="18" name="Text Placeholder 6"/>
          <p:cNvSpPr>
            <a:spLocks noGrp="1" noRot="1" noMove="1" noResize="1"/>
          </p:cNvSpPr>
          <p:nvPr>
            <p:ph type="body" sz="quarter" idx="12"/>
            <p:custDataLst>
              <p:tags r:id="rId2"/>
            </p:custDataLst>
          </p:nvPr>
        </p:nvSpPr>
        <p:spPr>
          <a:xfrm>
            <a:off x="5985057" y="1051906"/>
            <a:ext cx="5443127" cy="5525087"/>
          </a:xfrm>
        </p:spPr>
        <p:txBody>
          <a:bodyPr/>
          <a:lstStyle/>
          <a:p>
            <a:pPr lvl="0"/>
            <a:r>
              <a:rPr lang="en-US"/>
              <a:t>Edit Master text styles</a:t>
            </a:r>
          </a:p>
          <a:p>
            <a:pPr lvl="1"/>
            <a:r>
              <a:rPr lang="en-US"/>
              <a:t>Second level</a:t>
            </a:r>
          </a:p>
          <a:p>
            <a:pPr lvl="2"/>
            <a:r>
              <a:rPr lang="en-US"/>
              <a:t>Third level</a:t>
            </a:r>
          </a:p>
        </p:txBody>
      </p:sp>
      <p:sp>
        <p:nvSpPr>
          <p:cNvPr id="19" name="Text Placeholder 15"/>
          <p:cNvSpPr>
            <a:spLocks noGrp="1" noRot="1" noMove="1" noResize="1"/>
          </p:cNvSpPr>
          <p:nvPr>
            <p:ph type="body" sz="quarter" idx="10" hasCustomPrompt="1"/>
            <p:custDataLst>
              <p:tags r:id="rId3"/>
            </p:custDataLst>
          </p:nvPr>
        </p:nvSpPr>
        <p:spPr>
          <a:xfrm>
            <a:off x="88446" y="152312"/>
            <a:ext cx="11065933" cy="588433"/>
          </a:xfrm>
        </p:spPr>
        <p:txBody>
          <a:bodyPr>
            <a:normAutofit/>
          </a:bodyPr>
          <a:lstStyle>
            <a:lvl1pPr marL="0" indent="0" algn="l" defTabSz="1219170" rtl="0" eaLnBrk="1" latinLnBrk="0" hangingPunct="1">
              <a:spcBef>
                <a:spcPct val="0"/>
              </a:spcBef>
              <a:buNone/>
              <a:defRPr lang="en-US" sz="2667"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a:t>Title – one line only, not to be re-sized</a:t>
            </a:r>
          </a:p>
        </p:txBody>
      </p:sp>
    </p:spTree>
    <p:extLst>
      <p:ext uri="{BB962C8B-B14F-4D97-AF65-F5344CB8AC3E}">
        <p14:creationId xmlns:p14="http://schemas.microsoft.com/office/powerpoint/2010/main" val="333123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ext Placeholder 15"/>
          <p:cNvSpPr>
            <a:spLocks noGrp="1" noRot="1" noMove="1" noResize="1"/>
          </p:cNvSpPr>
          <p:nvPr>
            <p:ph type="body" sz="quarter" idx="10" hasCustomPrompt="1"/>
            <p:custDataLst>
              <p:tags r:id="rId1"/>
            </p:custDataLst>
          </p:nvPr>
        </p:nvSpPr>
        <p:spPr>
          <a:xfrm>
            <a:off x="88446" y="152312"/>
            <a:ext cx="11065933" cy="588433"/>
          </a:xfrm>
        </p:spPr>
        <p:txBody>
          <a:bodyPr>
            <a:normAutofit/>
          </a:bodyPr>
          <a:lstStyle>
            <a:lvl1pPr marL="0" indent="0" algn="l" defTabSz="1219170" rtl="0" eaLnBrk="1" latinLnBrk="0" hangingPunct="1">
              <a:spcBef>
                <a:spcPct val="0"/>
              </a:spcBef>
              <a:buNone/>
              <a:defRPr lang="en-US" sz="2667"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a:t>Title – one line only</a:t>
            </a:r>
          </a:p>
        </p:txBody>
      </p:sp>
      <p:cxnSp>
        <p:nvCxnSpPr>
          <p:cNvPr id="3" name="Straight Connector 2"/>
          <p:cNvCxnSpPr/>
          <p:nvPr/>
        </p:nvCxnSpPr>
        <p:spPr>
          <a:xfrm>
            <a:off x="205844" y="758805"/>
            <a:ext cx="11796155"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1883" y="123444"/>
            <a:ext cx="508335" cy="514689"/>
          </a:xfrm>
          <a:prstGeom prst="rect">
            <a:avLst/>
          </a:prstGeom>
        </p:spPr>
      </p:pic>
      <p:sp>
        <p:nvSpPr>
          <p:cNvPr id="5" name="Text Placeholder 12"/>
          <p:cNvSpPr>
            <a:spLocks noGrp="1" noRot="1" noMove="1" noResize="1" noEditPoints="1" noAdjustHandles="1" noChangeArrowheads="1" noChangeShapeType="1"/>
          </p:cNvSpPr>
          <p:nvPr>
            <p:ph type="body" sz="quarter" idx="11" hasCustomPrompt="1"/>
            <p:custDataLst>
              <p:tags r:id="rId2"/>
            </p:custDataLst>
          </p:nvPr>
        </p:nvSpPr>
        <p:spPr>
          <a:xfrm>
            <a:off x="169722" y="5826482"/>
            <a:ext cx="11832277" cy="743644"/>
          </a:xfrm>
          <a:blipFill>
            <a:blip r:embed="rId5"/>
            <a:stretch>
              <a:fillRect/>
            </a:stretch>
          </a:blipFill>
        </p:spPr>
        <p:txBody>
          <a:bodyPr anchor="ctr">
            <a:normAutofit/>
          </a:bodyPr>
          <a:lstStyle>
            <a:lvl1pPr marL="0" marR="0" indent="0" algn="ctr" defTabSz="1219170" rtl="0" eaLnBrk="0" fontAlgn="base" latinLnBrk="0" hangingPunct="0">
              <a:lnSpc>
                <a:spcPct val="100000"/>
              </a:lnSpc>
              <a:spcBef>
                <a:spcPct val="0"/>
              </a:spcBef>
              <a:spcAft>
                <a:spcPct val="0"/>
              </a:spcAft>
              <a:buClr>
                <a:srgbClr val="5EBB51"/>
              </a:buClr>
              <a:buSzTx/>
              <a:buFontTx/>
              <a:buNone/>
              <a:tabLst/>
              <a:defRPr lang="en-US" sz="1867" b="1" i="0" kern="1200" dirty="0" smtClean="0">
                <a:solidFill>
                  <a:schemeClr val="tx1">
                    <a:lumMod val="75000"/>
                    <a:lumOff val="25000"/>
                  </a:schemeClr>
                </a:solidFill>
                <a:latin typeface="Segoe UI"/>
                <a:ea typeface="+mn-ea"/>
                <a:cs typeface="Segoe UI"/>
              </a:defRPr>
            </a:lvl1pPr>
          </a:lstStyle>
          <a:p>
            <a:pPr marL="0" marR="0" lvl="0" indent="0" algn="ctr" defTabSz="1219170" rtl="0" eaLnBrk="0" fontAlgn="base" latinLnBrk="0" hangingPunct="0">
              <a:lnSpc>
                <a:spcPct val="100000"/>
              </a:lnSpc>
              <a:spcBef>
                <a:spcPct val="0"/>
              </a:spcBef>
              <a:spcAft>
                <a:spcPct val="0"/>
              </a:spcAft>
              <a:buClr>
                <a:srgbClr val="5EBB51"/>
              </a:buClr>
              <a:buSzTx/>
              <a:buFontTx/>
              <a:buNone/>
              <a:tabLst/>
              <a:defRPr/>
            </a:pPr>
            <a:r>
              <a:rPr lang="en-US" sz="1867" i="0" dirty="0">
                <a:solidFill>
                  <a:schemeClr val="tx1">
                    <a:lumMod val="75000"/>
                    <a:lumOff val="25000"/>
                  </a:schemeClr>
                </a:solidFill>
                <a:latin typeface="+mn-lt"/>
                <a:cs typeface="Segoe UI"/>
              </a:rPr>
              <a:t>Key point – centered</a:t>
            </a:r>
            <a:r>
              <a:rPr lang="en-US" sz="1867" i="0" baseline="0" dirty="0">
                <a:solidFill>
                  <a:schemeClr val="tx1">
                    <a:lumMod val="75000"/>
                    <a:lumOff val="25000"/>
                  </a:schemeClr>
                </a:solidFill>
                <a:latin typeface="+mn-lt"/>
                <a:cs typeface="Segoe UI"/>
              </a:rPr>
              <a:t>, 1 or 2 lines, size 14, bold </a:t>
            </a:r>
            <a:endParaRPr lang="en-US" sz="1867" i="0" dirty="0">
              <a:solidFill>
                <a:schemeClr val="tx1">
                  <a:lumMod val="75000"/>
                  <a:lumOff val="25000"/>
                </a:schemeClr>
              </a:solidFill>
              <a:latin typeface="+mn-lt"/>
              <a:cs typeface="Segoe UI"/>
            </a:endParaRPr>
          </a:p>
        </p:txBody>
      </p:sp>
    </p:spTree>
    <p:extLst>
      <p:ext uri="{BB962C8B-B14F-4D97-AF65-F5344CB8AC3E}">
        <p14:creationId xmlns:p14="http://schemas.microsoft.com/office/powerpoint/2010/main" val="137973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 name="Text Placeholder 2"/>
          <p:cNvSpPr>
            <a:spLocks noGrp="1"/>
          </p:cNvSpPr>
          <p:nvPr>
            <p:ph type="body" sz="quarter" idx="12" hasCustomPrompt="1"/>
          </p:nvPr>
        </p:nvSpPr>
        <p:spPr>
          <a:xfrm>
            <a:off x="334434" y="3102565"/>
            <a:ext cx="11089217" cy="692925"/>
          </a:xfrm>
          <a:prstGeom prst="rect">
            <a:avLst/>
          </a:prstGeom>
        </p:spPr>
        <p:txBody>
          <a:bodyPr lIns="0" anchor="b" anchorCtr="0">
            <a:noAutofit/>
          </a:bodyPr>
          <a:lstStyle>
            <a:lvl1pPr marL="0" marR="0" indent="0" algn="l" defTabSz="1219170" rtl="0" eaLnBrk="1" fontAlgn="auto" latinLnBrk="0" hangingPunct="1">
              <a:lnSpc>
                <a:spcPct val="100000"/>
              </a:lnSpc>
              <a:spcBef>
                <a:spcPct val="0"/>
              </a:spcBef>
              <a:spcAft>
                <a:spcPts val="0"/>
              </a:spcAft>
              <a:buClr>
                <a:schemeClr val="bg1">
                  <a:lumMod val="65000"/>
                </a:schemeClr>
              </a:buClr>
              <a:buSzPct val="100000"/>
              <a:buFont typeface="Calibri" panose="020F0502020204030204" pitchFamily="34" charset="0"/>
              <a:buNone/>
              <a:tabLst/>
              <a:defRPr lang="en-US" sz="3733" b="1" kern="1200" dirty="0">
                <a:solidFill>
                  <a:schemeClr val="tx1"/>
                </a:solidFill>
                <a:latin typeface="Century Gothic"/>
                <a:ea typeface="+mj-ea"/>
                <a:cs typeface="Century Gothic"/>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dirty="0"/>
              <a:t>Presentation Title – 1 line</a:t>
            </a:r>
          </a:p>
        </p:txBody>
      </p:sp>
      <p:sp>
        <p:nvSpPr>
          <p:cNvPr id="5" name="Text Placeholder 4"/>
          <p:cNvSpPr>
            <a:spLocks noGrp="1"/>
          </p:cNvSpPr>
          <p:nvPr>
            <p:ph type="body" sz="quarter" idx="13" hasCustomPrompt="1"/>
          </p:nvPr>
        </p:nvSpPr>
        <p:spPr>
          <a:xfrm>
            <a:off x="334435" y="3810216"/>
            <a:ext cx="11089216" cy="408912"/>
          </a:xfrm>
          <a:prstGeom prst="rect">
            <a:avLst/>
          </a:prstGeom>
        </p:spPr>
        <p:txBody>
          <a:bodyPr lIns="0">
            <a:noAutofit/>
          </a:bodyPr>
          <a:lstStyle>
            <a:lvl1pPr marL="287993" marR="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lang="en-US" sz="1867" kern="1200" baseline="0" dirty="0" smtClean="0">
                <a:solidFill>
                  <a:schemeClr val="bg1">
                    <a:lumMod val="50000"/>
                  </a:schemeClr>
                </a:solidFill>
                <a:latin typeface="Century Gothic"/>
                <a:ea typeface="+mn-ea"/>
                <a:cs typeface="Century Gothic"/>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dirty="0"/>
              <a:t>Name of presenter</a:t>
            </a:r>
          </a:p>
        </p:txBody>
      </p:sp>
      <p:pic>
        <p:nvPicPr>
          <p:cNvPr id="19" name="Graphic 18">
            <a:extLst>
              <a:ext uri="{FF2B5EF4-FFF2-40B4-BE49-F238E27FC236}">
                <a16:creationId xmlns:a16="http://schemas.microsoft.com/office/drawing/2014/main" id="{A22A76E3-FACB-144E-89F4-0207A42AFBE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10991445" y="979916"/>
            <a:ext cx="1223481" cy="359067"/>
          </a:xfrm>
          <a:prstGeom prst="rect">
            <a:avLst/>
          </a:prstGeom>
        </p:spPr>
      </p:pic>
      <p:sp>
        <p:nvSpPr>
          <p:cNvPr id="22" name="Text Placeholder 4">
            <a:extLst>
              <a:ext uri="{FF2B5EF4-FFF2-40B4-BE49-F238E27FC236}">
                <a16:creationId xmlns:a16="http://schemas.microsoft.com/office/drawing/2014/main" id="{C9034874-11D5-DA4F-9B23-34D9DE8C6D01}"/>
              </a:ext>
            </a:extLst>
          </p:cNvPr>
          <p:cNvSpPr>
            <a:spLocks noGrp="1"/>
          </p:cNvSpPr>
          <p:nvPr>
            <p:ph type="body" sz="quarter" idx="14" hasCustomPrompt="1"/>
          </p:nvPr>
        </p:nvSpPr>
        <p:spPr>
          <a:xfrm>
            <a:off x="334435" y="4214620"/>
            <a:ext cx="11089216" cy="408912"/>
          </a:xfrm>
          <a:prstGeom prst="rect">
            <a:avLst/>
          </a:prstGeom>
        </p:spPr>
        <p:txBody>
          <a:bodyPr lIns="0">
            <a:noAutofit/>
          </a:bodyPr>
          <a:lstStyle>
            <a:lvl1pPr marL="287993" marR="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lang="en-US" sz="1867" kern="1200" baseline="0" dirty="0" smtClean="0">
                <a:solidFill>
                  <a:schemeClr val="bg1">
                    <a:lumMod val="50000"/>
                  </a:schemeClr>
                </a:solidFill>
                <a:latin typeface="Century Gothic"/>
                <a:ea typeface="+mn-ea"/>
                <a:cs typeface="Century Gothic"/>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dirty="0"/>
              <a:t>Location &amp; date of presentation</a:t>
            </a:r>
          </a:p>
        </p:txBody>
      </p:sp>
      <p:pic>
        <p:nvPicPr>
          <p:cNvPr id="10" name="Graphic 9">
            <a:extLst>
              <a:ext uri="{FF2B5EF4-FFF2-40B4-BE49-F238E27FC236}">
                <a16:creationId xmlns:a16="http://schemas.microsoft.com/office/drawing/2014/main" id="{A24730BF-C0CE-5241-87D1-096A20F0AEB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4433" y="1771191"/>
            <a:ext cx="2819048" cy="1173144"/>
          </a:xfrm>
          <a:prstGeom prst="rect">
            <a:avLst/>
          </a:prstGeom>
        </p:spPr>
      </p:pic>
      <p:sp>
        <p:nvSpPr>
          <p:cNvPr id="2" name="Footer Placeholder 11">
            <a:extLst>
              <a:ext uri="{FF2B5EF4-FFF2-40B4-BE49-F238E27FC236}">
                <a16:creationId xmlns:a16="http://schemas.microsoft.com/office/drawing/2014/main" id="{90C4DB14-79E3-492B-7CDC-007166E37617}"/>
              </a:ext>
            </a:extLst>
          </p:cNvPr>
          <p:cNvSpPr txBox="1">
            <a:spLocks/>
          </p:cNvSpPr>
          <p:nvPr userDrawn="1"/>
        </p:nvSpPr>
        <p:spPr>
          <a:xfrm>
            <a:off x="11234703" y="6570125"/>
            <a:ext cx="885048" cy="332656"/>
          </a:xfrm>
          <a:prstGeom prst="rect">
            <a:avLst/>
          </a:prstGeom>
        </p:spPr>
        <p:txBody>
          <a:bodyPr vert="horz" lIns="121920" tIns="60960" rIns="121920" bIns="6096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pPr>
            <a:r>
              <a:rPr lang="en-GB" sz="800" dirty="0">
                <a:solidFill>
                  <a:srgbClr val="000000">
                    <a:tint val="75000"/>
                  </a:srgbClr>
                </a:solidFill>
                <a:cs typeface="Segoe UI" panose="020B0502040204020203" pitchFamily="34" charset="0"/>
              </a:rPr>
              <a:t>© IEA 2023</a:t>
            </a:r>
          </a:p>
        </p:txBody>
      </p:sp>
    </p:spTree>
    <p:extLst>
      <p:ext uri="{BB962C8B-B14F-4D97-AF65-F5344CB8AC3E}">
        <p14:creationId xmlns:p14="http://schemas.microsoft.com/office/powerpoint/2010/main" val="1669469042"/>
      </p:ext>
    </p:extLst>
  </p:cSld>
  <p:clrMapOvr>
    <a:masterClrMapping/>
  </p:clrMapOvr>
  <p:extLst>
    <p:ext uri="{DCECCB84-F9BA-43D5-87BE-67443E8EF086}">
      <p15:sldGuideLst xmlns:p15="http://schemas.microsoft.com/office/powerpoint/2012/main">
        <p15:guide id="1" pos="158">
          <p15:clr>
            <a:srgbClr val="FBAE40"/>
          </p15:clr>
        </p15:guide>
        <p15:guide id="2" orient="horz" pos="826">
          <p15:clr>
            <a:srgbClr val="FBAE40"/>
          </p15:clr>
        </p15:guide>
        <p15:guide id="3" pos="5602">
          <p15:clr>
            <a:srgbClr val="FBAE40"/>
          </p15:clr>
        </p15:guide>
        <p15:guide id="4" pos="539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Graph &amp; Key Poi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EE5D73-C830-1143-842D-936CB876E640}"/>
              </a:ext>
            </a:extLst>
          </p:cNvPr>
          <p:cNvSpPr/>
          <p:nvPr/>
        </p:nvSpPr>
        <p:spPr>
          <a:xfrm>
            <a:off x="336186" y="5621935"/>
            <a:ext cx="67044" cy="575733"/>
          </a:xfrm>
          <a:prstGeom prst="rect">
            <a:avLst/>
          </a:prstGeom>
          <a:solidFill>
            <a:srgbClr val="014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334433" y="309034"/>
            <a:ext cx="11089217" cy="579689"/>
          </a:xfrm>
          <a:prstGeom prst="rect">
            <a:avLst/>
          </a:prstGeom>
        </p:spPr>
        <p:txBody>
          <a:bodyPr lIns="0">
            <a:noAutofit/>
          </a:bodyPr>
          <a:lstStyle>
            <a:lvl1pPr marL="0" indent="0">
              <a:buNone/>
              <a:defRPr lang="en-US" sz="2667" b="1" kern="1200" baseline="0" dirty="0">
                <a:solidFill>
                  <a:schemeClr val="tx1"/>
                </a:solidFill>
                <a:uFill>
                  <a:solidFill>
                    <a:schemeClr val="tx2"/>
                  </a:solidFill>
                </a:uFill>
                <a:latin typeface="Century Gothic"/>
                <a:ea typeface="+mj-ea"/>
                <a:cs typeface="Century Gothic"/>
              </a:defRPr>
            </a:lvl1pPr>
          </a:lstStyle>
          <a:p>
            <a:pPr lvl="0"/>
            <a:r>
              <a:rPr lang="en-US" dirty="0"/>
              <a:t>Title – one line</a:t>
            </a:r>
          </a:p>
        </p:txBody>
      </p:sp>
      <p:sp>
        <p:nvSpPr>
          <p:cNvPr id="14" name="Text Placeholder 3">
            <a:extLst>
              <a:ext uri="{FF2B5EF4-FFF2-40B4-BE49-F238E27FC236}">
                <a16:creationId xmlns:a16="http://schemas.microsoft.com/office/drawing/2014/main" id="{83349B83-1EFF-784E-93D0-021CF6186D9A}"/>
              </a:ext>
            </a:extLst>
          </p:cNvPr>
          <p:cNvSpPr>
            <a:spLocks noGrp="1"/>
          </p:cNvSpPr>
          <p:nvPr>
            <p:ph type="body" sz="quarter" idx="13" hasCustomPrompt="1"/>
          </p:nvPr>
        </p:nvSpPr>
        <p:spPr>
          <a:xfrm>
            <a:off x="497072" y="5604274"/>
            <a:ext cx="10926577" cy="579689"/>
          </a:xfrm>
          <a:prstGeom prst="rect">
            <a:avLst/>
          </a:prstGeom>
        </p:spPr>
        <p:txBody>
          <a:bodyPr lIns="0" anchor="ctr">
            <a:noAutofit/>
          </a:bodyPr>
          <a:lstStyle>
            <a:lvl1pPr marL="0" indent="0">
              <a:spcBef>
                <a:spcPts val="0"/>
              </a:spcBef>
              <a:buNone/>
              <a:defRPr lang="en-US" sz="1867" b="0" kern="1200" baseline="0" dirty="0">
                <a:solidFill>
                  <a:schemeClr val="tx1"/>
                </a:solidFill>
                <a:uFill>
                  <a:solidFill>
                    <a:schemeClr val="tx2"/>
                  </a:solidFill>
                </a:uFill>
                <a:latin typeface="+mn-lt"/>
                <a:ea typeface="+mj-ea"/>
                <a:cs typeface="Century Gothic"/>
              </a:defRPr>
            </a:lvl1pPr>
          </a:lstStyle>
          <a:p>
            <a:pPr lvl="0"/>
            <a:r>
              <a:rPr lang="en-US" dirty="0"/>
              <a:t>Key point</a:t>
            </a:r>
          </a:p>
        </p:txBody>
      </p:sp>
      <p:sp>
        <p:nvSpPr>
          <p:cNvPr id="19" name="Text Placeholder 18">
            <a:extLst>
              <a:ext uri="{FF2B5EF4-FFF2-40B4-BE49-F238E27FC236}">
                <a16:creationId xmlns:a16="http://schemas.microsoft.com/office/drawing/2014/main" id="{9246A33C-4CCA-D94F-B63F-FDDF33C59417}"/>
              </a:ext>
            </a:extLst>
          </p:cNvPr>
          <p:cNvSpPr>
            <a:spLocks noGrp="1"/>
          </p:cNvSpPr>
          <p:nvPr>
            <p:ph type="body" sz="quarter" idx="14" hasCustomPrompt="1"/>
          </p:nvPr>
        </p:nvSpPr>
        <p:spPr>
          <a:xfrm>
            <a:off x="334434" y="1044616"/>
            <a:ext cx="11089217" cy="379160"/>
          </a:xfrm>
          <a:prstGeom prst="rect">
            <a:avLst/>
          </a:prstGeom>
        </p:spPr>
        <p:txBody>
          <a:bodyPr lIns="0"/>
          <a:lstStyle>
            <a:lvl1pPr marL="0" indent="0" algn="ctr">
              <a:buNone/>
              <a:defRPr lang="en-US" sz="1600" kern="1200" dirty="0">
                <a:solidFill>
                  <a:schemeClr val="tx1"/>
                </a:solidFill>
                <a:latin typeface="+mn-lt"/>
                <a:ea typeface="Century Gothic" charset="0"/>
                <a:cs typeface="Century Gothic" charset="0"/>
              </a:defRPr>
            </a:lvl1pPr>
          </a:lstStyle>
          <a:p>
            <a:pPr lvl="0"/>
            <a:r>
              <a:rPr lang="en-US" dirty="0"/>
              <a:t>Graph title, centered</a:t>
            </a:r>
          </a:p>
        </p:txBody>
      </p:sp>
      <p:pic>
        <p:nvPicPr>
          <p:cNvPr id="3" name="Graphic 2">
            <a:extLst>
              <a:ext uri="{FF2B5EF4-FFF2-40B4-BE49-F238E27FC236}">
                <a16:creationId xmlns:a16="http://schemas.microsoft.com/office/drawing/2014/main" id="{AE8E9CF0-58E5-4841-B1E4-C6CFE4281E8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2884" y="6319789"/>
            <a:ext cx="784683" cy="326544"/>
          </a:xfrm>
          <a:prstGeom prst="rect">
            <a:avLst/>
          </a:prstGeom>
        </p:spPr>
      </p:pic>
      <p:cxnSp>
        <p:nvCxnSpPr>
          <p:cNvPr id="10" name="Straight Connector 9">
            <a:extLst>
              <a:ext uri="{FF2B5EF4-FFF2-40B4-BE49-F238E27FC236}">
                <a16:creationId xmlns:a16="http://schemas.microsoft.com/office/drawing/2014/main" id="{2B09AFF7-D1B6-934B-8C0C-6CF0053708C9}"/>
              </a:ext>
            </a:extLst>
          </p:cNvPr>
          <p:cNvCxnSpPr/>
          <p:nvPr/>
        </p:nvCxnSpPr>
        <p:spPr>
          <a:xfrm>
            <a:off x="334434" y="900752"/>
            <a:ext cx="11102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824479"/>
      </p:ext>
    </p:extLst>
  </p:cSld>
  <p:clrMapOvr>
    <a:masterClrMapping/>
  </p:clrMapOvr>
  <p:extLst>
    <p:ext uri="{DCECCB84-F9BA-43D5-87BE-67443E8EF086}">
      <p15:sldGuideLst xmlns:p15="http://schemas.microsoft.com/office/powerpoint/2012/main">
        <p15:guide id="1" pos="158">
          <p15:clr>
            <a:srgbClr val="FBAE40"/>
          </p15:clr>
        </p15:guide>
        <p15:guide id="2" pos="5602">
          <p15:clr>
            <a:srgbClr val="FBAE40"/>
          </p15:clr>
        </p15:guide>
        <p15:guide id="3" orient="horz" pos="146">
          <p15:clr>
            <a:srgbClr val="FBAE40"/>
          </p15:clr>
        </p15:guide>
        <p15:guide id="4" pos="539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Graph &amp; Key Poi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334433" y="309034"/>
            <a:ext cx="11089217" cy="579689"/>
          </a:xfrm>
          <a:prstGeom prst="rect">
            <a:avLst/>
          </a:prstGeom>
        </p:spPr>
        <p:txBody>
          <a:bodyPr lIns="0">
            <a:noAutofit/>
          </a:bodyPr>
          <a:lstStyle>
            <a:lvl1pPr marL="0" indent="0">
              <a:buNone/>
              <a:defRPr lang="en-US" sz="2667" b="1" kern="1200" baseline="0" dirty="0">
                <a:solidFill>
                  <a:schemeClr val="tx1"/>
                </a:solidFill>
                <a:uFill>
                  <a:solidFill>
                    <a:schemeClr val="tx2"/>
                  </a:solidFill>
                </a:uFill>
                <a:latin typeface="Century Gothic"/>
                <a:ea typeface="+mj-ea"/>
                <a:cs typeface="Century Gothic"/>
              </a:defRPr>
            </a:lvl1pPr>
          </a:lstStyle>
          <a:p>
            <a:pPr lvl="0"/>
            <a:r>
              <a:rPr lang="en-US" dirty="0"/>
              <a:t>Title – one line</a:t>
            </a:r>
          </a:p>
        </p:txBody>
      </p:sp>
      <p:pic>
        <p:nvPicPr>
          <p:cNvPr id="3" name="Graphic 2">
            <a:extLst>
              <a:ext uri="{FF2B5EF4-FFF2-40B4-BE49-F238E27FC236}">
                <a16:creationId xmlns:a16="http://schemas.microsoft.com/office/drawing/2014/main" id="{AE8E9CF0-58E5-4841-B1E4-C6CFE4281E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72884" y="6319789"/>
            <a:ext cx="784683" cy="326544"/>
          </a:xfrm>
          <a:prstGeom prst="rect">
            <a:avLst/>
          </a:prstGeom>
        </p:spPr>
      </p:pic>
      <p:cxnSp>
        <p:nvCxnSpPr>
          <p:cNvPr id="10" name="Straight Connector 9">
            <a:extLst>
              <a:ext uri="{FF2B5EF4-FFF2-40B4-BE49-F238E27FC236}">
                <a16:creationId xmlns:a16="http://schemas.microsoft.com/office/drawing/2014/main" id="{2B09AFF7-D1B6-934B-8C0C-6CF0053708C9}"/>
              </a:ext>
            </a:extLst>
          </p:cNvPr>
          <p:cNvCxnSpPr/>
          <p:nvPr/>
        </p:nvCxnSpPr>
        <p:spPr>
          <a:xfrm>
            <a:off x="334434" y="900752"/>
            <a:ext cx="11102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6"/>
          <p:cNvSpPr>
            <a:spLocks noGrp="1" noRot="1" noMove="1" noResize="1"/>
          </p:cNvSpPr>
          <p:nvPr>
            <p:ph type="body" sz="quarter" idx="11" hasCustomPrompt="1"/>
            <p:custDataLst>
              <p:tags r:id="rId1"/>
            </p:custDataLst>
          </p:nvPr>
        </p:nvSpPr>
        <p:spPr>
          <a:xfrm>
            <a:off x="282484" y="1049334"/>
            <a:ext cx="11472333" cy="5478788"/>
          </a:xfrm>
        </p:spPr>
        <p:txBody>
          <a:bodyPr/>
          <a:lstStyle>
            <a:lvl1pPr>
              <a:defRPr baseline="0"/>
            </a:lvl1pPr>
            <a:lvl2pPr>
              <a:defRPr/>
            </a:lvl2pPr>
          </a:lstStyle>
          <a:p>
            <a:pPr lvl="0"/>
            <a:r>
              <a:rPr lang="en-US" dirty="0"/>
              <a:t>Insert text/bulleted list here</a:t>
            </a:r>
          </a:p>
          <a:p>
            <a:pPr lvl="1"/>
            <a:r>
              <a:rPr lang="en-US" dirty="0"/>
              <a:t>Second level</a:t>
            </a:r>
          </a:p>
          <a:p>
            <a:pPr lvl="2"/>
            <a:r>
              <a:rPr lang="en-US" dirty="0"/>
              <a:t>Third level</a:t>
            </a:r>
          </a:p>
        </p:txBody>
      </p:sp>
    </p:spTree>
    <p:extLst>
      <p:ext uri="{BB962C8B-B14F-4D97-AF65-F5344CB8AC3E}">
        <p14:creationId xmlns:p14="http://schemas.microsoft.com/office/powerpoint/2010/main" val="1516716495"/>
      </p:ext>
    </p:extLst>
  </p:cSld>
  <p:clrMapOvr>
    <a:masterClrMapping/>
  </p:clrMapOvr>
  <p:extLst>
    <p:ext uri="{DCECCB84-F9BA-43D5-87BE-67443E8EF086}">
      <p15:sldGuideLst xmlns:p15="http://schemas.microsoft.com/office/powerpoint/2012/main">
        <p15:guide id="1" pos="158">
          <p15:clr>
            <a:srgbClr val="FBAE40"/>
          </p15:clr>
        </p15:guide>
        <p15:guide id="2" pos="5602">
          <p15:clr>
            <a:srgbClr val="FBAE40"/>
          </p15:clr>
        </p15:guide>
        <p15:guide id="3" orient="horz" pos="146">
          <p15:clr>
            <a:srgbClr val="FBAE40"/>
          </p15:clr>
        </p15:guide>
        <p15:guide id="4" pos="539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inal logo slide">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03A3AB41-103D-7046-8002-2D1DC6323D2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21842" y="2981990"/>
            <a:ext cx="2148316" cy="894020"/>
          </a:xfrm>
          <a:prstGeom prst="rect">
            <a:avLst/>
          </a:prstGeom>
        </p:spPr>
      </p:pic>
    </p:spTree>
    <p:extLst>
      <p:ext uri="{BB962C8B-B14F-4D97-AF65-F5344CB8AC3E}">
        <p14:creationId xmlns:p14="http://schemas.microsoft.com/office/powerpoint/2010/main" val="1588837823"/>
      </p:ext>
    </p:extLst>
  </p:cSld>
  <p:clrMapOvr>
    <a:masterClrMapping/>
  </p:clrMapOvr>
  <p:extLst>
    <p:ext uri="{DCECCB84-F9BA-43D5-87BE-67443E8EF086}">
      <p15:sldGuideLst xmlns:p15="http://schemas.microsoft.com/office/powerpoint/2012/main">
        <p15:guide id="1" pos="2880">
          <p15:clr>
            <a:srgbClr val="FBAE40"/>
          </p15:clr>
        </p15:guide>
        <p15:guide id="2" orient="horz" pos="162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9350" y="1166023"/>
            <a:ext cx="11707117" cy="51433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1"/>
            <a:r>
              <a:rPr lang="en-US" dirty="0"/>
              <a:t>Second level</a:t>
            </a:r>
          </a:p>
          <a:p>
            <a:pPr lvl="2"/>
            <a:r>
              <a:rPr lang="en-US" dirty="0"/>
              <a:t>Third level</a:t>
            </a:r>
          </a:p>
          <a:p>
            <a:pPr lvl="0"/>
            <a:r>
              <a:rPr lang="en-US" dirty="0"/>
              <a:t>Click to edit Master text styles</a:t>
            </a:r>
          </a:p>
          <a:p>
            <a:pPr lvl="1"/>
            <a:r>
              <a:rPr lang="en-US" dirty="0"/>
              <a:t>Second level</a:t>
            </a:r>
          </a:p>
          <a:p>
            <a:pPr lvl="1"/>
            <a:r>
              <a:rPr lang="en-US" dirty="0"/>
              <a:t>Second level</a:t>
            </a:r>
          </a:p>
          <a:p>
            <a:pPr lvl="2"/>
            <a:r>
              <a:rPr lang="en-US" dirty="0"/>
              <a:t>Third level</a:t>
            </a:r>
          </a:p>
          <a:p>
            <a:pPr lvl="2"/>
            <a:endParaRPr lang="en-US" dirty="0"/>
          </a:p>
          <a:p>
            <a:pPr lvl="0"/>
            <a:endParaRPr lang="en-US" dirty="0"/>
          </a:p>
          <a:p>
            <a:pPr lvl="2"/>
            <a:endParaRPr lang="en-US" dirty="0"/>
          </a:p>
          <a:p>
            <a:pPr lvl="2"/>
            <a:endParaRPr lang="en-US" dirty="0"/>
          </a:p>
          <a:p>
            <a:pPr lvl="2"/>
            <a:endParaRPr lang="en-US" dirty="0"/>
          </a:p>
          <a:p>
            <a:pPr lvl="2"/>
            <a:endParaRPr lang="en-US" dirty="0"/>
          </a:p>
          <a:p>
            <a:pPr lvl="2"/>
            <a:endParaRPr lang="en-US" dirty="0"/>
          </a:p>
        </p:txBody>
      </p:sp>
      <p:sp>
        <p:nvSpPr>
          <p:cNvPr id="24" name="Footer Placeholder 11"/>
          <p:cNvSpPr txBox="1">
            <a:spLocks/>
          </p:cNvSpPr>
          <p:nvPr/>
        </p:nvSpPr>
        <p:spPr>
          <a:xfrm>
            <a:off x="11234703" y="6570125"/>
            <a:ext cx="885048" cy="332656"/>
          </a:xfrm>
          <a:prstGeom prst="rect">
            <a:avLst/>
          </a:prstGeom>
        </p:spPr>
        <p:txBody>
          <a:bodyPr vert="horz" lIns="121920" tIns="60960" rIns="121920" bIns="6096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pPr>
            <a:r>
              <a:rPr lang="en-GB" sz="800" dirty="0">
                <a:solidFill>
                  <a:srgbClr val="000000">
                    <a:tint val="75000"/>
                  </a:srgbClr>
                </a:solidFill>
                <a:cs typeface="Segoe UI" panose="020B0502040204020203" pitchFamily="34" charset="0"/>
              </a:rPr>
              <a:t>© IEA 2023</a:t>
            </a:r>
          </a:p>
        </p:txBody>
      </p:sp>
    </p:spTree>
    <p:extLst>
      <p:ext uri="{BB962C8B-B14F-4D97-AF65-F5344CB8AC3E}">
        <p14:creationId xmlns:p14="http://schemas.microsoft.com/office/powerpoint/2010/main" val="2531046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800" b="1" kern="1200">
          <a:solidFill>
            <a:schemeClr val="tx1"/>
          </a:solidFill>
          <a:latin typeface="+mj-lt"/>
          <a:ea typeface="+mj-ea"/>
          <a:cs typeface="+mj-cs"/>
        </a:defRPr>
      </a:lvl1pPr>
    </p:titleStyle>
    <p:bodyStyle>
      <a:lvl1pPr marL="287993" indent="-287993" algn="l" defTabSz="1219170" rtl="0" eaLnBrk="1" latinLnBrk="0" hangingPunct="1">
        <a:spcBef>
          <a:spcPts val="2933"/>
        </a:spcBef>
        <a:buClr>
          <a:schemeClr val="bg1">
            <a:lumMod val="65000"/>
          </a:schemeClr>
        </a:buClr>
        <a:buSzPct val="100000"/>
        <a:buFont typeface="Calibri" panose="020F0502020204030204" pitchFamily="34" charset="0"/>
        <a:buChar char="•"/>
        <a:defRPr sz="2400" kern="1200">
          <a:solidFill>
            <a:schemeClr val="tx1"/>
          </a:solidFill>
          <a:latin typeface="+mn-lt"/>
          <a:ea typeface="+mn-ea"/>
          <a:cs typeface="+mn-cs"/>
        </a:defRPr>
      </a:lvl1pPr>
      <a:lvl2pPr marL="719982" indent="-239994" algn="l" defTabSz="1219170" rtl="0" eaLnBrk="1" latinLnBrk="0" hangingPunct="1">
        <a:spcBef>
          <a:spcPts val="667"/>
        </a:spcBef>
        <a:buClr>
          <a:schemeClr val="bg1">
            <a:lumMod val="65000"/>
          </a:schemeClr>
        </a:buClr>
        <a:buSzPct val="100000"/>
        <a:buFont typeface="Segoe UI" panose="020B0502040204020203" pitchFamily="34" charset="0"/>
        <a:buChar char="-"/>
        <a:defRPr sz="2133" kern="1200">
          <a:solidFill>
            <a:schemeClr val="tx1"/>
          </a:solidFill>
          <a:latin typeface="+mn-lt"/>
          <a:ea typeface="+mn-ea"/>
          <a:cs typeface="+mn-cs"/>
        </a:defRPr>
      </a:lvl2pPr>
      <a:lvl3pPr marL="1007975" indent="-239994" algn="l" defTabSz="1219170" rtl="0" eaLnBrk="1" latinLnBrk="0" hangingPunct="1">
        <a:spcBef>
          <a:spcPts val="667"/>
        </a:spcBef>
        <a:buClr>
          <a:schemeClr val="bg1">
            <a:lumMod val="75000"/>
          </a:schemeClr>
        </a:buClr>
        <a:buFont typeface="Segoe UI" panose="020B0502040204020203" pitchFamily="34" charset="0"/>
        <a:buChar char="-"/>
        <a:defRPr sz="1867"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334435" y="3521695"/>
            <a:ext cx="11089217" cy="692925"/>
          </a:xfrm>
        </p:spPr>
        <p:txBody>
          <a:bodyPr/>
          <a:lstStyle/>
          <a:p>
            <a:r>
              <a:rPr lang="en-US" dirty="0"/>
              <a:t>Oil 2023 Launch</a:t>
            </a:r>
          </a:p>
          <a:p>
            <a:r>
              <a:rPr lang="zh-CN" altLang="en-US" dirty="0"/>
              <a:t>石油</a:t>
            </a:r>
            <a:r>
              <a:rPr lang="en-GB" altLang="zh-CN" dirty="0"/>
              <a:t>2023</a:t>
            </a:r>
            <a:r>
              <a:rPr lang="zh-CN" altLang="en-US" dirty="0"/>
              <a:t>报告发布</a:t>
            </a:r>
            <a:endParaRPr lang="en-GB" dirty="0"/>
          </a:p>
        </p:txBody>
      </p:sp>
      <p:sp>
        <p:nvSpPr>
          <p:cNvPr id="3" name="TextBox 2">
            <a:extLst>
              <a:ext uri="{FF2B5EF4-FFF2-40B4-BE49-F238E27FC236}">
                <a16:creationId xmlns:a16="http://schemas.microsoft.com/office/drawing/2014/main" id="{FAD6C6F5-CE07-9FDA-13D4-E22CDD348B64}"/>
              </a:ext>
            </a:extLst>
          </p:cNvPr>
          <p:cNvSpPr txBox="1"/>
          <p:nvPr/>
        </p:nvSpPr>
        <p:spPr>
          <a:xfrm>
            <a:off x="334435" y="4717717"/>
            <a:ext cx="6094378" cy="379656"/>
          </a:xfrm>
          <a:prstGeom prst="rect">
            <a:avLst/>
          </a:prstGeom>
        </p:spPr>
        <p:txBody>
          <a:bodyPr vert="horz" lIns="0" tIns="45720" rIns="91440" bIns="45720" rtlCol="0">
            <a:noAutofit/>
          </a:bodyPr>
          <a:lstStyle>
            <a:lvl1pPr marL="287993" marR="0" indent="-287993" defTabSz="1219170" fontAlgn="auto">
              <a:lnSpc>
                <a:spcPct val="100000"/>
              </a:lnSpc>
              <a:spcBef>
                <a:spcPts val="2933"/>
              </a:spcBef>
              <a:spcAft>
                <a:spcPts val="0"/>
              </a:spcAft>
              <a:buClr>
                <a:schemeClr val="bg1">
                  <a:lumMod val="65000"/>
                </a:schemeClr>
              </a:buClr>
              <a:buSzPct val="100000"/>
              <a:buFont typeface="Calibri" panose="020F0502020204030204" pitchFamily="34" charset="0"/>
              <a:buNone/>
              <a:tabLst/>
              <a:defRPr lang="en-US" sz="1867" baseline="0" dirty="0" smtClean="0">
                <a:solidFill>
                  <a:schemeClr val="bg1">
                    <a:lumMod val="50000"/>
                  </a:schemeClr>
                </a:solidFill>
                <a:latin typeface="Century Gothic"/>
                <a:cs typeface="Century Gothic"/>
              </a:defRPr>
            </a:lvl1pPr>
            <a:lvl2pPr marL="719982" indent="-239994" defTabSz="1219170">
              <a:spcBef>
                <a:spcPts val="667"/>
              </a:spcBef>
              <a:buClr>
                <a:schemeClr val="bg1">
                  <a:lumMod val="65000"/>
                </a:schemeClr>
              </a:buClr>
              <a:buSzPct val="100000"/>
              <a:buFont typeface="Segoe UI" panose="020B0502040204020203" pitchFamily="34" charset="0"/>
              <a:buChar char="-"/>
              <a:defRPr sz="2133"/>
            </a:lvl2pPr>
            <a:lvl3pPr marL="1007975" indent="-239994" defTabSz="1219170">
              <a:spcBef>
                <a:spcPts val="667"/>
              </a:spcBef>
              <a:buClr>
                <a:schemeClr val="bg1">
                  <a:lumMod val="75000"/>
                </a:schemeClr>
              </a:buClr>
              <a:buFont typeface="Segoe UI" panose="020B0502040204020203" pitchFamily="34" charset="0"/>
              <a:buChar char="-"/>
              <a:defRPr sz="1867"/>
            </a:lvl3pPr>
            <a:lvl4pPr marL="2133547" indent="-304792" defTabSz="1219170">
              <a:spcBef>
                <a:spcPct val="20000"/>
              </a:spcBef>
              <a:buFont typeface="Arial" panose="020B0604020202020204" pitchFamily="34" charset="0"/>
              <a:buChar char="∙"/>
              <a:defRPr sz="1600"/>
            </a:lvl4pPr>
            <a:lvl5pPr marL="2743131" indent="-304792" defTabSz="1219170">
              <a:spcBef>
                <a:spcPct val="20000"/>
              </a:spcBef>
              <a:buFont typeface="Arial" panose="020B0604020202020204" pitchFamily="34" charset="0"/>
              <a:buChar char="▫"/>
              <a:defRPr sz="1600"/>
            </a:lvl5pPr>
            <a:lvl6pPr marL="3352716" indent="-304792" defTabSz="1219170">
              <a:spcBef>
                <a:spcPct val="20000"/>
              </a:spcBef>
              <a:buFont typeface="Arial" panose="020B0604020202020204" pitchFamily="34" charset="0"/>
              <a:buChar char="•"/>
              <a:defRPr sz="2667"/>
            </a:lvl6pPr>
            <a:lvl7pPr marL="3962301" indent="-304792" defTabSz="1219170">
              <a:spcBef>
                <a:spcPct val="20000"/>
              </a:spcBef>
              <a:buFont typeface="Arial" panose="020B0604020202020204" pitchFamily="34" charset="0"/>
              <a:buChar char="•"/>
              <a:defRPr sz="2667"/>
            </a:lvl7pPr>
            <a:lvl8pPr marL="4571886" indent="-304792" defTabSz="1219170">
              <a:spcBef>
                <a:spcPct val="20000"/>
              </a:spcBef>
              <a:buFont typeface="Arial" panose="020B0604020202020204" pitchFamily="34" charset="0"/>
              <a:buChar char="•"/>
              <a:defRPr sz="2667"/>
            </a:lvl8pPr>
            <a:lvl9pPr marL="5181470" indent="-304792" defTabSz="1219170">
              <a:spcBef>
                <a:spcPct val="20000"/>
              </a:spcBef>
              <a:buFont typeface="Arial" panose="020B0604020202020204" pitchFamily="34" charset="0"/>
              <a:buChar char="•"/>
              <a:defRPr sz="2667"/>
            </a:lvl9pPr>
          </a:lstStyle>
          <a:p>
            <a:endParaRPr lang="en-US" dirty="0"/>
          </a:p>
        </p:txBody>
      </p:sp>
      <p:sp>
        <p:nvSpPr>
          <p:cNvPr id="7" name="Text Placeholder 6">
            <a:extLst>
              <a:ext uri="{FF2B5EF4-FFF2-40B4-BE49-F238E27FC236}">
                <a16:creationId xmlns:a16="http://schemas.microsoft.com/office/drawing/2014/main" id="{4E2F0253-B6D3-701E-ED41-597D99429E7F}"/>
              </a:ext>
            </a:extLst>
          </p:cNvPr>
          <p:cNvSpPr>
            <a:spLocks noGrp="1"/>
          </p:cNvSpPr>
          <p:nvPr>
            <p:ph type="body" sz="quarter" idx="14"/>
          </p:nvPr>
        </p:nvSpPr>
        <p:spPr>
          <a:xfrm>
            <a:off x="334436" y="4498633"/>
            <a:ext cx="11089216" cy="408912"/>
          </a:xfrm>
        </p:spPr>
        <p:txBody>
          <a:bodyPr/>
          <a:lstStyle/>
          <a:p>
            <a:r>
              <a:rPr lang="en-GB" dirty="0"/>
              <a:t>2023</a:t>
            </a:r>
            <a:r>
              <a:rPr lang="zh-CN" altLang="en-US" dirty="0"/>
              <a:t>年</a:t>
            </a:r>
            <a:r>
              <a:rPr lang="en-GB" dirty="0"/>
              <a:t>6</a:t>
            </a:r>
            <a:r>
              <a:rPr lang="zh-CN" altLang="en-US" dirty="0"/>
              <a:t>月</a:t>
            </a:r>
            <a:r>
              <a:rPr lang="en-GB" altLang="zh-CN" dirty="0"/>
              <a:t>20</a:t>
            </a:r>
            <a:r>
              <a:rPr lang="zh-CN" altLang="en-US" dirty="0"/>
              <a:t>日</a:t>
            </a:r>
            <a:endParaRPr lang="en-US" dirty="0"/>
          </a:p>
          <a:p>
            <a:endParaRPr lang="en-GB" dirty="0"/>
          </a:p>
        </p:txBody>
      </p:sp>
    </p:spTree>
    <p:extLst>
      <p:ext uri="{BB962C8B-B14F-4D97-AF65-F5344CB8AC3E}">
        <p14:creationId xmlns:p14="http://schemas.microsoft.com/office/powerpoint/2010/main" val="1097092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34433" y="65992"/>
            <a:ext cx="11089217" cy="579689"/>
          </a:xfrm>
        </p:spPr>
        <p:txBody>
          <a:bodyPr/>
          <a:lstStyle/>
          <a:p>
            <a:r>
              <a:rPr lang="en-US" sz="2200" dirty="0"/>
              <a:t>Product exporters dominate refinery capacity build-out</a:t>
            </a:r>
          </a:p>
          <a:p>
            <a:endParaRPr lang="en-GB" sz="2200" dirty="0"/>
          </a:p>
        </p:txBody>
      </p:sp>
      <p:sp>
        <p:nvSpPr>
          <p:cNvPr id="3" name="Text Placeholder 2"/>
          <p:cNvSpPr>
            <a:spLocks noGrp="1"/>
          </p:cNvSpPr>
          <p:nvPr>
            <p:ph type="body" sz="quarter" idx="13"/>
          </p:nvPr>
        </p:nvSpPr>
        <p:spPr>
          <a:xfrm>
            <a:off x="497073" y="5693786"/>
            <a:ext cx="11089217" cy="579689"/>
          </a:xfrm>
        </p:spPr>
        <p:txBody>
          <a:bodyPr/>
          <a:lstStyle/>
          <a:p>
            <a:r>
              <a:rPr lang="en-US" sz="1600" dirty="0"/>
              <a:t>The heavy reliance on China’s spare refining capacity will be crucial in balancing product markets.</a:t>
            </a:r>
          </a:p>
          <a:p>
            <a:r>
              <a:rPr lang="en-US" sz="1600" dirty="0"/>
              <a:t>Beijing’s policy on domestic refining and the industry’s petrochemical integration will be key.  </a:t>
            </a:r>
          </a:p>
          <a:p>
            <a:r>
              <a:rPr lang="zh-CN" altLang="en-US" sz="1600" dirty="0"/>
              <a:t>全球对中国剩余炼油能力的依赖将是平衡产品市场的重要因素。中国对国内炼油的政策和该行业的石化整合将是关键。</a:t>
            </a:r>
            <a:endParaRPr lang="en-GB" sz="1600" dirty="0"/>
          </a:p>
        </p:txBody>
      </p:sp>
      <p:sp>
        <p:nvSpPr>
          <p:cNvPr id="6" name="TextBox 5">
            <a:extLst>
              <a:ext uri="{FF2B5EF4-FFF2-40B4-BE49-F238E27FC236}">
                <a16:creationId xmlns:a16="http://schemas.microsoft.com/office/drawing/2014/main" id="{1BEAEEAE-CF22-6D95-2107-C1077012488A}"/>
              </a:ext>
            </a:extLst>
          </p:cNvPr>
          <p:cNvSpPr txBox="1"/>
          <p:nvPr/>
        </p:nvSpPr>
        <p:spPr>
          <a:xfrm>
            <a:off x="5640512" y="2994917"/>
            <a:ext cx="65" cy="276999"/>
          </a:xfrm>
          <a:prstGeom prst="rect">
            <a:avLst/>
          </a:prstGeom>
          <a:noFill/>
        </p:spPr>
        <p:txBody>
          <a:bodyPr wrap="none" lIns="0" tIns="0" rIns="0" bIns="0" rtlCol="0">
            <a:spAutoFit/>
          </a:bodyPr>
          <a:lstStyle/>
          <a:p>
            <a:endParaRPr lang="en-GB" dirty="0"/>
          </a:p>
        </p:txBody>
      </p:sp>
      <p:sp>
        <p:nvSpPr>
          <p:cNvPr id="4" name="Text Placeholder 3">
            <a:extLst>
              <a:ext uri="{FF2B5EF4-FFF2-40B4-BE49-F238E27FC236}">
                <a16:creationId xmlns:a16="http://schemas.microsoft.com/office/drawing/2014/main" id="{CCA0017F-AF3B-9103-1B26-7AD33AE2EF2C}"/>
              </a:ext>
            </a:extLst>
          </p:cNvPr>
          <p:cNvSpPr>
            <a:spLocks noGrp="1"/>
          </p:cNvSpPr>
          <p:nvPr>
            <p:ph type="body" sz="quarter" idx="14"/>
          </p:nvPr>
        </p:nvSpPr>
        <p:spPr>
          <a:xfrm>
            <a:off x="334434" y="1044616"/>
            <a:ext cx="11089217" cy="379160"/>
          </a:xfrm>
        </p:spPr>
        <p:txBody>
          <a:bodyPr/>
          <a:lstStyle/>
          <a:p>
            <a:r>
              <a:rPr lang="en-GB" dirty="0">
                <a:latin typeface="Arial" panose="020B0604020202020204" pitchFamily="34" charset="0"/>
                <a:cs typeface="Arial" panose="020B0604020202020204" pitchFamily="34" charset="0"/>
              </a:rPr>
              <a:t>Net refinery capacity changes, mb/d, 2022-2028 </a:t>
            </a:r>
            <a:r>
              <a:rPr lang="zh-CN" altLang="en-US" dirty="0">
                <a:latin typeface="Arial" panose="020B0604020202020204" pitchFamily="34" charset="0"/>
                <a:cs typeface="Arial" panose="020B0604020202020204" pitchFamily="34" charset="0"/>
              </a:rPr>
              <a:t>炼油厂净产能变化 （百万桶</a:t>
            </a:r>
            <a:r>
              <a:rPr lang="en-US" altLang="zh-CN" dirty="0">
                <a:latin typeface="Arial" panose="020B0604020202020204" pitchFamily="34" charset="0"/>
                <a:cs typeface="Arial" panose="020B0604020202020204" pitchFamily="34" charset="0"/>
              </a:rPr>
              <a:t>/</a:t>
            </a:r>
            <a:r>
              <a:rPr lang="zh-CN" altLang="en-US" dirty="0">
                <a:latin typeface="Arial" panose="020B0604020202020204" pitchFamily="34" charset="0"/>
                <a:cs typeface="Arial" panose="020B0604020202020204" pitchFamily="34" charset="0"/>
              </a:rPr>
              <a:t>日，</a:t>
            </a:r>
            <a:r>
              <a:rPr lang="en-US" altLang="zh-CN" dirty="0">
                <a:latin typeface="Arial" panose="020B0604020202020204" pitchFamily="34" charset="0"/>
                <a:cs typeface="Arial" panose="020B0604020202020204" pitchFamily="34" charset="0"/>
              </a:rPr>
              <a:t>2022-2028</a:t>
            </a:r>
            <a:r>
              <a:rPr lang="zh-CN" altLang="en-US" dirty="0">
                <a:latin typeface="Arial" panose="020B0604020202020204" pitchFamily="34" charset="0"/>
                <a:cs typeface="Arial" panose="020B0604020202020204" pitchFamily="34" charset="0"/>
              </a:rPr>
              <a:t>年）</a:t>
            </a:r>
            <a:endParaRPr lang="en-GB" dirty="0"/>
          </a:p>
        </p:txBody>
      </p:sp>
      <p:pic>
        <p:nvPicPr>
          <p:cNvPr id="5" name="Picture 4">
            <a:extLst>
              <a:ext uri="{FF2B5EF4-FFF2-40B4-BE49-F238E27FC236}">
                <a16:creationId xmlns:a16="http://schemas.microsoft.com/office/drawing/2014/main" id="{DD40E063-6C1F-8195-877F-4A0BC2D482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550" y="1522579"/>
            <a:ext cx="9373177" cy="3943606"/>
          </a:xfrm>
          <a:prstGeom prst="rect">
            <a:avLst/>
          </a:prstGeom>
          <a:noFill/>
          <a:ln>
            <a:noFill/>
          </a:ln>
        </p:spPr>
      </p:pic>
      <p:sp>
        <p:nvSpPr>
          <p:cNvPr id="8" name="TextBox 7">
            <a:extLst>
              <a:ext uri="{FF2B5EF4-FFF2-40B4-BE49-F238E27FC236}">
                <a16:creationId xmlns:a16="http://schemas.microsoft.com/office/drawing/2014/main" id="{0B30B13E-87A7-9D80-ADD4-6CBB7ADC8DA6}"/>
              </a:ext>
            </a:extLst>
          </p:cNvPr>
          <p:cNvSpPr txBox="1"/>
          <p:nvPr/>
        </p:nvSpPr>
        <p:spPr>
          <a:xfrm>
            <a:off x="249594" y="456198"/>
            <a:ext cx="6097554" cy="430887"/>
          </a:xfrm>
          <a:prstGeom prst="rect">
            <a:avLst/>
          </a:prstGeom>
          <a:noFill/>
        </p:spPr>
        <p:txBody>
          <a:bodyPr wrap="square">
            <a:spAutoFit/>
          </a:bodyPr>
          <a:lstStyle/>
          <a:p>
            <a:r>
              <a:rPr lang="en-GB" sz="2200" dirty="0" err="1"/>
              <a:t>产品出口商主导了炼油厂的产能建设</a:t>
            </a:r>
            <a:endParaRPr lang="en-GB" sz="2200" dirty="0"/>
          </a:p>
        </p:txBody>
      </p:sp>
      <p:sp>
        <p:nvSpPr>
          <p:cNvPr id="10" name="TextBox 9">
            <a:extLst>
              <a:ext uri="{FF2B5EF4-FFF2-40B4-BE49-F238E27FC236}">
                <a16:creationId xmlns:a16="http://schemas.microsoft.com/office/drawing/2014/main" id="{D60D79A2-CA83-477A-AEFA-725EF981658A}"/>
              </a:ext>
            </a:extLst>
          </p:cNvPr>
          <p:cNvSpPr txBox="1"/>
          <p:nvPr/>
        </p:nvSpPr>
        <p:spPr>
          <a:xfrm>
            <a:off x="10598727" y="1995733"/>
            <a:ext cx="1383263" cy="2552365"/>
          </a:xfrm>
          <a:prstGeom prst="rect">
            <a:avLst/>
          </a:prstGeom>
          <a:noFill/>
        </p:spPr>
        <p:txBody>
          <a:bodyPr wrap="square">
            <a:spAutoFit/>
          </a:bodyPr>
          <a:lstStyle/>
          <a:p>
            <a:pPr>
              <a:lnSpc>
                <a:spcPct val="150000"/>
              </a:lnSpc>
            </a:pPr>
            <a:r>
              <a:rPr lang="en-GB" sz="1200" dirty="0" err="1"/>
              <a:t>中国</a:t>
            </a:r>
            <a:endParaRPr lang="en-GB" sz="1200" dirty="0"/>
          </a:p>
          <a:p>
            <a:pPr>
              <a:lnSpc>
                <a:spcPct val="150000"/>
              </a:lnSpc>
            </a:pPr>
            <a:r>
              <a:rPr lang="zh-CN" altLang="en-US" sz="1200" dirty="0"/>
              <a:t>美国</a:t>
            </a:r>
            <a:endParaRPr lang="en-GB" altLang="zh-CN" sz="1200" dirty="0"/>
          </a:p>
          <a:p>
            <a:pPr>
              <a:lnSpc>
                <a:spcPct val="150000"/>
              </a:lnSpc>
            </a:pPr>
            <a:r>
              <a:rPr lang="zh-CN" altLang="en-US" sz="1200" dirty="0"/>
              <a:t>印度</a:t>
            </a:r>
            <a:endParaRPr lang="en-GB" altLang="zh-CN" sz="1200" dirty="0"/>
          </a:p>
          <a:p>
            <a:pPr>
              <a:lnSpc>
                <a:spcPct val="150000"/>
              </a:lnSpc>
            </a:pPr>
            <a:r>
              <a:rPr lang="zh-CN" altLang="en-US" sz="1200" dirty="0"/>
              <a:t>非洲</a:t>
            </a:r>
            <a:endParaRPr lang="en-GB" altLang="zh-CN" sz="1200" dirty="0"/>
          </a:p>
          <a:p>
            <a:pPr>
              <a:lnSpc>
                <a:spcPct val="150000"/>
              </a:lnSpc>
            </a:pPr>
            <a:r>
              <a:rPr lang="zh-CN" altLang="en-US" sz="1200" dirty="0"/>
              <a:t>欧洲</a:t>
            </a:r>
            <a:endParaRPr lang="en-GB" altLang="zh-CN" sz="1200" dirty="0"/>
          </a:p>
          <a:p>
            <a:pPr>
              <a:lnSpc>
                <a:spcPct val="150000"/>
              </a:lnSpc>
            </a:pPr>
            <a:r>
              <a:rPr lang="zh-CN" altLang="en-US" sz="1200" dirty="0"/>
              <a:t>中东</a:t>
            </a:r>
            <a:endParaRPr lang="en-GB" altLang="zh-CN" sz="1200" dirty="0"/>
          </a:p>
          <a:p>
            <a:pPr>
              <a:lnSpc>
                <a:spcPct val="150000"/>
              </a:lnSpc>
            </a:pPr>
            <a:r>
              <a:rPr lang="zh-CN" altLang="en-US" sz="1200" dirty="0"/>
              <a:t>墨西哥</a:t>
            </a:r>
            <a:endParaRPr lang="en-GB" altLang="zh-CN" sz="1200" dirty="0"/>
          </a:p>
          <a:p>
            <a:pPr>
              <a:lnSpc>
                <a:spcPct val="150000"/>
              </a:lnSpc>
            </a:pPr>
            <a:r>
              <a:rPr lang="zh-CN" altLang="en-US" sz="1200" dirty="0"/>
              <a:t>俄罗斯</a:t>
            </a:r>
            <a:endParaRPr lang="en-GB" altLang="zh-CN" sz="1200" dirty="0"/>
          </a:p>
          <a:p>
            <a:pPr>
              <a:lnSpc>
                <a:spcPct val="150000"/>
              </a:lnSpc>
            </a:pPr>
            <a:r>
              <a:rPr lang="zh-CN" altLang="en-US" sz="1200" dirty="0"/>
              <a:t>亚洲其他国家</a:t>
            </a:r>
            <a:endParaRPr lang="en-GB" sz="1200" dirty="0"/>
          </a:p>
        </p:txBody>
      </p:sp>
      <p:sp>
        <p:nvSpPr>
          <p:cNvPr id="12" name="TextBox 11">
            <a:extLst>
              <a:ext uri="{FF2B5EF4-FFF2-40B4-BE49-F238E27FC236}">
                <a16:creationId xmlns:a16="http://schemas.microsoft.com/office/drawing/2014/main" id="{0347F237-7152-BAFC-196F-E84BF2B3E091}"/>
              </a:ext>
            </a:extLst>
          </p:cNvPr>
          <p:cNvSpPr txBox="1"/>
          <p:nvPr/>
        </p:nvSpPr>
        <p:spPr>
          <a:xfrm>
            <a:off x="2591735" y="5281519"/>
            <a:ext cx="6097554" cy="307777"/>
          </a:xfrm>
          <a:prstGeom prst="rect">
            <a:avLst/>
          </a:prstGeom>
          <a:noFill/>
        </p:spPr>
        <p:txBody>
          <a:bodyPr wrap="square">
            <a:spAutoFit/>
          </a:bodyPr>
          <a:lstStyle/>
          <a:p>
            <a:r>
              <a:rPr lang="zh-CN" altLang="en-US" sz="1400" dirty="0"/>
              <a:t>净进口国                                                                      净出口国</a:t>
            </a:r>
            <a:endParaRPr lang="en-GB" sz="1400" dirty="0"/>
          </a:p>
        </p:txBody>
      </p:sp>
    </p:spTree>
    <p:extLst>
      <p:ext uri="{BB962C8B-B14F-4D97-AF65-F5344CB8AC3E}">
        <p14:creationId xmlns:p14="http://schemas.microsoft.com/office/powerpoint/2010/main" val="88944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23997D-119E-458E-BD1A-4C769541D211}"/>
              </a:ext>
            </a:extLst>
          </p:cNvPr>
          <p:cNvSpPr>
            <a:spLocks noGrp="1"/>
          </p:cNvSpPr>
          <p:nvPr>
            <p:ph type="body" sz="quarter" idx="12"/>
          </p:nvPr>
        </p:nvSpPr>
        <p:spPr>
          <a:xfrm>
            <a:off x="355926" y="50068"/>
            <a:ext cx="18679256" cy="579689"/>
          </a:xfrm>
        </p:spPr>
        <p:txBody>
          <a:bodyPr/>
          <a:lstStyle/>
          <a:p>
            <a:r>
              <a:rPr lang="en-GB" sz="2200" dirty="0"/>
              <a:t>Atlantic Basin plays critical role in meeting Asian crude oil demand</a:t>
            </a:r>
          </a:p>
        </p:txBody>
      </p:sp>
      <p:sp>
        <p:nvSpPr>
          <p:cNvPr id="3" name="Text Placeholder 2">
            <a:extLst>
              <a:ext uri="{FF2B5EF4-FFF2-40B4-BE49-F238E27FC236}">
                <a16:creationId xmlns:a16="http://schemas.microsoft.com/office/drawing/2014/main" id="{0304AFFF-FFF3-4672-98A7-8F2D30DEB0C4}"/>
              </a:ext>
            </a:extLst>
          </p:cNvPr>
          <p:cNvSpPr>
            <a:spLocks noGrp="1"/>
          </p:cNvSpPr>
          <p:nvPr>
            <p:ph type="body" sz="quarter" idx="13"/>
          </p:nvPr>
        </p:nvSpPr>
        <p:spPr>
          <a:xfrm>
            <a:off x="497072" y="5788774"/>
            <a:ext cx="10926577" cy="579689"/>
          </a:xfrm>
        </p:spPr>
        <p:txBody>
          <a:bodyPr/>
          <a:lstStyle/>
          <a:p>
            <a:r>
              <a:rPr lang="en-GB" sz="1600" dirty="0"/>
              <a:t>Falling refinery runs and strong supply growth from US, Brazil and Guyana boost Atlantic Basin exports by 4.1 mb/d. These west-east flows comes on top of Russian volumes diverted from EU, G7 countries.</a:t>
            </a:r>
          </a:p>
          <a:p>
            <a:r>
              <a:rPr lang="zh-CN" altLang="en-US" sz="1600" dirty="0"/>
              <a:t>炼油厂运行下降，美国、巴西和圭亚那的供应增长强劲，使大西洋盆地的出口量增加了</a:t>
            </a:r>
            <a:r>
              <a:rPr lang="en-US" altLang="zh-CN" sz="1600" dirty="0"/>
              <a:t>4.1</a:t>
            </a:r>
            <a:r>
              <a:rPr lang="zh-CN" altLang="en-US" sz="1600" dirty="0"/>
              <a:t>百万桶</a:t>
            </a:r>
            <a:r>
              <a:rPr lang="en-US" altLang="zh-CN" sz="1600" dirty="0"/>
              <a:t>/</a:t>
            </a:r>
            <a:r>
              <a:rPr lang="zh-CN" altLang="en-US" sz="1600" dirty="0"/>
              <a:t>日。这些由西向东的流动主要是俄罗斯从欧盟和</a:t>
            </a:r>
            <a:r>
              <a:rPr lang="en-US" altLang="zh-CN" sz="1600" dirty="0"/>
              <a:t>G7</a:t>
            </a:r>
            <a:r>
              <a:rPr lang="zh-CN" altLang="en-US" sz="1600" dirty="0"/>
              <a:t>国家转移的数量之上而来。</a:t>
            </a:r>
            <a:endParaRPr lang="en-GB" sz="1600" dirty="0"/>
          </a:p>
        </p:txBody>
      </p:sp>
      <p:sp>
        <p:nvSpPr>
          <p:cNvPr id="6" name="Text Placeholder 5">
            <a:extLst>
              <a:ext uri="{FF2B5EF4-FFF2-40B4-BE49-F238E27FC236}">
                <a16:creationId xmlns:a16="http://schemas.microsoft.com/office/drawing/2014/main" id="{41C19B5E-8419-F0AA-8F99-067F6B945AF4}"/>
              </a:ext>
            </a:extLst>
          </p:cNvPr>
          <p:cNvSpPr>
            <a:spLocks noGrp="1"/>
          </p:cNvSpPr>
          <p:nvPr>
            <p:ph type="body" sz="quarter" idx="14"/>
          </p:nvPr>
        </p:nvSpPr>
        <p:spPr>
          <a:xfrm>
            <a:off x="334432" y="1069226"/>
            <a:ext cx="11089217" cy="379160"/>
          </a:xfrm>
        </p:spPr>
        <p:txBody>
          <a:bodyPr/>
          <a:lstStyle/>
          <a:p>
            <a:r>
              <a:rPr lang="en-GB" dirty="0">
                <a:latin typeface="Arial" panose="020B0604020202020204" pitchFamily="34" charset="0"/>
                <a:cs typeface="Arial" panose="020B0604020202020204" pitchFamily="34" charset="0"/>
              </a:rPr>
              <a:t>World crude and condensate balances (2019-2028)  2019-2028 </a:t>
            </a:r>
            <a:r>
              <a:rPr lang="zh-CN" altLang="en-US" dirty="0">
                <a:latin typeface="Arial" panose="020B0604020202020204" pitchFamily="34" charset="0"/>
                <a:cs typeface="Arial" panose="020B0604020202020204" pitchFamily="34" charset="0"/>
              </a:rPr>
              <a:t>年世界原油和凝析油结余情况</a:t>
            </a:r>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5ADCEAA-4F7F-E28B-40F7-8D5F65E57E1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45" y="1510330"/>
            <a:ext cx="9457109" cy="4032000"/>
          </a:xfrm>
          <a:prstGeom prst="rect">
            <a:avLst/>
          </a:prstGeom>
          <a:noFill/>
          <a:ln>
            <a:noFill/>
          </a:ln>
        </p:spPr>
      </p:pic>
      <p:sp>
        <p:nvSpPr>
          <p:cNvPr id="5" name="TextBox 4">
            <a:extLst>
              <a:ext uri="{FF2B5EF4-FFF2-40B4-BE49-F238E27FC236}">
                <a16:creationId xmlns:a16="http://schemas.microsoft.com/office/drawing/2014/main" id="{87BE8509-C4FF-3BDB-7D41-2C0F59C0C5EC}"/>
              </a:ext>
            </a:extLst>
          </p:cNvPr>
          <p:cNvSpPr txBox="1"/>
          <p:nvPr/>
        </p:nvSpPr>
        <p:spPr>
          <a:xfrm>
            <a:off x="9695554" y="1682368"/>
            <a:ext cx="2754862" cy="3493264"/>
          </a:xfrm>
          <a:prstGeom prst="rect">
            <a:avLst/>
          </a:prstGeom>
          <a:noFill/>
        </p:spPr>
        <p:txBody>
          <a:bodyPr wrap="square">
            <a:spAutoFit/>
          </a:bodyPr>
          <a:lstStyle/>
          <a:p>
            <a:r>
              <a:rPr lang="en-GB" sz="1300" dirty="0" err="1"/>
              <a:t>大西洋盆地</a:t>
            </a:r>
            <a:r>
              <a:rPr lang="en-GB" sz="1300" dirty="0"/>
              <a:t>(</a:t>
            </a:r>
            <a:r>
              <a:rPr lang="en-GB" sz="1300" dirty="0" err="1"/>
              <a:t>除俄罗斯外</a:t>
            </a:r>
            <a:r>
              <a:rPr lang="en-GB" sz="1300" dirty="0"/>
              <a:t>)</a:t>
            </a:r>
          </a:p>
          <a:p>
            <a:endParaRPr lang="en-GB" sz="1300" dirty="0"/>
          </a:p>
          <a:p>
            <a:endParaRPr lang="en-GB" sz="1300" dirty="0"/>
          </a:p>
          <a:p>
            <a:r>
              <a:rPr lang="en-GB" sz="1300" dirty="0"/>
              <a:t> </a:t>
            </a:r>
          </a:p>
          <a:p>
            <a:endParaRPr lang="en-GB" sz="1300" dirty="0"/>
          </a:p>
          <a:p>
            <a:r>
              <a:rPr lang="en-GB" sz="1300" dirty="0" err="1"/>
              <a:t>俄罗斯</a:t>
            </a:r>
            <a:r>
              <a:rPr lang="en-GB" sz="1300" dirty="0"/>
              <a:t> </a:t>
            </a:r>
          </a:p>
          <a:p>
            <a:endParaRPr lang="en-GB" sz="1300" dirty="0"/>
          </a:p>
          <a:p>
            <a:endParaRPr lang="en-GB" sz="1300" dirty="0"/>
          </a:p>
          <a:p>
            <a:endParaRPr lang="en-GB" sz="1300" dirty="0"/>
          </a:p>
          <a:p>
            <a:endParaRPr lang="en-GB" sz="1300" dirty="0"/>
          </a:p>
          <a:p>
            <a:r>
              <a:rPr lang="en-GB" sz="1300" dirty="0" err="1"/>
              <a:t>中东地区</a:t>
            </a:r>
            <a:endParaRPr lang="en-GB" sz="1300" dirty="0"/>
          </a:p>
          <a:p>
            <a:endParaRPr lang="en-GB" sz="1300" dirty="0"/>
          </a:p>
          <a:p>
            <a:endParaRPr lang="en-GB" sz="1300" dirty="0"/>
          </a:p>
          <a:p>
            <a:endParaRPr lang="en-GB" sz="1300" dirty="0"/>
          </a:p>
          <a:p>
            <a:endParaRPr lang="en-GB" sz="1300" dirty="0"/>
          </a:p>
          <a:p>
            <a:r>
              <a:rPr lang="en-GB" sz="1300" dirty="0" err="1"/>
              <a:t>亚洲原油</a:t>
            </a:r>
            <a:r>
              <a:rPr lang="zh-CN" altLang="en-US" sz="1300" dirty="0"/>
              <a:t>缺口</a:t>
            </a:r>
            <a:endParaRPr lang="en-GB" sz="1300" dirty="0"/>
          </a:p>
          <a:p>
            <a:endParaRPr lang="en-GB" sz="1300" dirty="0"/>
          </a:p>
        </p:txBody>
      </p:sp>
      <p:sp>
        <p:nvSpPr>
          <p:cNvPr id="9" name="TextBox 8">
            <a:extLst>
              <a:ext uri="{FF2B5EF4-FFF2-40B4-BE49-F238E27FC236}">
                <a16:creationId xmlns:a16="http://schemas.microsoft.com/office/drawing/2014/main" id="{01E01206-E537-D372-1A61-1A633BE73DA1}"/>
              </a:ext>
            </a:extLst>
          </p:cNvPr>
          <p:cNvSpPr txBox="1"/>
          <p:nvPr/>
        </p:nvSpPr>
        <p:spPr>
          <a:xfrm>
            <a:off x="238445" y="456084"/>
            <a:ext cx="9803924" cy="430887"/>
          </a:xfrm>
          <a:prstGeom prst="rect">
            <a:avLst/>
          </a:prstGeom>
          <a:noFill/>
        </p:spPr>
        <p:txBody>
          <a:bodyPr wrap="square">
            <a:spAutoFit/>
          </a:bodyPr>
          <a:lstStyle/>
          <a:p>
            <a:r>
              <a:rPr lang="en-GB" sz="2200" dirty="0" err="1"/>
              <a:t>大西洋盆地在满足亚洲原油需求方面发挥着关键作用</a:t>
            </a:r>
            <a:endParaRPr lang="en-GB" sz="2200" dirty="0"/>
          </a:p>
        </p:txBody>
      </p:sp>
    </p:spTree>
    <p:extLst>
      <p:ext uri="{BB962C8B-B14F-4D97-AF65-F5344CB8AC3E}">
        <p14:creationId xmlns:p14="http://schemas.microsoft.com/office/powerpoint/2010/main" val="170883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23997D-119E-458E-BD1A-4C769541D211}"/>
              </a:ext>
            </a:extLst>
          </p:cNvPr>
          <p:cNvSpPr>
            <a:spLocks noGrp="1"/>
          </p:cNvSpPr>
          <p:nvPr>
            <p:ph type="body" sz="quarter" idx="12"/>
          </p:nvPr>
        </p:nvSpPr>
        <p:spPr>
          <a:xfrm>
            <a:off x="410633" y="71303"/>
            <a:ext cx="15225150" cy="579689"/>
          </a:xfrm>
        </p:spPr>
        <p:txBody>
          <a:bodyPr/>
          <a:lstStyle/>
          <a:p>
            <a:r>
              <a:rPr lang="en-GB" sz="2200" dirty="0"/>
              <a:t>Growing Chinese exports needed to balance global gasoil demand</a:t>
            </a:r>
          </a:p>
        </p:txBody>
      </p:sp>
      <p:sp>
        <p:nvSpPr>
          <p:cNvPr id="3" name="Text Placeholder 2">
            <a:extLst>
              <a:ext uri="{FF2B5EF4-FFF2-40B4-BE49-F238E27FC236}">
                <a16:creationId xmlns:a16="http://schemas.microsoft.com/office/drawing/2014/main" id="{0304AFFF-FFF3-4672-98A7-8F2D30DEB0C4}"/>
              </a:ext>
            </a:extLst>
          </p:cNvPr>
          <p:cNvSpPr>
            <a:spLocks noGrp="1"/>
          </p:cNvSpPr>
          <p:nvPr>
            <p:ph type="body" sz="quarter" idx="13"/>
          </p:nvPr>
        </p:nvSpPr>
        <p:spPr>
          <a:xfrm>
            <a:off x="497072" y="5660260"/>
            <a:ext cx="11171053" cy="579689"/>
          </a:xfrm>
        </p:spPr>
        <p:txBody>
          <a:bodyPr>
            <a:noAutofit/>
          </a:bodyPr>
          <a:lstStyle/>
          <a:p>
            <a:r>
              <a:rPr lang="en-GB" sz="1600" dirty="0"/>
              <a:t>Meeting growing gasoil deficits in the Atlantic Basin and other Asia will require steady increases in gasoil exports from China. Other regions will struggle to boost exports significantly.</a:t>
            </a:r>
          </a:p>
          <a:p>
            <a:r>
              <a:rPr lang="zh-CN" altLang="en-US" sz="1600" dirty="0"/>
              <a:t>要满足大西洋盆地和其他亚洲地区日益增长的气体油赤字，需要中国稳步增加气体油出口。其他地区很难大幅提高出口。</a:t>
            </a:r>
            <a:endParaRPr lang="en-GB" sz="1600" dirty="0"/>
          </a:p>
        </p:txBody>
      </p:sp>
      <p:sp>
        <p:nvSpPr>
          <p:cNvPr id="4" name="Text Placeholder 3">
            <a:extLst>
              <a:ext uri="{FF2B5EF4-FFF2-40B4-BE49-F238E27FC236}">
                <a16:creationId xmlns:a16="http://schemas.microsoft.com/office/drawing/2014/main" id="{D5886BB1-EE04-04B7-2E0F-A275F118D85E}"/>
              </a:ext>
            </a:extLst>
          </p:cNvPr>
          <p:cNvSpPr>
            <a:spLocks noGrp="1"/>
          </p:cNvSpPr>
          <p:nvPr>
            <p:ph type="body" sz="quarter" idx="14"/>
          </p:nvPr>
        </p:nvSpPr>
        <p:spPr/>
        <p:txBody>
          <a:bodyPr/>
          <a:lstStyle/>
          <a:p>
            <a:r>
              <a:rPr lang="en-GB" dirty="0"/>
              <a:t>Middle distillate balances by region, </a:t>
            </a:r>
            <a:r>
              <a:rPr lang="zh-CN" altLang="en-US" dirty="0"/>
              <a:t>各地区中间馏分油余额 </a:t>
            </a:r>
            <a:r>
              <a:rPr lang="en-GB" dirty="0"/>
              <a:t>2022-2028</a:t>
            </a:r>
          </a:p>
        </p:txBody>
      </p:sp>
      <p:pic>
        <p:nvPicPr>
          <p:cNvPr id="7" name="Picture 6">
            <a:extLst>
              <a:ext uri="{FF2B5EF4-FFF2-40B4-BE49-F238E27FC236}">
                <a16:creationId xmlns:a16="http://schemas.microsoft.com/office/drawing/2014/main" id="{A07018AA-0B6F-BBCD-F187-D589D283EC58}"/>
              </a:ext>
            </a:extLst>
          </p:cNvPr>
          <p:cNvPicPr>
            <a:picLocks noChangeAspect="1"/>
          </p:cNvPicPr>
          <p:nvPr/>
        </p:nvPicPr>
        <p:blipFill>
          <a:blip r:embed="rId3"/>
          <a:stretch>
            <a:fillRect/>
          </a:stretch>
        </p:blipFill>
        <p:spPr>
          <a:xfrm>
            <a:off x="753838" y="1413000"/>
            <a:ext cx="8850944" cy="4032000"/>
          </a:xfrm>
          <a:prstGeom prst="rect">
            <a:avLst/>
          </a:prstGeom>
        </p:spPr>
      </p:pic>
      <p:sp>
        <p:nvSpPr>
          <p:cNvPr id="6" name="TextBox 5">
            <a:extLst>
              <a:ext uri="{FF2B5EF4-FFF2-40B4-BE49-F238E27FC236}">
                <a16:creationId xmlns:a16="http://schemas.microsoft.com/office/drawing/2014/main" id="{168DA384-050A-BE61-92B9-26B702D7F022}"/>
              </a:ext>
            </a:extLst>
          </p:cNvPr>
          <p:cNvSpPr txBox="1"/>
          <p:nvPr/>
        </p:nvSpPr>
        <p:spPr>
          <a:xfrm>
            <a:off x="334433" y="506099"/>
            <a:ext cx="8005665" cy="430887"/>
          </a:xfrm>
          <a:prstGeom prst="rect">
            <a:avLst/>
          </a:prstGeom>
          <a:noFill/>
        </p:spPr>
        <p:txBody>
          <a:bodyPr wrap="square">
            <a:spAutoFit/>
          </a:bodyPr>
          <a:lstStyle/>
          <a:p>
            <a:r>
              <a:rPr lang="en-GB" sz="2200" dirty="0" err="1"/>
              <a:t>需要不断增长的中国出口来平衡全球天然气石油需求</a:t>
            </a:r>
            <a:endParaRPr lang="en-GB" sz="2200" dirty="0"/>
          </a:p>
        </p:txBody>
      </p:sp>
      <p:sp>
        <p:nvSpPr>
          <p:cNvPr id="9" name="TextBox 8">
            <a:extLst>
              <a:ext uri="{FF2B5EF4-FFF2-40B4-BE49-F238E27FC236}">
                <a16:creationId xmlns:a16="http://schemas.microsoft.com/office/drawing/2014/main" id="{86B62512-C2FF-F1F5-104D-3DC89456A043}"/>
              </a:ext>
            </a:extLst>
          </p:cNvPr>
          <p:cNvSpPr txBox="1"/>
          <p:nvPr/>
        </p:nvSpPr>
        <p:spPr>
          <a:xfrm>
            <a:off x="9604782" y="1617131"/>
            <a:ext cx="2472918" cy="3929602"/>
          </a:xfrm>
          <a:prstGeom prst="rect">
            <a:avLst/>
          </a:prstGeom>
          <a:noFill/>
        </p:spPr>
        <p:txBody>
          <a:bodyPr wrap="square">
            <a:spAutoFit/>
          </a:bodyPr>
          <a:lstStyle/>
          <a:p>
            <a:pPr>
              <a:lnSpc>
                <a:spcPct val="120000"/>
              </a:lnSpc>
            </a:pPr>
            <a:r>
              <a:rPr lang="en-GB" sz="1300" dirty="0" err="1"/>
              <a:t>大西洋盆地</a:t>
            </a:r>
            <a:r>
              <a:rPr lang="en-GB" sz="1300" dirty="0"/>
              <a:t>(</a:t>
            </a:r>
            <a:r>
              <a:rPr lang="en-GB" sz="1300" dirty="0" err="1"/>
              <a:t>除俄罗斯外</a:t>
            </a:r>
            <a:r>
              <a:rPr lang="en-GB" sz="1300" dirty="0"/>
              <a:t>) </a:t>
            </a:r>
          </a:p>
          <a:p>
            <a:pPr>
              <a:lnSpc>
                <a:spcPct val="120000"/>
              </a:lnSpc>
            </a:pPr>
            <a:endParaRPr lang="en-GB" sz="1300" dirty="0"/>
          </a:p>
          <a:p>
            <a:pPr>
              <a:lnSpc>
                <a:spcPct val="120000"/>
              </a:lnSpc>
            </a:pPr>
            <a:r>
              <a:rPr lang="en-GB" sz="1300" dirty="0" err="1"/>
              <a:t>东非</a:t>
            </a:r>
            <a:endParaRPr lang="en-GB" sz="1300" dirty="0"/>
          </a:p>
          <a:p>
            <a:pPr>
              <a:lnSpc>
                <a:spcPct val="120000"/>
              </a:lnSpc>
            </a:pPr>
            <a:endParaRPr lang="en-GB" sz="1300" dirty="0"/>
          </a:p>
          <a:p>
            <a:pPr>
              <a:lnSpc>
                <a:spcPct val="120000"/>
              </a:lnSpc>
            </a:pPr>
            <a:endParaRPr lang="en-GB" sz="500" dirty="0"/>
          </a:p>
          <a:p>
            <a:pPr>
              <a:lnSpc>
                <a:spcPct val="120000"/>
              </a:lnSpc>
            </a:pPr>
            <a:r>
              <a:rPr lang="en-GB" sz="1300" dirty="0" err="1"/>
              <a:t>其他亚洲地区</a:t>
            </a:r>
            <a:endParaRPr lang="en-GB" sz="1300" dirty="0"/>
          </a:p>
          <a:p>
            <a:pPr>
              <a:lnSpc>
                <a:spcPct val="120000"/>
              </a:lnSpc>
            </a:pPr>
            <a:endParaRPr lang="en-GB" sz="1300" dirty="0"/>
          </a:p>
          <a:p>
            <a:pPr>
              <a:lnSpc>
                <a:spcPct val="120000"/>
              </a:lnSpc>
            </a:pPr>
            <a:endParaRPr lang="en-GB" sz="400" dirty="0"/>
          </a:p>
          <a:p>
            <a:pPr>
              <a:lnSpc>
                <a:spcPct val="120000"/>
              </a:lnSpc>
            </a:pPr>
            <a:r>
              <a:rPr lang="en-GB" sz="1300" dirty="0" err="1"/>
              <a:t>中国</a:t>
            </a:r>
            <a:endParaRPr lang="en-GB" sz="1300" dirty="0"/>
          </a:p>
          <a:p>
            <a:pPr>
              <a:lnSpc>
                <a:spcPct val="120000"/>
              </a:lnSpc>
            </a:pPr>
            <a:endParaRPr lang="en-GB" sz="1300" dirty="0"/>
          </a:p>
          <a:p>
            <a:pPr>
              <a:lnSpc>
                <a:spcPct val="120000"/>
              </a:lnSpc>
            </a:pPr>
            <a:endParaRPr lang="en-GB" sz="500" dirty="0"/>
          </a:p>
          <a:p>
            <a:pPr>
              <a:lnSpc>
                <a:spcPct val="120000"/>
              </a:lnSpc>
            </a:pPr>
            <a:r>
              <a:rPr lang="en-GB" sz="1300" dirty="0" err="1"/>
              <a:t>印度</a:t>
            </a:r>
            <a:endParaRPr lang="en-GB" sz="1300" dirty="0"/>
          </a:p>
          <a:p>
            <a:pPr>
              <a:lnSpc>
                <a:spcPct val="120000"/>
              </a:lnSpc>
            </a:pPr>
            <a:endParaRPr lang="en-GB" sz="1300" dirty="0"/>
          </a:p>
          <a:p>
            <a:pPr>
              <a:lnSpc>
                <a:spcPct val="120000"/>
              </a:lnSpc>
            </a:pPr>
            <a:r>
              <a:rPr lang="en-GB" sz="1300" dirty="0" err="1"/>
              <a:t>中东</a:t>
            </a:r>
            <a:endParaRPr lang="en-GB" sz="1300" dirty="0"/>
          </a:p>
          <a:p>
            <a:pPr>
              <a:lnSpc>
                <a:spcPct val="120000"/>
              </a:lnSpc>
            </a:pPr>
            <a:endParaRPr lang="en-GB" sz="1300" dirty="0"/>
          </a:p>
          <a:p>
            <a:pPr>
              <a:lnSpc>
                <a:spcPct val="120000"/>
              </a:lnSpc>
            </a:pPr>
            <a:endParaRPr lang="en-GB" sz="500" dirty="0"/>
          </a:p>
          <a:p>
            <a:pPr>
              <a:lnSpc>
                <a:spcPct val="120000"/>
              </a:lnSpc>
            </a:pPr>
            <a:r>
              <a:rPr lang="en-GB" sz="1300" dirty="0" err="1"/>
              <a:t>俄罗斯</a:t>
            </a:r>
            <a:r>
              <a:rPr lang="en-GB" sz="1300" dirty="0"/>
              <a:t> </a:t>
            </a:r>
          </a:p>
          <a:p>
            <a:pPr>
              <a:lnSpc>
                <a:spcPct val="120000"/>
              </a:lnSpc>
            </a:pPr>
            <a:endParaRPr lang="en-GB" sz="1300" dirty="0"/>
          </a:p>
        </p:txBody>
      </p:sp>
      <p:sp>
        <p:nvSpPr>
          <p:cNvPr id="11" name="TextBox 10">
            <a:extLst>
              <a:ext uri="{FF2B5EF4-FFF2-40B4-BE49-F238E27FC236}">
                <a16:creationId xmlns:a16="http://schemas.microsoft.com/office/drawing/2014/main" id="{AEBF639A-6A8F-4A16-B585-8244896CA061}"/>
              </a:ext>
            </a:extLst>
          </p:cNvPr>
          <p:cNvSpPr txBox="1"/>
          <p:nvPr/>
        </p:nvSpPr>
        <p:spPr>
          <a:xfrm>
            <a:off x="1881188" y="4702810"/>
            <a:ext cx="7820024" cy="276999"/>
          </a:xfrm>
          <a:prstGeom prst="rect">
            <a:avLst/>
          </a:prstGeom>
          <a:noFill/>
        </p:spPr>
        <p:txBody>
          <a:bodyPr wrap="square">
            <a:spAutoFit/>
          </a:bodyPr>
          <a:lstStyle/>
          <a:p>
            <a:r>
              <a:rPr lang="en-GB" sz="1200" dirty="0" err="1"/>
              <a:t>盈余</a:t>
            </a:r>
            <a:r>
              <a:rPr lang="en-GB" sz="1200" dirty="0"/>
              <a:t>              </a:t>
            </a:r>
            <a:r>
              <a:rPr lang="en-GB" sz="1200" dirty="0" err="1"/>
              <a:t>赤字</a:t>
            </a:r>
            <a:endParaRPr lang="en-GB" sz="1200" dirty="0"/>
          </a:p>
        </p:txBody>
      </p:sp>
    </p:spTree>
    <p:extLst>
      <p:ext uri="{BB962C8B-B14F-4D97-AF65-F5344CB8AC3E}">
        <p14:creationId xmlns:p14="http://schemas.microsoft.com/office/powerpoint/2010/main" val="3410280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04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0B8CE0-B4A9-4AAF-B2E4-857727497EBF}"/>
              </a:ext>
            </a:extLst>
          </p:cNvPr>
          <p:cNvSpPr>
            <a:spLocks noGrp="1"/>
          </p:cNvSpPr>
          <p:nvPr>
            <p:ph type="body" sz="quarter" idx="12"/>
          </p:nvPr>
        </p:nvSpPr>
        <p:spPr>
          <a:xfrm>
            <a:off x="409080" y="94348"/>
            <a:ext cx="11089217" cy="579689"/>
          </a:xfrm>
        </p:spPr>
        <p:txBody>
          <a:bodyPr/>
          <a:lstStyle/>
          <a:p>
            <a:r>
              <a:rPr lang="en-US" sz="2200" dirty="0"/>
              <a:t>Global energy crisis accelerates transition away from oil</a:t>
            </a:r>
          </a:p>
          <a:p>
            <a:endParaRPr lang="en-US" sz="2200" dirty="0"/>
          </a:p>
        </p:txBody>
      </p:sp>
      <p:sp>
        <p:nvSpPr>
          <p:cNvPr id="3" name="Text Placeholder 2">
            <a:extLst>
              <a:ext uri="{FF2B5EF4-FFF2-40B4-BE49-F238E27FC236}">
                <a16:creationId xmlns:a16="http://schemas.microsoft.com/office/drawing/2014/main" id="{390D6A1F-CB79-415D-99A1-B90D58726380}"/>
              </a:ext>
            </a:extLst>
          </p:cNvPr>
          <p:cNvSpPr>
            <a:spLocks noGrp="1"/>
          </p:cNvSpPr>
          <p:nvPr>
            <p:ph type="body" sz="quarter" idx="13"/>
          </p:nvPr>
        </p:nvSpPr>
        <p:spPr>
          <a:xfrm>
            <a:off x="632711" y="5629724"/>
            <a:ext cx="10926577" cy="579689"/>
          </a:xfrm>
        </p:spPr>
        <p:txBody>
          <a:bodyPr/>
          <a:lstStyle/>
          <a:p>
            <a:r>
              <a:rPr lang="en-GB" sz="1500" dirty="0"/>
              <a:t>Growth in oil demand will slow from 2.4 mb/d in 2023 to 400 kb/d in 2028. Fossil fuel combustion peaks in 2028 on rising efficiencies and EV sales. Petrochemical feedstocks continue to increase.</a:t>
            </a:r>
          </a:p>
          <a:p>
            <a:r>
              <a:rPr lang="zh-CN" altLang="en-US" sz="1500" dirty="0">
                <a:latin typeface="SimHei" panose="02010609060101010101" pitchFamily="49" charset="-122"/>
                <a:ea typeface="SimHei" panose="02010609060101010101" pitchFamily="49" charset="-122"/>
              </a:rPr>
              <a:t>石油需求的增长将从</a:t>
            </a:r>
            <a:r>
              <a:rPr lang="en-US" altLang="zh-CN" sz="1500" dirty="0">
                <a:latin typeface="SimHei" panose="02010609060101010101" pitchFamily="49" charset="-122"/>
                <a:ea typeface="SimHei" panose="02010609060101010101" pitchFamily="49" charset="-122"/>
              </a:rPr>
              <a:t>2023</a:t>
            </a:r>
            <a:r>
              <a:rPr lang="zh-CN" altLang="en-US" sz="1500" dirty="0">
                <a:latin typeface="SimHei" panose="02010609060101010101" pitchFamily="49" charset="-122"/>
                <a:ea typeface="SimHei" panose="02010609060101010101" pitchFamily="49" charset="-122"/>
              </a:rPr>
              <a:t>年的</a:t>
            </a:r>
            <a:r>
              <a:rPr lang="en-US" altLang="zh-CN" sz="1500" dirty="0">
                <a:latin typeface="SimHei" panose="02010609060101010101" pitchFamily="49" charset="-122"/>
                <a:ea typeface="SimHei" panose="02010609060101010101" pitchFamily="49" charset="-122"/>
              </a:rPr>
              <a:t>2.4</a:t>
            </a:r>
            <a:r>
              <a:rPr lang="zh-CN" altLang="en-US" sz="1500" dirty="0">
                <a:latin typeface="SimHei" panose="02010609060101010101" pitchFamily="49" charset="-122"/>
                <a:ea typeface="SimHei" panose="02010609060101010101" pitchFamily="49" charset="-122"/>
              </a:rPr>
              <a:t>百万桶</a:t>
            </a:r>
            <a:r>
              <a:rPr lang="en-US" altLang="zh-CN" sz="1500" dirty="0">
                <a:latin typeface="SimHei" panose="02010609060101010101" pitchFamily="49" charset="-122"/>
                <a:ea typeface="SimHei" panose="02010609060101010101" pitchFamily="49" charset="-122"/>
              </a:rPr>
              <a:t>/</a:t>
            </a:r>
            <a:r>
              <a:rPr lang="zh-CN" altLang="en-US" sz="1500" dirty="0">
                <a:latin typeface="SimHei" panose="02010609060101010101" pitchFamily="49" charset="-122"/>
                <a:ea typeface="SimHei" panose="02010609060101010101" pitchFamily="49" charset="-122"/>
              </a:rPr>
              <a:t>日放缓到</a:t>
            </a:r>
            <a:r>
              <a:rPr lang="en-US" altLang="zh-CN" sz="1500" dirty="0">
                <a:latin typeface="SimHei" panose="02010609060101010101" pitchFamily="49" charset="-122"/>
                <a:ea typeface="SimHei" panose="02010609060101010101" pitchFamily="49" charset="-122"/>
              </a:rPr>
              <a:t>2028</a:t>
            </a:r>
            <a:r>
              <a:rPr lang="zh-CN" altLang="en-US" sz="1500" dirty="0">
                <a:latin typeface="SimHei" panose="02010609060101010101" pitchFamily="49" charset="-122"/>
                <a:ea typeface="SimHei" panose="02010609060101010101" pitchFamily="49" charset="-122"/>
              </a:rPr>
              <a:t>年的</a:t>
            </a:r>
            <a:r>
              <a:rPr lang="en-US" altLang="zh-CN" sz="1500" dirty="0">
                <a:latin typeface="SimHei" panose="02010609060101010101" pitchFamily="49" charset="-122"/>
                <a:ea typeface="SimHei" panose="02010609060101010101" pitchFamily="49" charset="-122"/>
              </a:rPr>
              <a:t>400</a:t>
            </a:r>
            <a:r>
              <a:rPr lang="zh-CN" altLang="en-US" sz="1500" dirty="0">
                <a:latin typeface="SimHei" panose="02010609060101010101" pitchFamily="49" charset="-122"/>
                <a:ea typeface="SimHei" panose="02010609060101010101" pitchFamily="49" charset="-122"/>
              </a:rPr>
              <a:t>千桶</a:t>
            </a:r>
            <a:r>
              <a:rPr lang="en-US" altLang="zh-CN" sz="1500" dirty="0">
                <a:latin typeface="SimHei" panose="02010609060101010101" pitchFamily="49" charset="-122"/>
                <a:ea typeface="SimHei" panose="02010609060101010101" pitchFamily="49" charset="-122"/>
              </a:rPr>
              <a:t>/</a:t>
            </a:r>
            <a:r>
              <a:rPr lang="zh-CN" altLang="en-US" sz="1500" dirty="0">
                <a:latin typeface="SimHei" panose="02010609060101010101" pitchFamily="49" charset="-122"/>
                <a:ea typeface="SimHei" panose="02010609060101010101" pitchFamily="49" charset="-122"/>
              </a:rPr>
              <a:t>日。由于效率的提高和电动车的销售，化石燃料的燃烧在</a:t>
            </a:r>
            <a:r>
              <a:rPr lang="en-US" altLang="zh-CN" sz="1500" dirty="0">
                <a:latin typeface="SimHei" panose="02010609060101010101" pitchFamily="49" charset="-122"/>
                <a:ea typeface="SimHei" panose="02010609060101010101" pitchFamily="49" charset="-122"/>
              </a:rPr>
              <a:t>2028</a:t>
            </a:r>
            <a:r>
              <a:rPr lang="zh-CN" altLang="en-US" sz="1500" dirty="0">
                <a:latin typeface="SimHei" panose="02010609060101010101" pitchFamily="49" charset="-122"/>
                <a:ea typeface="SimHei" panose="02010609060101010101" pitchFamily="49" charset="-122"/>
              </a:rPr>
              <a:t>年达到顶峰。石油化工原料将继续增加。</a:t>
            </a:r>
            <a:endParaRPr lang="en-GB" sz="1500" dirty="0">
              <a:latin typeface="SimHei" panose="02010609060101010101" pitchFamily="49" charset="-122"/>
              <a:ea typeface="SimHei" panose="02010609060101010101" pitchFamily="49" charset="-122"/>
            </a:endParaRPr>
          </a:p>
        </p:txBody>
      </p:sp>
      <p:sp>
        <p:nvSpPr>
          <p:cNvPr id="4" name="Text Placeholder 3">
            <a:extLst>
              <a:ext uri="{FF2B5EF4-FFF2-40B4-BE49-F238E27FC236}">
                <a16:creationId xmlns:a16="http://schemas.microsoft.com/office/drawing/2014/main" id="{4B19E85B-41D7-4F17-A47A-D77D7E9E82AC}"/>
              </a:ext>
            </a:extLst>
          </p:cNvPr>
          <p:cNvSpPr>
            <a:spLocks noGrp="1"/>
          </p:cNvSpPr>
          <p:nvPr>
            <p:ph type="body" sz="quarter" idx="14"/>
          </p:nvPr>
        </p:nvSpPr>
        <p:spPr>
          <a:xfrm>
            <a:off x="2725764" y="970042"/>
            <a:ext cx="6306551" cy="379160"/>
          </a:xfrm>
        </p:spPr>
        <p:txBody>
          <a:bodyPr>
            <a:normAutofit/>
          </a:bodyPr>
          <a:lstStyle/>
          <a:p>
            <a:r>
              <a:rPr lang="en-GB" dirty="0">
                <a:latin typeface="Arial" panose="020B0604020202020204" pitchFamily="34" charset="0"/>
                <a:cs typeface="Arial" panose="020B0604020202020204" pitchFamily="34" charset="0"/>
              </a:rPr>
              <a:t>Annual oil demand growth, 2022-2028</a:t>
            </a:r>
          </a:p>
        </p:txBody>
      </p:sp>
      <p:pic>
        <p:nvPicPr>
          <p:cNvPr id="5" name="Picture 4">
            <a:extLst>
              <a:ext uri="{FF2B5EF4-FFF2-40B4-BE49-F238E27FC236}">
                <a16:creationId xmlns:a16="http://schemas.microsoft.com/office/drawing/2014/main" id="{C60304ED-6C92-396A-9E02-5C0CC4B30B7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072" y="1476075"/>
            <a:ext cx="9523636" cy="4032000"/>
          </a:xfrm>
          <a:prstGeom prst="rect">
            <a:avLst/>
          </a:prstGeom>
          <a:noFill/>
          <a:ln>
            <a:noFill/>
          </a:ln>
        </p:spPr>
      </p:pic>
      <p:sp>
        <p:nvSpPr>
          <p:cNvPr id="7" name="TextBox 6">
            <a:extLst>
              <a:ext uri="{FF2B5EF4-FFF2-40B4-BE49-F238E27FC236}">
                <a16:creationId xmlns:a16="http://schemas.microsoft.com/office/drawing/2014/main" id="{932CAD73-C7E0-74AE-1895-2D56061565A2}"/>
              </a:ext>
            </a:extLst>
          </p:cNvPr>
          <p:cNvSpPr txBox="1"/>
          <p:nvPr/>
        </p:nvSpPr>
        <p:spPr>
          <a:xfrm>
            <a:off x="334432" y="506935"/>
            <a:ext cx="6094378" cy="400110"/>
          </a:xfrm>
          <a:prstGeom prst="rect">
            <a:avLst/>
          </a:prstGeom>
          <a:noFill/>
        </p:spPr>
        <p:txBody>
          <a:bodyPr wrap="square">
            <a:spAutoFit/>
          </a:bodyPr>
          <a:lstStyle/>
          <a:p>
            <a:r>
              <a:rPr lang="en-GB" sz="2000" dirty="0" err="1">
                <a:latin typeface="SimHei" panose="02010609060101010101" pitchFamily="49" charset="-122"/>
                <a:ea typeface="SimHei" panose="02010609060101010101" pitchFamily="49" charset="-122"/>
              </a:rPr>
              <a:t>全球能源危机加速了</a:t>
            </a:r>
            <a:r>
              <a:rPr lang="zh-CN" altLang="en-US" sz="2000" dirty="0">
                <a:latin typeface="SimHei" panose="02010609060101010101" pitchFamily="49" charset="-122"/>
                <a:ea typeface="SimHei" panose="02010609060101010101" pitchFamily="49" charset="-122"/>
              </a:rPr>
              <a:t>与</a:t>
            </a:r>
            <a:r>
              <a:rPr lang="en-GB" sz="2000" dirty="0" err="1">
                <a:latin typeface="SimHei" panose="02010609060101010101" pitchFamily="49" charset="-122"/>
                <a:ea typeface="SimHei" panose="02010609060101010101" pitchFamily="49" charset="-122"/>
              </a:rPr>
              <a:t>石油</a:t>
            </a:r>
            <a:r>
              <a:rPr lang="zh-CN" altLang="en-US" sz="2000" dirty="0">
                <a:latin typeface="SimHei" panose="02010609060101010101" pitchFamily="49" charset="-122"/>
                <a:ea typeface="SimHei" panose="02010609060101010101" pitchFamily="49" charset="-122"/>
              </a:rPr>
              <a:t>脱钩</a:t>
            </a:r>
            <a:r>
              <a:rPr lang="en-GB" sz="2000" dirty="0">
                <a:latin typeface="SimHei" panose="02010609060101010101" pitchFamily="49" charset="-122"/>
                <a:ea typeface="SimHei" panose="02010609060101010101" pitchFamily="49" charset="-122"/>
              </a:rPr>
              <a:t>的</a:t>
            </a:r>
            <a:r>
              <a:rPr lang="zh-CN" altLang="en-US" sz="2000" dirty="0">
                <a:latin typeface="SimHei" panose="02010609060101010101" pitchFamily="49" charset="-122"/>
                <a:ea typeface="SimHei" panose="02010609060101010101" pitchFamily="49" charset="-122"/>
              </a:rPr>
              <a:t>过渡</a:t>
            </a:r>
            <a:endParaRPr lang="en-GB" sz="2000" dirty="0">
              <a:latin typeface="SimHei" panose="02010609060101010101" pitchFamily="49" charset="-122"/>
              <a:ea typeface="SimHei" panose="02010609060101010101" pitchFamily="49" charset="-122"/>
            </a:endParaRPr>
          </a:p>
        </p:txBody>
      </p:sp>
      <p:sp>
        <p:nvSpPr>
          <p:cNvPr id="9" name="TextBox 8">
            <a:extLst>
              <a:ext uri="{FF2B5EF4-FFF2-40B4-BE49-F238E27FC236}">
                <a16:creationId xmlns:a16="http://schemas.microsoft.com/office/drawing/2014/main" id="{D70A4D18-41D4-E75C-1EE7-F46DB7E11098}"/>
              </a:ext>
            </a:extLst>
          </p:cNvPr>
          <p:cNvSpPr txBox="1"/>
          <p:nvPr/>
        </p:nvSpPr>
        <p:spPr>
          <a:xfrm>
            <a:off x="4185325" y="1226826"/>
            <a:ext cx="6094378" cy="338554"/>
          </a:xfrm>
          <a:prstGeom prst="rect">
            <a:avLst/>
          </a:prstGeom>
          <a:noFill/>
        </p:spPr>
        <p:txBody>
          <a:bodyPr wrap="square">
            <a:spAutoFit/>
          </a:bodyPr>
          <a:lstStyle/>
          <a:p>
            <a:r>
              <a:rPr lang="en-GB" sz="1600" dirty="0">
                <a:latin typeface="SimHei" panose="02010609060101010101" pitchFamily="49" charset="-122"/>
                <a:ea typeface="SimHei" panose="02010609060101010101" pitchFamily="49" charset="-122"/>
              </a:rPr>
              <a:t>年度石油需求增长，2022-2028年</a:t>
            </a:r>
          </a:p>
        </p:txBody>
      </p:sp>
      <p:sp>
        <p:nvSpPr>
          <p:cNvPr id="11" name="TextBox 10">
            <a:extLst>
              <a:ext uri="{FF2B5EF4-FFF2-40B4-BE49-F238E27FC236}">
                <a16:creationId xmlns:a16="http://schemas.microsoft.com/office/drawing/2014/main" id="{9F546AEB-B13A-60DE-4C54-B11DB9933160}"/>
              </a:ext>
            </a:extLst>
          </p:cNvPr>
          <p:cNvSpPr txBox="1"/>
          <p:nvPr/>
        </p:nvSpPr>
        <p:spPr>
          <a:xfrm>
            <a:off x="9961534" y="1514987"/>
            <a:ext cx="1777730" cy="3293209"/>
          </a:xfrm>
          <a:prstGeom prst="rect">
            <a:avLst/>
          </a:prstGeom>
          <a:noFill/>
        </p:spPr>
        <p:txBody>
          <a:bodyPr wrap="square">
            <a:spAutoFit/>
          </a:bodyPr>
          <a:lstStyle/>
          <a:p>
            <a:r>
              <a:rPr lang="zh-CN" altLang="en-US" sz="1300" dirty="0">
                <a:latin typeface="SimHei" panose="02010609060101010101" pitchFamily="49" charset="-122"/>
                <a:ea typeface="SimHei" panose="02010609060101010101" pitchFamily="49" charset="-122"/>
              </a:rPr>
              <a:t>石油总量</a:t>
            </a:r>
            <a:endParaRPr lang="en-GB" altLang="zh-CN" sz="1300" dirty="0">
              <a:latin typeface="SimHei" panose="02010609060101010101" pitchFamily="49" charset="-122"/>
              <a:ea typeface="SimHei" panose="02010609060101010101" pitchFamily="49" charset="-122"/>
            </a:endParaRPr>
          </a:p>
          <a:p>
            <a:r>
              <a:rPr lang="en-GB" sz="1300" dirty="0">
                <a:latin typeface="SimHei" panose="02010609060101010101" pitchFamily="49" charset="-122"/>
                <a:ea typeface="SimHei" panose="02010609060101010101" pitchFamily="49" charset="-122"/>
              </a:rPr>
              <a:t> </a:t>
            </a:r>
          </a:p>
          <a:p>
            <a:endParaRPr lang="en-GB" sz="1300" dirty="0">
              <a:latin typeface="SimHei" panose="02010609060101010101" pitchFamily="49" charset="-122"/>
              <a:ea typeface="SimHei" panose="02010609060101010101" pitchFamily="49" charset="-122"/>
            </a:endParaRPr>
          </a:p>
          <a:p>
            <a:r>
              <a:rPr lang="zh-CN" altLang="en-US" sz="1300" dirty="0">
                <a:latin typeface="SimHei" panose="02010609060101010101" pitchFamily="49" charset="-122"/>
                <a:ea typeface="SimHei" panose="02010609060101010101" pitchFamily="49" charset="-122"/>
              </a:rPr>
              <a:t>化石燃料燃烧</a:t>
            </a:r>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r>
              <a:rPr lang="en-GB" sz="1300" dirty="0" err="1">
                <a:latin typeface="SimHei" panose="02010609060101010101" pitchFamily="49" charset="-122"/>
                <a:ea typeface="SimHei" panose="02010609060101010101" pitchFamily="49" charset="-122"/>
              </a:rPr>
              <a:t>公路运输</a:t>
            </a:r>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r>
              <a:rPr lang="en-GB" sz="1300" dirty="0" err="1">
                <a:latin typeface="SimHei" panose="02010609060101010101" pitchFamily="49" charset="-122"/>
                <a:ea typeface="SimHei" panose="02010609060101010101" pitchFamily="49" charset="-122"/>
              </a:rPr>
              <a:t>其他运输</a:t>
            </a:r>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r>
              <a:rPr lang="en-GB" sz="1300" dirty="0" err="1">
                <a:latin typeface="SimHei" panose="02010609060101010101" pitchFamily="49" charset="-122"/>
                <a:ea typeface="SimHei" panose="02010609060101010101" pitchFamily="49" charset="-122"/>
              </a:rPr>
              <a:t>石油化工</a:t>
            </a:r>
            <a:r>
              <a:rPr lang="zh-CN" altLang="en-US" sz="1300" dirty="0">
                <a:latin typeface="SimHei" panose="02010609060101010101" pitchFamily="49" charset="-122"/>
                <a:ea typeface="SimHei" panose="02010609060101010101" pitchFamily="49" charset="-122"/>
              </a:rPr>
              <a:t>原料</a:t>
            </a:r>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endParaRPr lang="en-GB" sz="1300" dirty="0">
              <a:latin typeface="SimHei" panose="02010609060101010101" pitchFamily="49" charset="-122"/>
              <a:ea typeface="SimHei" panose="02010609060101010101" pitchFamily="49" charset="-122"/>
            </a:endParaRPr>
          </a:p>
          <a:p>
            <a:r>
              <a:rPr lang="en-GB" sz="1300" dirty="0" err="1">
                <a:latin typeface="SimHei" panose="02010609060101010101" pitchFamily="49" charset="-122"/>
                <a:ea typeface="SimHei" panose="02010609060101010101" pitchFamily="49" charset="-122"/>
              </a:rPr>
              <a:t>生物燃料</a:t>
            </a:r>
            <a:endParaRPr lang="en-GB" sz="1300"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8940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0B8CE0-B4A9-4AAF-B2E4-857727497EBF}"/>
              </a:ext>
            </a:extLst>
          </p:cNvPr>
          <p:cNvSpPr>
            <a:spLocks noGrp="1"/>
          </p:cNvSpPr>
          <p:nvPr>
            <p:ph type="body" sz="quarter" idx="12"/>
          </p:nvPr>
        </p:nvSpPr>
        <p:spPr>
          <a:xfrm>
            <a:off x="334433" y="97174"/>
            <a:ext cx="11089217" cy="579689"/>
          </a:xfrm>
        </p:spPr>
        <p:txBody>
          <a:bodyPr/>
          <a:lstStyle/>
          <a:p>
            <a:r>
              <a:rPr lang="en-US" sz="2200" dirty="0"/>
              <a:t>Petrochemicals and aviation underpin overall growth</a:t>
            </a:r>
          </a:p>
          <a:p>
            <a:endParaRPr lang="en-US" sz="2200" dirty="0"/>
          </a:p>
        </p:txBody>
      </p:sp>
      <p:sp>
        <p:nvSpPr>
          <p:cNvPr id="3" name="Text Placeholder 2">
            <a:extLst>
              <a:ext uri="{FF2B5EF4-FFF2-40B4-BE49-F238E27FC236}">
                <a16:creationId xmlns:a16="http://schemas.microsoft.com/office/drawing/2014/main" id="{390D6A1F-CB79-415D-99A1-B90D58726380}"/>
              </a:ext>
            </a:extLst>
          </p:cNvPr>
          <p:cNvSpPr>
            <a:spLocks noGrp="1"/>
          </p:cNvSpPr>
          <p:nvPr>
            <p:ph type="body" sz="quarter" idx="13"/>
          </p:nvPr>
        </p:nvSpPr>
        <p:spPr>
          <a:xfrm>
            <a:off x="642819" y="5771953"/>
            <a:ext cx="10495183" cy="579689"/>
          </a:xfrm>
        </p:spPr>
        <p:txBody>
          <a:bodyPr/>
          <a:lstStyle/>
          <a:p>
            <a:r>
              <a:rPr lang="en-GB" sz="1500" dirty="0"/>
              <a:t>Petrochemical feedstocks (+3.2 mb/d) and rebounding jet/</a:t>
            </a:r>
            <a:r>
              <a:rPr lang="en-GB" sz="1500" dirty="0" err="1"/>
              <a:t>kero</a:t>
            </a:r>
            <a:r>
              <a:rPr lang="en-GB" sz="1500" dirty="0"/>
              <a:t> (2 mb/d) will dominate overall 2022-28 growth of 5.9 mb/d. Global gasoline demand will fall from 2024 while gasoil will rise by 600 kb/d.</a:t>
            </a:r>
          </a:p>
          <a:p>
            <a:r>
              <a:rPr lang="zh-CN" altLang="en-US" sz="1500" dirty="0"/>
              <a:t>石化原料（</a:t>
            </a:r>
            <a:r>
              <a:rPr lang="en-US" altLang="zh-CN" sz="1500" dirty="0"/>
              <a:t>+3.2</a:t>
            </a:r>
            <a:r>
              <a:rPr lang="zh-CN" altLang="en-US" sz="1500" dirty="0"/>
              <a:t>百万桶</a:t>
            </a:r>
            <a:r>
              <a:rPr lang="en-US" altLang="zh-CN" sz="1500" dirty="0"/>
              <a:t>/</a:t>
            </a:r>
            <a:r>
              <a:rPr lang="zh-CN" altLang="en-US" sz="1500" dirty="0"/>
              <a:t>日）和回升的喷气机</a:t>
            </a:r>
            <a:r>
              <a:rPr lang="en-US" altLang="zh-CN" sz="1500" dirty="0"/>
              <a:t>/</a:t>
            </a:r>
            <a:r>
              <a:rPr lang="zh-CN" altLang="en-US" sz="1500" dirty="0"/>
              <a:t>燃油（</a:t>
            </a:r>
            <a:r>
              <a:rPr lang="en-US" altLang="zh-CN" sz="1500" dirty="0"/>
              <a:t>2</a:t>
            </a:r>
            <a:r>
              <a:rPr lang="zh-CN" altLang="en-US" sz="1500" dirty="0"/>
              <a:t>百万桶</a:t>
            </a:r>
            <a:r>
              <a:rPr lang="en-US" altLang="zh-CN" sz="1500" dirty="0"/>
              <a:t>/</a:t>
            </a:r>
            <a:r>
              <a:rPr lang="zh-CN" altLang="en-US" sz="1500" dirty="0"/>
              <a:t>日）将主导</a:t>
            </a:r>
            <a:r>
              <a:rPr lang="en-US" altLang="zh-CN" sz="1500" dirty="0"/>
              <a:t>2022-28</a:t>
            </a:r>
            <a:r>
              <a:rPr lang="zh-CN" altLang="en-US" sz="1500" dirty="0"/>
              <a:t>年</a:t>
            </a:r>
            <a:r>
              <a:rPr lang="en-US" altLang="zh-CN" sz="1500" dirty="0"/>
              <a:t>5.9</a:t>
            </a:r>
            <a:r>
              <a:rPr lang="zh-CN" altLang="en-US" sz="1500" dirty="0"/>
              <a:t>百万桶</a:t>
            </a:r>
            <a:r>
              <a:rPr lang="en-US" altLang="zh-CN" sz="1500" dirty="0"/>
              <a:t>/</a:t>
            </a:r>
            <a:r>
              <a:rPr lang="zh-CN" altLang="en-US" sz="1500" dirty="0"/>
              <a:t>日的总体增长。从</a:t>
            </a:r>
            <a:r>
              <a:rPr lang="en-US" altLang="zh-CN" sz="1500" dirty="0"/>
              <a:t>2024</a:t>
            </a:r>
            <a:r>
              <a:rPr lang="zh-CN" altLang="en-US" sz="1500" dirty="0"/>
              <a:t>年起，全球汽油需求将下降，而汽油将增加</a:t>
            </a:r>
            <a:r>
              <a:rPr lang="en-US" altLang="zh-CN" sz="1500" dirty="0"/>
              <a:t>600</a:t>
            </a:r>
            <a:r>
              <a:rPr lang="zh-CN" altLang="en-US" sz="1500" dirty="0"/>
              <a:t>千桶</a:t>
            </a:r>
            <a:r>
              <a:rPr lang="en-US" altLang="zh-CN" sz="1500" dirty="0"/>
              <a:t>/</a:t>
            </a:r>
            <a:r>
              <a:rPr lang="zh-CN" altLang="en-US" sz="1500" dirty="0"/>
              <a:t>日。</a:t>
            </a:r>
            <a:endParaRPr lang="en-GB" sz="1500" dirty="0"/>
          </a:p>
        </p:txBody>
      </p:sp>
      <p:sp>
        <p:nvSpPr>
          <p:cNvPr id="6" name="Text Placeholder 3">
            <a:extLst>
              <a:ext uri="{FF2B5EF4-FFF2-40B4-BE49-F238E27FC236}">
                <a16:creationId xmlns:a16="http://schemas.microsoft.com/office/drawing/2014/main" id="{A275C100-6235-E71E-1E42-1F76F99E3962}"/>
              </a:ext>
            </a:extLst>
          </p:cNvPr>
          <p:cNvSpPr txBox="1">
            <a:spLocks/>
          </p:cNvSpPr>
          <p:nvPr/>
        </p:nvSpPr>
        <p:spPr>
          <a:xfrm>
            <a:off x="2402671" y="947899"/>
            <a:ext cx="6952740" cy="379160"/>
          </a:xfrm>
          <a:prstGeom prst="rect">
            <a:avLst/>
          </a:prstGeom>
        </p:spPr>
        <p:txBody>
          <a:bodyPr lIns="0"/>
          <a:lstStyle>
            <a:lvl1pPr marL="0" indent="0" algn="ctr" defTabSz="914400" rtl="0" eaLnBrk="1" latinLnBrk="0" hangingPunct="1">
              <a:spcBef>
                <a:spcPts val="2200"/>
              </a:spcBef>
              <a:buClr>
                <a:schemeClr val="bg1">
                  <a:lumMod val="65000"/>
                </a:schemeClr>
              </a:buClr>
              <a:buSzPct val="100000"/>
              <a:buFont typeface="Calibri" panose="020F0502020204030204" pitchFamily="34" charset="0"/>
              <a:buNone/>
              <a:defRPr lang="en-US" sz="1200" kern="1200" dirty="0">
                <a:solidFill>
                  <a:schemeClr val="tx1"/>
                </a:solidFill>
                <a:latin typeface="+mn-lt"/>
                <a:ea typeface="Century Gothic" charset="0"/>
                <a:cs typeface="Century Gothic"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dirty="0"/>
              <a:t>Cumulative growth 2023-28 by product      </a:t>
            </a:r>
            <a:r>
              <a:rPr lang="en-US" altLang="zh-CN" sz="1600" dirty="0"/>
              <a:t>2023-28</a:t>
            </a:r>
            <a:r>
              <a:rPr lang="zh-CN" altLang="en-US" sz="1600" dirty="0"/>
              <a:t>年按产品分类的累积增长</a:t>
            </a:r>
            <a:endParaRPr lang="en-GB" sz="1600" dirty="0"/>
          </a:p>
        </p:txBody>
      </p:sp>
      <p:pic>
        <p:nvPicPr>
          <p:cNvPr id="5" name="Picture 4">
            <a:extLst>
              <a:ext uri="{FF2B5EF4-FFF2-40B4-BE49-F238E27FC236}">
                <a16:creationId xmlns:a16="http://schemas.microsoft.com/office/drawing/2014/main" id="{5A9009FD-9F83-EF24-84B4-326BD7A02B77}"/>
              </a:ext>
            </a:extLst>
          </p:cNvPr>
          <p:cNvPicPr>
            <a:picLocks noChangeAspect="1"/>
          </p:cNvPicPr>
          <p:nvPr/>
        </p:nvPicPr>
        <p:blipFill>
          <a:blip r:embed="rId3"/>
          <a:stretch>
            <a:fillRect/>
          </a:stretch>
        </p:blipFill>
        <p:spPr>
          <a:xfrm>
            <a:off x="143200" y="1207139"/>
            <a:ext cx="10342880" cy="4370832"/>
          </a:xfrm>
          <a:prstGeom prst="rect">
            <a:avLst/>
          </a:prstGeom>
        </p:spPr>
      </p:pic>
      <p:sp>
        <p:nvSpPr>
          <p:cNvPr id="7" name="TextBox 6">
            <a:extLst>
              <a:ext uri="{FF2B5EF4-FFF2-40B4-BE49-F238E27FC236}">
                <a16:creationId xmlns:a16="http://schemas.microsoft.com/office/drawing/2014/main" id="{93218AA3-5619-B6F8-D707-6C8F6B613350}"/>
              </a:ext>
            </a:extLst>
          </p:cNvPr>
          <p:cNvSpPr txBox="1"/>
          <p:nvPr/>
        </p:nvSpPr>
        <p:spPr>
          <a:xfrm>
            <a:off x="256612" y="506358"/>
            <a:ext cx="6094378" cy="430887"/>
          </a:xfrm>
          <a:prstGeom prst="rect">
            <a:avLst/>
          </a:prstGeom>
          <a:noFill/>
        </p:spPr>
        <p:txBody>
          <a:bodyPr wrap="square">
            <a:spAutoFit/>
          </a:bodyPr>
          <a:lstStyle/>
          <a:p>
            <a:r>
              <a:rPr lang="en-GB" sz="2200" dirty="0" err="1"/>
              <a:t>石油化工和航空业支撑着整体增长</a:t>
            </a:r>
            <a:endParaRPr lang="en-GB" sz="2200" dirty="0"/>
          </a:p>
        </p:txBody>
      </p:sp>
      <p:sp>
        <p:nvSpPr>
          <p:cNvPr id="9" name="TextBox 8">
            <a:extLst>
              <a:ext uri="{FF2B5EF4-FFF2-40B4-BE49-F238E27FC236}">
                <a16:creationId xmlns:a16="http://schemas.microsoft.com/office/drawing/2014/main" id="{03310357-0782-6336-DCF1-9AF116187B5B}"/>
              </a:ext>
            </a:extLst>
          </p:cNvPr>
          <p:cNvSpPr txBox="1"/>
          <p:nvPr/>
        </p:nvSpPr>
        <p:spPr>
          <a:xfrm>
            <a:off x="10486080" y="1672436"/>
            <a:ext cx="1258245" cy="2893100"/>
          </a:xfrm>
          <a:prstGeom prst="rect">
            <a:avLst/>
          </a:prstGeom>
          <a:noFill/>
        </p:spPr>
        <p:txBody>
          <a:bodyPr wrap="square">
            <a:spAutoFit/>
          </a:bodyPr>
          <a:lstStyle/>
          <a:p>
            <a:r>
              <a:rPr lang="en-GB" sz="1400" dirty="0" err="1"/>
              <a:t>石脑油</a:t>
            </a:r>
            <a:endParaRPr lang="en-GB" sz="1400" dirty="0"/>
          </a:p>
          <a:p>
            <a:endParaRPr lang="en-GB" sz="1400" dirty="0"/>
          </a:p>
          <a:p>
            <a:endParaRPr lang="en-GB" sz="1400" dirty="0"/>
          </a:p>
          <a:p>
            <a:r>
              <a:rPr lang="en-GB" sz="1400" dirty="0" err="1"/>
              <a:t>煤油</a:t>
            </a:r>
            <a:endParaRPr lang="en-GB" sz="1400" dirty="0"/>
          </a:p>
          <a:p>
            <a:endParaRPr lang="en-GB" sz="1400" dirty="0"/>
          </a:p>
          <a:p>
            <a:endParaRPr lang="en-GB" sz="1400" dirty="0"/>
          </a:p>
          <a:p>
            <a:r>
              <a:rPr lang="en-GB" sz="1400" dirty="0" err="1"/>
              <a:t>气体油</a:t>
            </a:r>
            <a:endParaRPr lang="en-GB" sz="1400" dirty="0"/>
          </a:p>
          <a:p>
            <a:endParaRPr lang="en-GB" sz="1400" dirty="0"/>
          </a:p>
          <a:p>
            <a:endParaRPr lang="en-GB" sz="1400" dirty="0"/>
          </a:p>
          <a:p>
            <a:r>
              <a:rPr lang="en-GB" sz="1400" dirty="0" err="1"/>
              <a:t>汽油</a:t>
            </a:r>
            <a:endParaRPr lang="en-GB" sz="1400" dirty="0"/>
          </a:p>
          <a:p>
            <a:endParaRPr lang="en-GB" sz="1400" dirty="0"/>
          </a:p>
          <a:p>
            <a:endParaRPr lang="en-GB" sz="1400" dirty="0"/>
          </a:p>
          <a:p>
            <a:r>
              <a:rPr lang="en-GB" sz="1400" dirty="0" err="1"/>
              <a:t>其他</a:t>
            </a:r>
            <a:endParaRPr lang="en-GB" sz="1400" dirty="0"/>
          </a:p>
        </p:txBody>
      </p:sp>
    </p:spTree>
    <p:extLst>
      <p:ext uri="{BB962C8B-B14F-4D97-AF65-F5344CB8AC3E}">
        <p14:creationId xmlns:p14="http://schemas.microsoft.com/office/powerpoint/2010/main" val="194171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0B8CE0-B4A9-4AAF-B2E4-857727497EBF}"/>
              </a:ext>
            </a:extLst>
          </p:cNvPr>
          <p:cNvSpPr>
            <a:spLocks noGrp="1"/>
          </p:cNvSpPr>
          <p:nvPr>
            <p:ph type="body" sz="quarter" idx="12"/>
          </p:nvPr>
        </p:nvSpPr>
        <p:spPr>
          <a:xfrm>
            <a:off x="334433" y="104752"/>
            <a:ext cx="11089217" cy="579689"/>
          </a:xfrm>
        </p:spPr>
        <p:txBody>
          <a:bodyPr/>
          <a:lstStyle/>
          <a:p>
            <a:r>
              <a:rPr lang="en-US" sz="2200" dirty="0"/>
              <a:t>Asia dominates demand outlook, India to outpace Chinese growth</a:t>
            </a:r>
          </a:p>
          <a:p>
            <a:endParaRPr lang="en-US" dirty="0"/>
          </a:p>
        </p:txBody>
      </p:sp>
      <p:sp>
        <p:nvSpPr>
          <p:cNvPr id="3" name="Text Placeholder 2">
            <a:extLst>
              <a:ext uri="{FF2B5EF4-FFF2-40B4-BE49-F238E27FC236}">
                <a16:creationId xmlns:a16="http://schemas.microsoft.com/office/drawing/2014/main" id="{390D6A1F-CB79-415D-99A1-B90D58726380}"/>
              </a:ext>
            </a:extLst>
          </p:cNvPr>
          <p:cNvSpPr>
            <a:spLocks noGrp="1"/>
          </p:cNvSpPr>
          <p:nvPr>
            <p:ph type="body" sz="quarter" idx="13"/>
          </p:nvPr>
        </p:nvSpPr>
        <p:spPr>
          <a:xfrm>
            <a:off x="497072" y="5739372"/>
            <a:ext cx="10926577" cy="579689"/>
          </a:xfrm>
        </p:spPr>
        <p:txBody>
          <a:bodyPr/>
          <a:lstStyle/>
          <a:p>
            <a:r>
              <a:rPr lang="en-GB" sz="1500" dirty="0"/>
              <a:t>Non-OECD Asia leads 2022-28 demand growth, while the OECD declines from 2024. China posts strong gains at the start of the forecast, but India overtakes from 2027.</a:t>
            </a:r>
          </a:p>
          <a:p>
            <a:r>
              <a:rPr lang="zh-CN" altLang="en-US" sz="1500" dirty="0"/>
              <a:t>亚洲的非经合组织国家引领</a:t>
            </a:r>
            <a:r>
              <a:rPr lang="en-US" altLang="zh-CN" sz="1500" dirty="0"/>
              <a:t>2022-28</a:t>
            </a:r>
            <a:r>
              <a:rPr lang="zh-CN" altLang="en-US" sz="1500" dirty="0"/>
              <a:t>年的需求增长，而经合组织国家从</a:t>
            </a:r>
            <a:r>
              <a:rPr lang="en-US" altLang="zh-CN" sz="1500" dirty="0"/>
              <a:t>2024</a:t>
            </a:r>
            <a:r>
              <a:rPr lang="zh-CN" altLang="en-US" sz="1500" dirty="0"/>
              <a:t>年开始出现下滑。中国在预测之初取得了强劲的增长，但印度将从</a:t>
            </a:r>
            <a:r>
              <a:rPr lang="en-US" altLang="zh-CN" sz="1500" dirty="0"/>
              <a:t>2027</a:t>
            </a:r>
            <a:r>
              <a:rPr lang="zh-CN" altLang="en-US" sz="1500" dirty="0"/>
              <a:t>年起超过中国。</a:t>
            </a:r>
            <a:endParaRPr lang="en-GB" sz="1500" dirty="0"/>
          </a:p>
        </p:txBody>
      </p:sp>
      <p:sp>
        <p:nvSpPr>
          <p:cNvPr id="4" name="Text Placeholder 3">
            <a:extLst>
              <a:ext uri="{FF2B5EF4-FFF2-40B4-BE49-F238E27FC236}">
                <a16:creationId xmlns:a16="http://schemas.microsoft.com/office/drawing/2014/main" id="{4B19E85B-41D7-4F17-A47A-D77D7E9E82AC}"/>
              </a:ext>
            </a:extLst>
          </p:cNvPr>
          <p:cNvSpPr>
            <a:spLocks noGrp="1"/>
          </p:cNvSpPr>
          <p:nvPr>
            <p:ph type="body" sz="quarter" idx="14"/>
          </p:nvPr>
        </p:nvSpPr>
        <p:spPr>
          <a:xfrm>
            <a:off x="1122316" y="963883"/>
            <a:ext cx="4577802" cy="379160"/>
          </a:xfrm>
        </p:spPr>
        <p:txBody>
          <a:bodyPr>
            <a:normAutofit fontScale="92500"/>
          </a:bodyPr>
          <a:lstStyle/>
          <a:p>
            <a:r>
              <a:rPr lang="en-GB" dirty="0"/>
              <a:t>Demand growth various regions </a:t>
            </a:r>
            <a:r>
              <a:rPr lang="zh-CN" altLang="en-US" dirty="0"/>
              <a:t>各地区的需求增长</a:t>
            </a:r>
            <a:endParaRPr lang="en-GB" dirty="0"/>
          </a:p>
        </p:txBody>
      </p:sp>
      <p:sp>
        <p:nvSpPr>
          <p:cNvPr id="6" name="Text Placeholder 3">
            <a:extLst>
              <a:ext uri="{FF2B5EF4-FFF2-40B4-BE49-F238E27FC236}">
                <a16:creationId xmlns:a16="http://schemas.microsoft.com/office/drawing/2014/main" id="{A275C100-6235-E71E-1E42-1F76F99E3962}"/>
              </a:ext>
            </a:extLst>
          </p:cNvPr>
          <p:cNvSpPr txBox="1">
            <a:spLocks/>
          </p:cNvSpPr>
          <p:nvPr/>
        </p:nvSpPr>
        <p:spPr>
          <a:xfrm>
            <a:off x="7346716" y="882263"/>
            <a:ext cx="4116909" cy="379160"/>
          </a:xfrm>
          <a:prstGeom prst="rect">
            <a:avLst/>
          </a:prstGeom>
        </p:spPr>
        <p:txBody>
          <a:bodyPr lIns="0"/>
          <a:lstStyle>
            <a:lvl1pPr marL="0" indent="0" algn="ctr" defTabSz="914400" rtl="0" eaLnBrk="1" latinLnBrk="0" hangingPunct="1">
              <a:spcBef>
                <a:spcPts val="2200"/>
              </a:spcBef>
              <a:buClr>
                <a:schemeClr val="bg1">
                  <a:lumMod val="65000"/>
                </a:schemeClr>
              </a:buClr>
              <a:buSzPct val="100000"/>
              <a:buFont typeface="Calibri" panose="020F0502020204030204" pitchFamily="34" charset="0"/>
              <a:buNone/>
              <a:defRPr lang="en-US" sz="1200" kern="1200" dirty="0">
                <a:solidFill>
                  <a:schemeClr val="tx1"/>
                </a:solidFill>
                <a:latin typeface="+mn-lt"/>
                <a:ea typeface="Century Gothic" charset="0"/>
                <a:cs typeface="Century Gothic"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500" dirty="0"/>
              <a:t>Demand growth, three largest oil consumers    </a:t>
            </a:r>
            <a:r>
              <a:rPr lang="zh-CN" altLang="en-US" sz="1500" dirty="0"/>
              <a:t>三个最大的石油消费国的需求增长</a:t>
            </a:r>
            <a:endParaRPr lang="en-GB" sz="1500" dirty="0"/>
          </a:p>
        </p:txBody>
      </p:sp>
      <p:pic>
        <p:nvPicPr>
          <p:cNvPr id="5" name="Picture 4">
            <a:extLst>
              <a:ext uri="{FF2B5EF4-FFF2-40B4-BE49-F238E27FC236}">
                <a16:creationId xmlns:a16="http://schemas.microsoft.com/office/drawing/2014/main" id="{D9D06281-9E4D-A9C4-D04F-959DD73602C3}"/>
              </a:ext>
            </a:extLst>
          </p:cNvPr>
          <p:cNvPicPr>
            <a:picLocks noChangeAspect="1"/>
          </p:cNvPicPr>
          <p:nvPr/>
        </p:nvPicPr>
        <p:blipFill>
          <a:blip r:embed="rId3"/>
          <a:stretch>
            <a:fillRect/>
          </a:stretch>
        </p:blipFill>
        <p:spPr>
          <a:xfrm>
            <a:off x="728375" y="1205568"/>
            <a:ext cx="4973685" cy="4185600"/>
          </a:xfrm>
          <a:prstGeom prst="rect">
            <a:avLst/>
          </a:prstGeom>
        </p:spPr>
      </p:pic>
      <p:pic>
        <p:nvPicPr>
          <p:cNvPr id="7" name="Picture 6">
            <a:extLst>
              <a:ext uri="{FF2B5EF4-FFF2-40B4-BE49-F238E27FC236}">
                <a16:creationId xmlns:a16="http://schemas.microsoft.com/office/drawing/2014/main" id="{0577E99D-B87B-1DFE-C42C-088481C3F2A7}"/>
              </a:ext>
            </a:extLst>
          </p:cNvPr>
          <p:cNvPicPr>
            <a:picLocks noChangeAspect="1"/>
          </p:cNvPicPr>
          <p:nvPr/>
        </p:nvPicPr>
        <p:blipFill>
          <a:blip r:embed="rId4"/>
          <a:stretch>
            <a:fillRect/>
          </a:stretch>
        </p:blipFill>
        <p:spPr>
          <a:xfrm>
            <a:off x="6491884" y="1401517"/>
            <a:ext cx="4971741" cy="4185600"/>
          </a:xfrm>
          <a:prstGeom prst="rect">
            <a:avLst/>
          </a:prstGeom>
        </p:spPr>
      </p:pic>
      <p:sp>
        <p:nvSpPr>
          <p:cNvPr id="9" name="TextBox 8">
            <a:extLst>
              <a:ext uri="{FF2B5EF4-FFF2-40B4-BE49-F238E27FC236}">
                <a16:creationId xmlns:a16="http://schemas.microsoft.com/office/drawing/2014/main" id="{C8B97DC0-5B70-879B-68F6-BF6B95D1863F}"/>
              </a:ext>
            </a:extLst>
          </p:cNvPr>
          <p:cNvSpPr txBox="1"/>
          <p:nvPr/>
        </p:nvSpPr>
        <p:spPr>
          <a:xfrm>
            <a:off x="255988" y="495176"/>
            <a:ext cx="6094378" cy="430887"/>
          </a:xfrm>
          <a:prstGeom prst="rect">
            <a:avLst/>
          </a:prstGeom>
          <a:noFill/>
        </p:spPr>
        <p:txBody>
          <a:bodyPr wrap="square">
            <a:spAutoFit/>
          </a:bodyPr>
          <a:lstStyle/>
          <a:p>
            <a:r>
              <a:rPr lang="en-GB" sz="2200" dirty="0" err="1"/>
              <a:t>亚洲主导需求前景，印度</a:t>
            </a:r>
            <a:r>
              <a:rPr lang="zh-CN" altLang="en-US" sz="2200" dirty="0"/>
              <a:t>的</a:t>
            </a:r>
            <a:r>
              <a:rPr lang="en-GB" sz="2200" dirty="0" err="1"/>
              <a:t>增长速度将超过中国</a:t>
            </a:r>
            <a:endParaRPr lang="en-GB" sz="2200" dirty="0"/>
          </a:p>
        </p:txBody>
      </p:sp>
      <p:sp>
        <p:nvSpPr>
          <p:cNvPr id="10" name="TextBox 9">
            <a:extLst>
              <a:ext uri="{FF2B5EF4-FFF2-40B4-BE49-F238E27FC236}">
                <a16:creationId xmlns:a16="http://schemas.microsoft.com/office/drawing/2014/main" id="{00F2DB74-F8FB-FA6F-34F4-E5A3A93A29A5}"/>
              </a:ext>
            </a:extLst>
          </p:cNvPr>
          <p:cNvSpPr txBox="1"/>
          <p:nvPr/>
        </p:nvSpPr>
        <p:spPr>
          <a:xfrm>
            <a:off x="942392" y="5218809"/>
            <a:ext cx="6094378" cy="461665"/>
          </a:xfrm>
          <a:prstGeom prst="rect">
            <a:avLst/>
          </a:prstGeom>
          <a:noFill/>
        </p:spPr>
        <p:txBody>
          <a:bodyPr wrap="square" rtlCol="0">
            <a:spAutoFit/>
          </a:bodyPr>
          <a:lstStyle/>
          <a:p>
            <a:r>
              <a:rPr lang="zh-CN" altLang="en-US" sz="1200" dirty="0"/>
              <a:t>经合组织国家 亚洲非经合组织国家       中东地区               其他</a:t>
            </a:r>
            <a:endParaRPr lang="en-GB" altLang="zh-CN" sz="1200" dirty="0"/>
          </a:p>
          <a:p>
            <a:endParaRPr lang="en-GB" sz="1200" dirty="0"/>
          </a:p>
        </p:txBody>
      </p:sp>
    </p:spTree>
    <p:extLst>
      <p:ext uri="{BB962C8B-B14F-4D97-AF65-F5344CB8AC3E}">
        <p14:creationId xmlns:p14="http://schemas.microsoft.com/office/powerpoint/2010/main" val="117277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34434" y="132313"/>
            <a:ext cx="11089217" cy="579689"/>
          </a:xfrm>
        </p:spPr>
        <p:txBody>
          <a:bodyPr/>
          <a:lstStyle/>
          <a:p>
            <a:r>
              <a:rPr lang="en-US" sz="2200" dirty="0"/>
              <a:t>Upstream investments are recovering from pandemic-lows</a:t>
            </a:r>
          </a:p>
        </p:txBody>
      </p:sp>
      <p:sp>
        <p:nvSpPr>
          <p:cNvPr id="3" name="Text Placeholder 2"/>
          <p:cNvSpPr>
            <a:spLocks noGrp="1"/>
          </p:cNvSpPr>
          <p:nvPr>
            <p:ph type="body" sz="quarter" idx="13"/>
          </p:nvPr>
        </p:nvSpPr>
        <p:spPr>
          <a:xfrm>
            <a:off x="497072" y="5672370"/>
            <a:ext cx="10926577" cy="579689"/>
          </a:xfrm>
        </p:spPr>
        <p:txBody>
          <a:bodyPr/>
          <a:lstStyle/>
          <a:p>
            <a:r>
              <a:rPr lang="en-GB" sz="1600" dirty="0"/>
              <a:t>While the impact of higher spending will be partly offset by cost inflation, if sustained, it should ensure markets are adequately supplied through the forecast period.</a:t>
            </a:r>
          </a:p>
          <a:p>
            <a:r>
              <a:rPr lang="zh-CN" altLang="en-US" sz="1600" dirty="0"/>
              <a:t>尽管较高投资额的影响将部分被成本通胀抵消，但如果这一水平的投资持续保持，可确保满足报告预测期间的预测需求。</a:t>
            </a:r>
            <a:endParaRPr lang="en-GB" sz="1600" dirty="0"/>
          </a:p>
        </p:txBody>
      </p:sp>
      <p:sp>
        <p:nvSpPr>
          <p:cNvPr id="8" name="Text Placeholder 7">
            <a:extLst>
              <a:ext uri="{FF2B5EF4-FFF2-40B4-BE49-F238E27FC236}">
                <a16:creationId xmlns:a16="http://schemas.microsoft.com/office/drawing/2014/main" id="{E9026A0E-E54A-C2F5-3DBE-074620EB308B}"/>
              </a:ext>
            </a:extLst>
          </p:cNvPr>
          <p:cNvSpPr>
            <a:spLocks noGrp="1"/>
          </p:cNvSpPr>
          <p:nvPr>
            <p:ph type="body" sz="quarter" idx="14"/>
          </p:nvPr>
        </p:nvSpPr>
        <p:spPr/>
        <p:txBody>
          <a:bodyPr/>
          <a:lstStyle/>
          <a:p>
            <a:r>
              <a:rPr lang="en-GB" sz="1600" dirty="0">
                <a:latin typeface="Arial" panose="020B0604020202020204" pitchFamily="34" charset="0"/>
                <a:cs typeface="Arial" panose="020B0604020202020204" pitchFamily="34" charset="0"/>
              </a:rPr>
              <a:t>Global oil and gas upstream capital spending </a:t>
            </a:r>
            <a:r>
              <a:rPr lang="zh-CN" altLang="en-US" sz="1600" dirty="0">
                <a:latin typeface="Arial" panose="020B0604020202020204" pitchFamily="34" charset="0"/>
                <a:cs typeface="Arial" panose="020B0604020202020204" pitchFamily="34" charset="0"/>
              </a:rPr>
              <a:t>全球石油和天然气上游资本支出</a:t>
            </a:r>
            <a:endParaRPr lang="en-GB"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E197A9B-5FF9-5659-AB0E-CF61D5570F4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918" y="1413000"/>
            <a:ext cx="9570245" cy="4032000"/>
          </a:xfrm>
          <a:prstGeom prst="rect">
            <a:avLst/>
          </a:prstGeom>
          <a:noFill/>
          <a:ln>
            <a:noFill/>
          </a:ln>
        </p:spPr>
      </p:pic>
      <p:sp>
        <p:nvSpPr>
          <p:cNvPr id="6" name="TextBox 5">
            <a:extLst>
              <a:ext uri="{FF2B5EF4-FFF2-40B4-BE49-F238E27FC236}">
                <a16:creationId xmlns:a16="http://schemas.microsoft.com/office/drawing/2014/main" id="{09C024B8-ABBA-F7FC-C57F-1063AFF560E5}"/>
              </a:ext>
            </a:extLst>
          </p:cNvPr>
          <p:cNvSpPr txBox="1"/>
          <p:nvPr/>
        </p:nvSpPr>
        <p:spPr>
          <a:xfrm>
            <a:off x="226168" y="502514"/>
            <a:ext cx="6094378" cy="430887"/>
          </a:xfrm>
          <a:prstGeom prst="rect">
            <a:avLst/>
          </a:prstGeom>
          <a:noFill/>
        </p:spPr>
        <p:txBody>
          <a:bodyPr wrap="square">
            <a:spAutoFit/>
          </a:bodyPr>
          <a:lstStyle/>
          <a:p>
            <a:r>
              <a:rPr lang="en-GB" sz="2200" dirty="0" err="1"/>
              <a:t>上游投资正从</a:t>
            </a:r>
            <a:r>
              <a:rPr lang="zh-CN" altLang="en-US" sz="2200" dirty="0"/>
              <a:t>疫情</a:t>
            </a:r>
            <a:r>
              <a:rPr lang="en-GB" sz="2200" dirty="0" err="1"/>
              <a:t>的低谷中恢复过来</a:t>
            </a:r>
            <a:endParaRPr lang="en-GB" sz="2200" dirty="0"/>
          </a:p>
        </p:txBody>
      </p:sp>
      <p:sp>
        <p:nvSpPr>
          <p:cNvPr id="9" name="TextBox 8">
            <a:extLst>
              <a:ext uri="{FF2B5EF4-FFF2-40B4-BE49-F238E27FC236}">
                <a16:creationId xmlns:a16="http://schemas.microsoft.com/office/drawing/2014/main" id="{413C30F0-772D-C596-83FE-EF871D6D94B9}"/>
              </a:ext>
            </a:extLst>
          </p:cNvPr>
          <p:cNvSpPr txBox="1"/>
          <p:nvPr/>
        </p:nvSpPr>
        <p:spPr>
          <a:xfrm>
            <a:off x="10787988" y="2392833"/>
            <a:ext cx="6097554" cy="1938992"/>
          </a:xfrm>
          <a:prstGeom prst="rect">
            <a:avLst/>
          </a:prstGeom>
          <a:noFill/>
        </p:spPr>
        <p:txBody>
          <a:bodyPr wrap="square">
            <a:spAutoFit/>
          </a:bodyPr>
          <a:lstStyle/>
          <a:p>
            <a:r>
              <a:rPr lang="en-GB" sz="1500" dirty="0" err="1"/>
              <a:t>实际值</a:t>
            </a:r>
            <a:endParaRPr lang="en-GB" sz="1500" dirty="0"/>
          </a:p>
          <a:p>
            <a:endParaRPr lang="en-GB" sz="1500" dirty="0"/>
          </a:p>
          <a:p>
            <a:endParaRPr lang="en-GB" sz="1500" dirty="0"/>
          </a:p>
          <a:p>
            <a:r>
              <a:rPr lang="en-GB" sz="1500" dirty="0" err="1"/>
              <a:t>指导值</a:t>
            </a:r>
            <a:endParaRPr lang="en-GB" sz="1500" dirty="0"/>
          </a:p>
          <a:p>
            <a:endParaRPr lang="en-GB" sz="1500" dirty="0"/>
          </a:p>
          <a:p>
            <a:endParaRPr lang="en-GB" sz="1500" dirty="0"/>
          </a:p>
          <a:p>
            <a:r>
              <a:rPr lang="en-GB" sz="1500" dirty="0" err="1"/>
              <a:t>真实值</a:t>
            </a:r>
            <a:endParaRPr lang="en-GB" sz="1500" dirty="0"/>
          </a:p>
          <a:p>
            <a:r>
              <a:rPr lang="en-GB" sz="1500" dirty="0"/>
              <a:t>(</a:t>
            </a:r>
            <a:r>
              <a:rPr lang="en-GB" sz="1500" dirty="0" err="1"/>
              <a:t>美元</a:t>
            </a:r>
            <a:r>
              <a:rPr lang="en-GB" sz="1500" dirty="0"/>
              <a:t> 2022)</a:t>
            </a:r>
          </a:p>
        </p:txBody>
      </p:sp>
    </p:spTree>
    <p:extLst>
      <p:ext uri="{BB962C8B-B14F-4D97-AF65-F5344CB8AC3E}">
        <p14:creationId xmlns:p14="http://schemas.microsoft.com/office/powerpoint/2010/main" val="84676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34433" y="85298"/>
            <a:ext cx="11714692" cy="579689"/>
          </a:xfrm>
        </p:spPr>
        <p:txBody>
          <a:bodyPr/>
          <a:lstStyle/>
          <a:p>
            <a:r>
              <a:rPr lang="en-US" sz="2200" dirty="0"/>
              <a:t>US-led capacity building slows but keeps up with demand</a:t>
            </a:r>
          </a:p>
          <a:p>
            <a:endParaRPr lang="en-GB" sz="2200" dirty="0"/>
          </a:p>
        </p:txBody>
      </p:sp>
      <p:sp>
        <p:nvSpPr>
          <p:cNvPr id="3" name="Text Placeholder 2"/>
          <p:cNvSpPr>
            <a:spLocks noGrp="1"/>
          </p:cNvSpPr>
          <p:nvPr>
            <p:ph type="body" sz="quarter" idx="13"/>
          </p:nvPr>
        </p:nvSpPr>
        <p:spPr>
          <a:xfrm>
            <a:off x="497074" y="5716241"/>
            <a:ext cx="10926577" cy="579689"/>
          </a:xfrm>
        </p:spPr>
        <p:txBody>
          <a:bodyPr/>
          <a:lstStyle/>
          <a:p>
            <a:r>
              <a:rPr lang="en-US" sz="1600" dirty="0"/>
              <a:t>US, non-OPEC+ Americas dominate expansion of 5.9 mb/d vs similar demand growth. Saudi, UAE fuel OPEC+ increase. Capacity growth slows from 1.9 mb/d in 2022 to 300 kb/d in 2028.</a:t>
            </a:r>
          </a:p>
          <a:p>
            <a:r>
              <a:rPr lang="zh-CN" altLang="en-US" sz="1600" dirty="0"/>
              <a:t>美国，非欧佩克</a:t>
            </a:r>
            <a:r>
              <a:rPr lang="en-US" altLang="zh-CN" sz="1600" dirty="0"/>
              <a:t>+</a:t>
            </a:r>
            <a:r>
              <a:rPr lang="zh-CN" altLang="en-US" sz="1600" dirty="0"/>
              <a:t>美洲主导了</a:t>
            </a:r>
            <a:r>
              <a:rPr lang="en-US" altLang="zh-CN" sz="1600" dirty="0"/>
              <a:t>5.9</a:t>
            </a:r>
            <a:r>
              <a:rPr lang="zh-CN" altLang="en-US" sz="1600" dirty="0"/>
              <a:t>百万桶</a:t>
            </a:r>
            <a:r>
              <a:rPr lang="en-US" altLang="zh-CN" sz="1600" dirty="0"/>
              <a:t>/</a:t>
            </a:r>
            <a:r>
              <a:rPr lang="zh-CN" altLang="en-US" sz="1600" dirty="0"/>
              <a:t>日的扩张，而需求增长相似。沙特、阿联酋为</a:t>
            </a:r>
            <a:r>
              <a:rPr lang="en-US" altLang="zh-CN" sz="1600" dirty="0"/>
              <a:t>OPEC+</a:t>
            </a:r>
            <a:r>
              <a:rPr lang="zh-CN" altLang="en-US" sz="1600" dirty="0"/>
              <a:t>的增长提供了动力。产能增长从</a:t>
            </a:r>
            <a:r>
              <a:rPr lang="en-US" altLang="zh-CN" sz="1600" dirty="0"/>
              <a:t>2022</a:t>
            </a:r>
            <a:r>
              <a:rPr lang="zh-CN" altLang="en-US" sz="1600" dirty="0"/>
              <a:t>年的</a:t>
            </a:r>
            <a:r>
              <a:rPr lang="en-US" altLang="zh-CN" sz="1600" dirty="0"/>
              <a:t>1.9</a:t>
            </a:r>
            <a:r>
              <a:rPr lang="zh-CN" altLang="en-US" sz="1600" dirty="0"/>
              <a:t>百万桶</a:t>
            </a:r>
            <a:r>
              <a:rPr lang="en-US" altLang="zh-CN" sz="1600" dirty="0"/>
              <a:t>/</a:t>
            </a:r>
            <a:r>
              <a:rPr lang="zh-CN" altLang="en-US" sz="1600" dirty="0"/>
              <a:t>日放缓到</a:t>
            </a:r>
            <a:r>
              <a:rPr lang="en-US" altLang="zh-CN" sz="1600" dirty="0"/>
              <a:t>2028</a:t>
            </a:r>
            <a:r>
              <a:rPr lang="zh-CN" altLang="en-US" sz="1600" dirty="0"/>
              <a:t>年的</a:t>
            </a:r>
            <a:r>
              <a:rPr lang="en-US" altLang="zh-CN" sz="1600" dirty="0"/>
              <a:t>300</a:t>
            </a:r>
            <a:r>
              <a:rPr lang="zh-CN" altLang="en-US" sz="1600" dirty="0"/>
              <a:t>千桶</a:t>
            </a:r>
            <a:r>
              <a:rPr lang="en-US" altLang="zh-CN" sz="1600" dirty="0"/>
              <a:t>/</a:t>
            </a:r>
            <a:r>
              <a:rPr lang="zh-CN" altLang="en-US" sz="1600" dirty="0"/>
              <a:t>日。</a:t>
            </a:r>
            <a:endParaRPr lang="en-GB" sz="1600" dirty="0"/>
          </a:p>
        </p:txBody>
      </p:sp>
      <p:pic>
        <p:nvPicPr>
          <p:cNvPr id="4" name="Picture 3">
            <a:extLst>
              <a:ext uri="{FF2B5EF4-FFF2-40B4-BE49-F238E27FC236}">
                <a16:creationId xmlns:a16="http://schemas.microsoft.com/office/drawing/2014/main" id="{5FC6E44A-67ED-C797-A6EB-343748F580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485" y="1171845"/>
            <a:ext cx="9539118" cy="4032000"/>
          </a:xfrm>
          <a:prstGeom prst="rect">
            <a:avLst/>
          </a:prstGeom>
          <a:noFill/>
          <a:ln>
            <a:noFill/>
          </a:ln>
        </p:spPr>
      </p:pic>
      <p:sp>
        <p:nvSpPr>
          <p:cNvPr id="12" name="Text Placeholder 11">
            <a:extLst>
              <a:ext uri="{FF2B5EF4-FFF2-40B4-BE49-F238E27FC236}">
                <a16:creationId xmlns:a16="http://schemas.microsoft.com/office/drawing/2014/main" id="{FF319E4A-8F68-561B-823F-F22B24607572}"/>
              </a:ext>
            </a:extLst>
          </p:cNvPr>
          <p:cNvSpPr>
            <a:spLocks noGrp="1"/>
          </p:cNvSpPr>
          <p:nvPr>
            <p:ph type="body" sz="quarter" idx="14"/>
          </p:nvPr>
        </p:nvSpPr>
        <p:spPr>
          <a:xfrm>
            <a:off x="2060598" y="1000949"/>
            <a:ext cx="7074071" cy="845654"/>
          </a:xfrm>
        </p:spPr>
        <p:txBody>
          <a:bodyPr>
            <a:normAutofit/>
          </a:bodyPr>
          <a:lstStyle/>
          <a:p>
            <a:r>
              <a:rPr lang="en-GB" dirty="0"/>
              <a:t>Capacity growth by key regions and demand growth forecast (y-o-y change) </a:t>
            </a:r>
            <a:r>
              <a:rPr lang="zh-CN" altLang="en-US" dirty="0"/>
              <a:t>主要地区的产能增长和需求增长预测（同比变化）</a:t>
            </a:r>
            <a:endParaRPr lang="en-GB" dirty="0"/>
          </a:p>
          <a:p>
            <a:endParaRPr lang="en-GB" dirty="0"/>
          </a:p>
          <a:p>
            <a:endParaRPr lang="en-GB" dirty="0"/>
          </a:p>
        </p:txBody>
      </p:sp>
      <p:sp>
        <p:nvSpPr>
          <p:cNvPr id="6" name="TextBox 5">
            <a:extLst>
              <a:ext uri="{FF2B5EF4-FFF2-40B4-BE49-F238E27FC236}">
                <a16:creationId xmlns:a16="http://schemas.microsoft.com/office/drawing/2014/main" id="{03392312-7880-7269-DD9A-1FE68A3072EF}"/>
              </a:ext>
            </a:extLst>
          </p:cNvPr>
          <p:cNvSpPr txBox="1"/>
          <p:nvPr/>
        </p:nvSpPr>
        <p:spPr>
          <a:xfrm>
            <a:off x="235895" y="480544"/>
            <a:ext cx="6094378" cy="430887"/>
          </a:xfrm>
          <a:prstGeom prst="rect">
            <a:avLst/>
          </a:prstGeom>
          <a:noFill/>
        </p:spPr>
        <p:txBody>
          <a:bodyPr wrap="square">
            <a:spAutoFit/>
          </a:bodyPr>
          <a:lstStyle/>
          <a:p>
            <a:r>
              <a:rPr lang="en-GB" sz="2200" dirty="0" err="1"/>
              <a:t>美国主导的能力建设放缓</a:t>
            </a:r>
            <a:r>
              <a:rPr lang="zh-CN" altLang="en-US" sz="2200" dirty="0"/>
              <a:t>，</a:t>
            </a:r>
            <a:r>
              <a:rPr lang="en-GB" sz="2200" dirty="0" err="1"/>
              <a:t>但跟上了需求</a:t>
            </a:r>
            <a:endParaRPr lang="en-GB" sz="2200" dirty="0"/>
          </a:p>
        </p:txBody>
      </p:sp>
      <p:sp>
        <p:nvSpPr>
          <p:cNvPr id="8" name="TextBox 7">
            <a:extLst>
              <a:ext uri="{FF2B5EF4-FFF2-40B4-BE49-F238E27FC236}">
                <a16:creationId xmlns:a16="http://schemas.microsoft.com/office/drawing/2014/main" id="{949418F7-ABC3-2DB4-848F-49654A9FDC12}"/>
              </a:ext>
            </a:extLst>
          </p:cNvPr>
          <p:cNvSpPr txBox="1"/>
          <p:nvPr/>
        </p:nvSpPr>
        <p:spPr>
          <a:xfrm>
            <a:off x="1817546" y="5049956"/>
            <a:ext cx="9248969" cy="307777"/>
          </a:xfrm>
          <a:prstGeom prst="rect">
            <a:avLst/>
          </a:prstGeom>
          <a:noFill/>
        </p:spPr>
        <p:txBody>
          <a:bodyPr wrap="square">
            <a:spAutoFit/>
          </a:bodyPr>
          <a:lstStyle/>
          <a:p>
            <a:r>
              <a:rPr lang="en-GB" sz="1400" dirty="0" err="1"/>
              <a:t>美国</a:t>
            </a:r>
            <a:r>
              <a:rPr lang="en-GB" sz="1400" dirty="0"/>
              <a:t>      </a:t>
            </a:r>
            <a:r>
              <a:rPr lang="en-GB" sz="1400" dirty="0" err="1"/>
              <a:t>非OPEC+拉美地区</a:t>
            </a:r>
            <a:r>
              <a:rPr lang="en-GB" sz="1400" dirty="0"/>
              <a:t>         </a:t>
            </a:r>
            <a:r>
              <a:rPr lang="en-GB" sz="1400" dirty="0" err="1"/>
              <a:t>其他非OPEC+国家</a:t>
            </a:r>
            <a:r>
              <a:rPr lang="en-GB" sz="1400" dirty="0"/>
              <a:t>         </a:t>
            </a:r>
            <a:r>
              <a:rPr lang="en-GB" sz="1400" dirty="0" err="1"/>
              <a:t>沙特</a:t>
            </a:r>
            <a:r>
              <a:rPr lang="en-GB" sz="1400" dirty="0"/>
              <a:t>         </a:t>
            </a:r>
            <a:r>
              <a:rPr lang="en-GB" sz="1400" dirty="0" err="1"/>
              <a:t>阿联酋</a:t>
            </a:r>
            <a:r>
              <a:rPr lang="en-GB" sz="1400" dirty="0"/>
              <a:t>     </a:t>
            </a:r>
            <a:r>
              <a:rPr lang="en-GB" sz="1400" dirty="0" err="1"/>
              <a:t>其他OPEC+国家</a:t>
            </a:r>
            <a:r>
              <a:rPr lang="en-GB" sz="1400" dirty="0"/>
              <a:t>    </a:t>
            </a:r>
            <a:r>
              <a:rPr lang="en-GB" sz="1400" dirty="0" err="1"/>
              <a:t>需求</a:t>
            </a:r>
            <a:endParaRPr lang="en-GB" sz="1400" dirty="0"/>
          </a:p>
        </p:txBody>
      </p:sp>
    </p:spTree>
    <p:extLst>
      <p:ext uri="{BB962C8B-B14F-4D97-AF65-F5344CB8AC3E}">
        <p14:creationId xmlns:p14="http://schemas.microsoft.com/office/powerpoint/2010/main" val="167297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B709766-0F46-888E-5A9B-2CECFAE42321}"/>
              </a:ext>
            </a:extLst>
          </p:cNvPr>
          <p:cNvPicPr>
            <a:picLocks noChangeAspect="1"/>
          </p:cNvPicPr>
          <p:nvPr/>
        </p:nvPicPr>
        <p:blipFill>
          <a:blip r:embed="rId3"/>
          <a:stretch>
            <a:fillRect/>
          </a:stretch>
        </p:blipFill>
        <p:spPr>
          <a:xfrm>
            <a:off x="677621" y="934566"/>
            <a:ext cx="11120447" cy="4176000"/>
          </a:xfrm>
          <a:prstGeom prst="rect">
            <a:avLst/>
          </a:prstGeom>
        </p:spPr>
      </p:pic>
      <p:sp>
        <p:nvSpPr>
          <p:cNvPr id="2" name="Text Placeholder 1"/>
          <p:cNvSpPr>
            <a:spLocks noGrp="1"/>
          </p:cNvSpPr>
          <p:nvPr>
            <p:ph type="body" sz="quarter" idx="12"/>
          </p:nvPr>
        </p:nvSpPr>
        <p:spPr>
          <a:xfrm>
            <a:off x="334433" y="57111"/>
            <a:ext cx="11089217" cy="579689"/>
          </a:xfrm>
        </p:spPr>
        <p:txBody>
          <a:bodyPr/>
          <a:lstStyle/>
          <a:p>
            <a:r>
              <a:rPr lang="en-US" sz="2200" dirty="0"/>
              <a:t>US growth moderated by shifting investment strategies</a:t>
            </a:r>
          </a:p>
          <a:p>
            <a:endParaRPr lang="en-GB" sz="2200" dirty="0"/>
          </a:p>
        </p:txBody>
      </p:sp>
      <p:sp>
        <p:nvSpPr>
          <p:cNvPr id="3" name="Text Placeholder 2"/>
          <p:cNvSpPr>
            <a:spLocks noGrp="1"/>
          </p:cNvSpPr>
          <p:nvPr>
            <p:ph type="body" sz="quarter" idx="13"/>
          </p:nvPr>
        </p:nvSpPr>
        <p:spPr>
          <a:xfrm>
            <a:off x="543727" y="5706915"/>
            <a:ext cx="10926577" cy="579689"/>
          </a:xfrm>
        </p:spPr>
        <p:txBody>
          <a:bodyPr/>
          <a:lstStyle/>
          <a:p>
            <a:r>
              <a:rPr lang="en-GB" sz="1600" dirty="0"/>
              <a:t>Annual growth falls from 1.1 mb/d in 2022 to 110 kb/d in 2028. Shale, powered by the Permian, provides 80% of the gains. Total supply tops 20 mb/d starting in 2026.</a:t>
            </a:r>
          </a:p>
          <a:p>
            <a:r>
              <a:rPr lang="zh-CN" altLang="en-US" sz="1600" dirty="0"/>
              <a:t>年增长率从</a:t>
            </a:r>
            <a:r>
              <a:rPr lang="en-US" altLang="zh-CN" sz="1600" dirty="0"/>
              <a:t>2022</a:t>
            </a:r>
            <a:r>
              <a:rPr lang="zh-CN" altLang="en-US" sz="1600" dirty="0"/>
              <a:t>年的</a:t>
            </a:r>
            <a:r>
              <a:rPr lang="en-US" altLang="zh-CN" sz="1600" dirty="0"/>
              <a:t>1.1</a:t>
            </a:r>
            <a:r>
              <a:rPr lang="zh-CN" altLang="en-US" sz="1600" dirty="0"/>
              <a:t>百万桶</a:t>
            </a:r>
            <a:r>
              <a:rPr lang="en-US" altLang="zh-CN" sz="1600" dirty="0"/>
              <a:t>/</a:t>
            </a:r>
            <a:r>
              <a:rPr lang="zh-CN" altLang="en-US" sz="1600" dirty="0"/>
              <a:t>日下降到</a:t>
            </a:r>
            <a:r>
              <a:rPr lang="en-US" altLang="zh-CN" sz="1600" dirty="0"/>
              <a:t>2028</a:t>
            </a:r>
            <a:r>
              <a:rPr lang="zh-CN" altLang="en-US" sz="1600" dirty="0"/>
              <a:t>年的</a:t>
            </a:r>
            <a:r>
              <a:rPr lang="en-US" altLang="zh-CN" sz="1600" dirty="0"/>
              <a:t>110</a:t>
            </a:r>
            <a:r>
              <a:rPr lang="zh-CN" altLang="en-US" sz="1600" dirty="0"/>
              <a:t>千桶</a:t>
            </a:r>
            <a:r>
              <a:rPr lang="en-US" altLang="zh-CN" sz="1600" dirty="0"/>
              <a:t>/</a:t>
            </a:r>
            <a:r>
              <a:rPr lang="zh-CN" altLang="en-US" sz="1600" dirty="0"/>
              <a:t>日。页岩油提供了</a:t>
            </a:r>
            <a:r>
              <a:rPr lang="en-US" altLang="zh-CN" sz="1600" dirty="0"/>
              <a:t>80%</a:t>
            </a:r>
            <a:r>
              <a:rPr lang="zh-CN" altLang="en-US" sz="1600" dirty="0"/>
              <a:t>的收益。从</a:t>
            </a:r>
            <a:r>
              <a:rPr lang="en-US" altLang="zh-CN" sz="1600" dirty="0"/>
              <a:t>2026</a:t>
            </a:r>
            <a:r>
              <a:rPr lang="zh-CN" altLang="en-US" sz="1600" dirty="0"/>
              <a:t>年开始，总供应量将达到</a:t>
            </a:r>
            <a:r>
              <a:rPr lang="en-US" altLang="zh-CN" sz="1600" dirty="0"/>
              <a:t>20</a:t>
            </a:r>
            <a:r>
              <a:rPr lang="zh-CN" altLang="en-US" sz="1600" dirty="0"/>
              <a:t>百万桶</a:t>
            </a:r>
            <a:r>
              <a:rPr lang="en-US" altLang="zh-CN" sz="1600" dirty="0"/>
              <a:t>/</a:t>
            </a:r>
            <a:r>
              <a:rPr lang="zh-CN" altLang="en-US" sz="1600" dirty="0"/>
              <a:t>天。</a:t>
            </a:r>
            <a:endParaRPr lang="en-GB" sz="1600" dirty="0"/>
          </a:p>
        </p:txBody>
      </p:sp>
      <p:sp>
        <p:nvSpPr>
          <p:cNvPr id="7" name="Text Placeholder 6">
            <a:extLst>
              <a:ext uri="{FF2B5EF4-FFF2-40B4-BE49-F238E27FC236}">
                <a16:creationId xmlns:a16="http://schemas.microsoft.com/office/drawing/2014/main" id="{B517EA18-085E-151A-A19D-C8445F845D54}"/>
              </a:ext>
            </a:extLst>
          </p:cNvPr>
          <p:cNvSpPr>
            <a:spLocks noGrp="1"/>
          </p:cNvSpPr>
          <p:nvPr>
            <p:ph type="body" sz="quarter" idx="14"/>
          </p:nvPr>
        </p:nvSpPr>
        <p:spPr>
          <a:xfrm>
            <a:off x="1032092" y="1018030"/>
            <a:ext cx="4272145" cy="379160"/>
          </a:xfrm>
        </p:spPr>
        <p:txBody>
          <a:bodyPr>
            <a:normAutofit/>
          </a:bodyPr>
          <a:lstStyle/>
          <a:p>
            <a:r>
              <a:rPr lang="en-GB" dirty="0">
                <a:cs typeface="Arial" panose="020B0604020202020204" pitchFamily="34" charset="0"/>
              </a:rPr>
              <a:t>US total oil supply </a:t>
            </a:r>
            <a:r>
              <a:rPr lang="zh-CN" altLang="en-US" dirty="0">
                <a:cs typeface="Arial" panose="020B0604020202020204" pitchFamily="34" charset="0"/>
              </a:rPr>
              <a:t>美国的石油供应总量</a:t>
            </a:r>
            <a:endParaRPr lang="en-GB" dirty="0">
              <a:cs typeface="Arial" panose="020B0604020202020204" pitchFamily="34" charset="0"/>
            </a:endParaRPr>
          </a:p>
        </p:txBody>
      </p:sp>
      <p:sp>
        <p:nvSpPr>
          <p:cNvPr id="6" name="TextBox 5">
            <a:extLst>
              <a:ext uri="{FF2B5EF4-FFF2-40B4-BE49-F238E27FC236}">
                <a16:creationId xmlns:a16="http://schemas.microsoft.com/office/drawing/2014/main" id="{1BEAEEAE-CF22-6D95-2107-C1077012488A}"/>
              </a:ext>
            </a:extLst>
          </p:cNvPr>
          <p:cNvSpPr txBox="1"/>
          <p:nvPr/>
        </p:nvSpPr>
        <p:spPr>
          <a:xfrm>
            <a:off x="5640512" y="2994917"/>
            <a:ext cx="65" cy="276999"/>
          </a:xfrm>
          <a:prstGeom prst="rect">
            <a:avLst/>
          </a:prstGeom>
          <a:noFill/>
        </p:spPr>
        <p:txBody>
          <a:bodyPr wrap="none" lIns="0" tIns="0" rIns="0" bIns="0" rtlCol="0">
            <a:spAutoFit/>
          </a:bodyPr>
          <a:lstStyle/>
          <a:p>
            <a:endParaRPr lang="en-GB" dirty="0"/>
          </a:p>
        </p:txBody>
      </p:sp>
      <p:sp>
        <p:nvSpPr>
          <p:cNvPr id="5" name="Text Placeholder 6">
            <a:extLst>
              <a:ext uri="{FF2B5EF4-FFF2-40B4-BE49-F238E27FC236}">
                <a16:creationId xmlns:a16="http://schemas.microsoft.com/office/drawing/2014/main" id="{CD10B1BA-C79A-3899-27CF-9C3913AC0DA8}"/>
              </a:ext>
            </a:extLst>
          </p:cNvPr>
          <p:cNvSpPr txBox="1">
            <a:spLocks/>
          </p:cNvSpPr>
          <p:nvPr/>
        </p:nvSpPr>
        <p:spPr>
          <a:xfrm>
            <a:off x="6000971" y="1046450"/>
            <a:ext cx="5797097" cy="579688"/>
          </a:xfrm>
          <a:prstGeom prst="rect">
            <a:avLst/>
          </a:prstGeom>
        </p:spPr>
        <p:txBody>
          <a:bodyPr vert="horz" lIns="0" tIns="45720" rIns="91440" bIns="45720" rtlCol="0">
            <a:normAutofit/>
          </a:bodyPr>
          <a:lstStyle>
            <a:lvl1pPr marL="0" indent="0" algn="ctr" defTabSz="1219170" rtl="0" eaLnBrk="1" latinLnBrk="0" hangingPunct="1">
              <a:spcBef>
                <a:spcPts val="2933"/>
              </a:spcBef>
              <a:buClr>
                <a:schemeClr val="bg1">
                  <a:lumMod val="65000"/>
                </a:schemeClr>
              </a:buClr>
              <a:buSzPct val="100000"/>
              <a:buFont typeface="Calibri" panose="020F0502020204030204" pitchFamily="34" charset="0"/>
              <a:buNone/>
              <a:defRPr lang="en-US" sz="1600" kern="1200" dirty="0">
                <a:solidFill>
                  <a:schemeClr val="tx1"/>
                </a:solidFill>
                <a:latin typeface="+mn-lt"/>
                <a:ea typeface="Century Gothic" charset="0"/>
                <a:cs typeface="Century Gothic" charset="0"/>
              </a:defRPr>
            </a:lvl1pPr>
            <a:lvl2pPr marL="719982" indent="-239994" algn="l" defTabSz="1219170" rtl="0" eaLnBrk="1" latinLnBrk="0" hangingPunct="1">
              <a:spcBef>
                <a:spcPts val="667"/>
              </a:spcBef>
              <a:buClr>
                <a:schemeClr val="bg1">
                  <a:lumMod val="65000"/>
                </a:schemeClr>
              </a:buClr>
              <a:buSzPct val="100000"/>
              <a:buFont typeface="Segoe UI" panose="020B0502040204020203" pitchFamily="34" charset="0"/>
              <a:buChar char="-"/>
              <a:defRPr sz="2133" kern="1200">
                <a:solidFill>
                  <a:schemeClr val="tx1"/>
                </a:solidFill>
                <a:latin typeface="+mn-lt"/>
                <a:ea typeface="+mn-ea"/>
                <a:cs typeface="+mn-cs"/>
              </a:defRPr>
            </a:lvl2pPr>
            <a:lvl3pPr marL="1007975" indent="-239994" algn="l" defTabSz="1219170" rtl="0" eaLnBrk="1" latinLnBrk="0" hangingPunct="1">
              <a:spcBef>
                <a:spcPts val="667"/>
              </a:spcBef>
              <a:buClr>
                <a:schemeClr val="bg1">
                  <a:lumMod val="75000"/>
                </a:schemeClr>
              </a:buClr>
              <a:buFont typeface="Segoe UI" panose="020B0502040204020203" pitchFamily="34" charset="0"/>
              <a:buChar char="-"/>
              <a:defRPr sz="1867"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r>
              <a:rPr lang="en-GB" dirty="0">
                <a:cs typeface="Arial" panose="020B0604020202020204" pitchFamily="34" charset="0"/>
              </a:rPr>
              <a:t>US total oil supply growth (y-o-y)</a:t>
            </a:r>
            <a:r>
              <a:rPr lang="zh-CN" altLang="en-US" dirty="0">
                <a:cs typeface="Arial" panose="020B0604020202020204" pitchFamily="34" charset="0"/>
              </a:rPr>
              <a:t> 美国石油供应总量增长（同比）</a:t>
            </a:r>
            <a:endParaRPr lang="en-GB" dirty="0">
              <a:cs typeface="Arial" panose="020B0604020202020204" pitchFamily="34" charset="0"/>
            </a:endParaRPr>
          </a:p>
        </p:txBody>
      </p:sp>
      <p:pic>
        <p:nvPicPr>
          <p:cNvPr id="11" name="Picture 10">
            <a:extLst>
              <a:ext uri="{FF2B5EF4-FFF2-40B4-BE49-F238E27FC236}">
                <a16:creationId xmlns:a16="http://schemas.microsoft.com/office/drawing/2014/main" id="{F06031A5-5BAE-9F6A-1F8D-1107713C418D}"/>
              </a:ext>
            </a:extLst>
          </p:cNvPr>
          <p:cNvPicPr>
            <a:picLocks noChangeAspect="1"/>
          </p:cNvPicPr>
          <p:nvPr/>
        </p:nvPicPr>
        <p:blipFill>
          <a:blip r:embed="rId4"/>
          <a:stretch>
            <a:fillRect/>
          </a:stretch>
        </p:blipFill>
        <p:spPr>
          <a:xfrm>
            <a:off x="6096000" y="943488"/>
            <a:ext cx="4953654" cy="4176000"/>
          </a:xfrm>
          <a:prstGeom prst="rect">
            <a:avLst/>
          </a:prstGeom>
        </p:spPr>
      </p:pic>
      <p:sp>
        <p:nvSpPr>
          <p:cNvPr id="8" name="TextBox 7">
            <a:extLst>
              <a:ext uri="{FF2B5EF4-FFF2-40B4-BE49-F238E27FC236}">
                <a16:creationId xmlns:a16="http://schemas.microsoft.com/office/drawing/2014/main" id="{B13280CD-E967-FE5B-9755-8079BF6512DF}"/>
              </a:ext>
            </a:extLst>
          </p:cNvPr>
          <p:cNvSpPr txBox="1"/>
          <p:nvPr/>
        </p:nvSpPr>
        <p:spPr>
          <a:xfrm>
            <a:off x="310890" y="466761"/>
            <a:ext cx="6097554" cy="430887"/>
          </a:xfrm>
          <a:prstGeom prst="rect">
            <a:avLst/>
          </a:prstGeom>
          <a:noFill/>
        </p:spPr>
        <p:txBody>
          <a:bodyPr wrap="square">
            <a:spAutoFit/>
          </a:bodyPr>
          <a:lstStyle/>
          <a:p>
            <a:r>
              <a:rPr lang="en-GB" sz="2200" dirty="0" err="1"/>
              <a:t>美国增长因投资策略的转变而有所缓和</a:t>
            </a:r>
            <a:endParaRPr lang="en-GB" sz="2200" dirty="0"/>
          </a:p>
        </p:txBody>
      </p:sp>
      <p:sp>
        <p:nvSpPr>
          <p:cNvPr id="12" name="TextBox 11">
            <a:extLst>
              <a:ext uri="{FF2B5EF4-FFF2-40B4-BE49-F238E27FC236}">
                <a16:creationId xmlns:a16="http://schemas.microsoft.com/office/drawing/2014/main" id="{BD5973CC-8FB7-B1B6-9583-225B8CB23837}"/>
              </a:ext>
            </a:extLst>
          </p:cNvPr>
          <p:cNvSpPr txBox="1"/>
          <p:nvPr/>
        </p:nvSpPr>
        <p:spPr>
          <a:xfrm>
            <a:off x="1462184" y="5009102"/>
            <a:ext cx="9753211" cy="323165"/>
          </a:xfrm>
          <a:prstGeom prst="rect">
            <a:avLst/>
          </a:prstGeom>
          <a:noFill/>
        </p:spPr>
        <p:txBody>
          <a:bodyPr wrap="square">
            <a:spAutoFit/>
          </a:bodyPr>
          <a:lstStyle/>
          <a:p>
            <a:r>
              <a:rPr lang="en-GB" sz="1500" dirty="0" err="1"/>
              <a:t>页岩油</a:t>
            </a:r>
            <a:r>
              <a:rPr lang="en-GB" sz="1500" dirty="0"/>
              <a:t>                 </a:t>
            </a:r>
            <a:r>
              <a:rPr lang="en-GB" sz="1500" dirty="0" err="1"/>
              <a:t>墨西哥湾</a:t>
            </a:r>
            <a:r>
              <a:rPr lang="en-GB" sz="1500" dirty="0"/>
              <a:t>                         </a:t>
            </a:r>
            <a:r>
              <a:rPr lang="en-GB" sz="1500" dirty="0" err="1"/>
              <a:t>阿拉斯加</a:t>
            </a:r>
            <a:r>
              <a:rPr lang="en-GB" sz="1500" dirty="0"/>
              <a:t>              </a:t>
            </a:r>
            <a:r>
              <a:rPr lang="en-GB" sz="1500" dirty="0" err="1"/>
              <a:t>其他原油</a:t>
            </a:r>
            <a:r>
              <a:rPr lang="en-GB" sz="1500" dirty="0"/>
              <a:t>                      </a:t>
            </a:r>
            <a:r>
              <a:rPr lang="en-GB" sz="1500" dirty="0" err="1"/>
              <a:t>天然气液</a:t>
            </a:r>
            <a:r>
              <a:rPr lang="en-GB" sz="1500" dirty="0"/>
              <a:t>             </a:t>
            </a:r>
            <a:r>
              <a:rPr lang="en-GB" sz="1500" dirty="0" err="1"/>
              <a:t>其他液体</a:t>
            </a:r>
            <a:endParaRPr lang="en-GB" sz="1500" dirty="0"/>
          </a:p>
        </p:txBody>
      </p:sp>
    </p:spTree>
    <p:extLst>
      <p:ext uri="{BB962C8B-B14F-4D97-AF65-F5344CB8AC3E}">
        <p14:creationId xmlns:p14="http://schemas.microsoft.com/office/powerpoint/2010/main" val="220375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34433" y="67410"/>
            <a:ext cx="15189896" cy="579689"/>
          </a:xfrm>
        </p:spPr>
        <p:txBody>
          <a:bodyPr/>
          <a:lstStyle/>
          <a:p>
            <a:r>
              <a:rPr lang="en-US" sz="2200" dirty="0"/>
              <a:t>Middle East adds more barrels as US gains slow </a:t>
            </a:r>
          </a:p>
          <a:p>
            <a:endParaRPr lang="en-GB" sz="2200" dirty="0"/>
          </a:p>
        </p:txBody>
      </p:sp>
      <p:sp>
        <p:nvSpPr>
          <p:cNvPr id="3" name="Text Placeholder 2"/>
          <p:cNvSpPr>
            <a:spLocks noGrp="1"/>
          </p:cNvSpPr>
          <p:nvPr>
            <p:ph type="body" sz="quarter" idx="13"/>
          </p:nvPr>
        </p:nvSpPr>
        <p:spPr>
          <a:xfrm>
            <a:off x="480946" y="5811152"/>
            <a:ext cx="11230108" cy="579689"/>
          </a:xfrm>
        </p:spPr>
        <p:txBody>
          <a:bodyPr/>
          <a:lstStyle/>
          <a:p>
            <a:r>
              <a:rPr lang="en-GB" sz="1600" dirty="0"/>
              <a:t>The region’s market share, led by Saudi Arabia and the UAE, rises to 32% in 2028 from 30% in 2023. Investment and market trends suggest the region’s share of world oil supply will rise over the longer term.</a:t>
            </a:r>
          </a:p>
          <a:p>
            <a:r>
              <a:rPr lang="zh-CN" altLang="en-US" sz="1600" dirty="0"/>
              <a:t>中东地区的市场份额在沙特阿拉伯和阿联酋的带领下，从</a:t>
            </a:r>
            <a:r>
              <a:rPr lang="en-US" altLang="zh-CN" sz="1600" dirty="0"/>
              <a:t>2023</a:t>
            </a:r>
            <a:r>
              <a:rPr lang="zh-CN" altLang="en-US" sz="1600" dirty="0"/>
              <a:t>年的</a:t>
            </a:r>
            <a:r>
              <a:rPr lang="en-US" altLang="zh-CN" sz="1600" dirty="0"/>
              <a:t>30%</a:t>
            </a:r>
            <a:r>
              <a:rPr lang="zh-CN" altLang="en-US" sz="1600" dirty="0"/>
              <a:t>上升到</a:t>
            </a:r>
            <a:r>
              <a:rPr lang="en-US" altLang="zh-CN" sz="1600" dirty="0"/>
              <a:t>2028</a:t>
            </a:r>
            <a:r>
              <a:rPr lang="zh-CN" altLang="en-US" sz="1600" dirty="0"/>
              <a:t>年的</a:t>
            </a:r>
            <a:r>
              <a:rPr lang="en-US" altLang="zh-CN" sz="1600" dirty="0"/>
              <a:t>32%</a:t>
            </a:r>
            <a:r>
              <a:rPr lang="zh-CN" altLang="en-US" sz="1600" dirty="0"/>
              <a:t>。投资和市场趋势表明，中东地区在世界石油供应中的份额将在长期内上升。</a:t>
            </a:r>
            <a:endParaRPr lang="en-GB" sz="1600" dirty="0"/>
          </a:p>
          <a:p>
            <a:endParaRPr lang="en-GB" sz="1600" dirty="0"/>
          </a:p>
        </p:txBody>
      </p:sp>
      <p:sp>
        <p:nvSpPr>
          <p:cNvPr id="6" name="TextBox 5">
            <a:extLst>
              <a:ext uri="{FF2B5EF4-FFF2-40B4-BE49-F238E27FC236}">
                <a16:creationId xmlns:a16="http://schemas.microsoft.com/office/drawing/2014/main" id="{1BEAEEAE-CF22-6D95-2107-C1077012488A}"/>
              </a:ext>
            </a:extLst>
          </p:cNvPr>
          <p:cNvSpPr txBox="1"/>
          <p:nvPr/>
        </p:nvSpPr>
        <p:spPr>
          <a:xfrm>
            <a:off x="5640512" y="2994917"/>
            <a:ext cx="65" cy="276999"/>
          </a:xfrm>
          <a:prstGeom prst="rect">
            <a:avLst/>
          </a:prstGeom>
          <a:noFill/>
        </p:spPr>
        <p:txBody>
          <a:bodyPr wrap="none" lIns="0" tIns="0" rIns="0" bIns="0" rtlCol="0">
            <a:spAutoFit/>
          </a:bodyPr>
          <a:lstStyle/>
          <a:p>
            <a:endParaRPr lang="en-GB" dirty="0"/>
          </a:p>
        </p:txBody>
      </p:sp>
      <p:sp>
        <p:nvSpPr>
          <p:cNvPr id="5" name="Text Placeholder 4">
            <a:extLst>
              <a:ext uri="{FF2B5EF4-FFF2-40B4-BE49-F238E27FC236}">
                <a16:creationId xmlns:a16="http://schemas.microsoft.com/office/drawing/2014/main" id="{9CCEC4B0-A07D-1EBA-EFD4-64D67C41B2B7}"/>
              </a:ext>
            </a:extLst>
          </p:cNvPr>
          <p:cNvSpPr>
            <a:spLocks noGrp="1"/>
          </p:cNvSpPr>
          <p:nvPr>
            <p:ph type="body" sz="quarter" idx="14"/>
          </p:nvPr>
        </p:nvSpPr>
        <p:spPr/>
        <p:txBody>
          <a:bodyPr/>
          <a:lstStyle/>
          <a:p>
            <a:r>
              <a:rPr lang="en-GB" sz="1600" dirty="0">
                <a:latin typeface="Arial" panose="020B0604020202020204" pitchFamily="34" charset="0"/>
                <a:cs typeface="Arial" panose="020B0604020202020204" pitchFamily="34" charset="0"/>
              </a:rPr>
              <a:t>Share of world oil market production </a:t>
            </a:r>
            <a:r>
              <a:rPr lang="zh-CN" altLang="en-US" sz="1600" dirty="0">
                <a:latin typeface="Arial" panose="020B0604020202020204" pitchFamily="34" charset="0"/>
                <a:cs typeface="Arial" panose="020B0604020202020204" pitchFamily="34" charset="0"/>
              </a:rPr>
              <a:t>占世界石油市场产量</a:t>
            </a:r>
            <a:r>
              <a:rPr lang="zh-CN" altLang="en-US" dirty="0">
                <a:latin typeface="Arial" panose="020B0604020202020204" pitchFamily="34" charset="0"/>
                <a:cs typeface="Arial" panose="020B0604020202020204" pitchFamily="34" charset="0"/>
              </a:rPr>
              <a:t>的比重 </a:t>
            </a:r>
            <a:r>
              <a:rPr lang="en-GB" dirty="0">
                <a:latin typeface="Arial" panose="020B0604020202020204" pitchFamily="34" charset="0"/>
                <a:cs typeface="Arial" panose="020B0604020202020204" pitchFamily="34" charset="0"/>
              </a:rPr>
              <a:t>(2018-2028) </a:t>
            </a:r>
            <a:endParaRPr lang="en-GB" sz="16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D8C6D8E0-81A9-F54C-6734-149B9C34D5C1}"/>
              </a:ext>
            </a:extLst>
          </p:cNvPr>
          <p:cNvPicPr>
            <a:picLocks noChangeAspect="1"/>
          </p:cNvPicPr>
          <p:nvPr/>
        </p:nvPicPr>
        <p:blipFill>
          <a:blip r:embed="rId3"/>
          <a:stretch>
            <a:fillRect/>
          </a:stretch>
        </p:blipFill>
        <p:spPr>
          <a:xfrm>
            <a:off x="1333293" y="1475165"/>
            <a:ext cx="9525414" cy="4032000"/>
          </a:xfrm>
          <a:prstGeom prst="rect">
            <a:avLst/>
          </a:prstGeom>
        </p:spPr>
      </p:pic>
      <p:sp>
        <p:nvSpPr>
          <p:cNvPr id="7" name="TextBox 6">
            <a:extLst>
              <a:ext uri="{FF2B5EF4-FFF2-40B4-BE49-F238E27FC236}">
                <a16:creationId xmlns:a16="http://schemas.microsoft.com/office/drawing/2014/main" id="{8E2EFAF0-29CD-7E4D-F6A4-586F838F83C7}"/>
              </a:ext>
            </a:extLst>
          </p:cNvPr>
          <p:cNvSpPr txBox="1"/>
          <p:nvPr/>
        </p:nvSpPr>
        <p:spPr>
          <a:xfrm>
            <a:off x="258232" y="467159"/>
            <a:ext cx="8352367" cy="430887"/>
          </a:xfrm>
          <a:prstGeom prst="rect">
            <a:avLst/>
          </a:prstGeom>
          <a:noFill/>
        </p:spPr>
        <p:txBody>
          <a:bodyPr wrap="square">
            <a:spAutoFit/>
          </a:bodyPr>
          <a:lstStyle/>
          <a:p>
            <a:r>
              <a:rPr lang="en-GB" sz="2200" dirty="0" err="1"/>
              <a:t>中东地区增加了更多的油桶，因为美国的收益减缓了</a:t>
            </a:r>
            <a:endParaRPr lang="en-GB" sz="2200" dirty="0"/>
          </a:p>
        </p:txBody>
      </p:sp>
      <p:sp>
        <p:nvSpPr>
          <p:cNvPr id="10" name="TextBox 9">
            <a:extLst>
              <a:ext uri="{FF2B5EF4-FFF2-40B4-BE49-F238E27FC236}">
                <a16:creationId xmlns:a16="http://schemas.microsoft.com/office/drawing/2014/main" id="{66733A26-4520-06B4-B2E4-57C4E52604B9}"/>
              </a:ext>
            </a:extLst>
          </p:cNvPr>
          <p:cNvSpPr txBox="1"/>
          <p:nvPr/>
        </p:nvSpPr>
        <p:spPr>
          <a:xfrm>
            <a:off x="10858707" y="2398786"/>
            <a:ext cx="2963861" cy="2169825"/>
          </a:xfrm>
          <a:prstGeom prst="rect">
            <a:avLst/>
          </a:prstGeom>
          <a:noFill/>
        </p:spPr>
        <p:txBody>
          <a:bodyPr wrap="square">
            <a:spAutoFit/>
          </a:bodyPr>
          <a:lstStyle/>
          <a:p>
            <a:r>
              <a:rPr lang="en-GB" sz="1500" dirty="0" err="1"/>
              <a:t>中东</a:t>
            </a:r>
            <a:endParaRPr lang="en-GB" sz="1500" dirty="0"/>
          </a:p>
          <a:p>
            <a:endParaRPr lang="en-GB" sz="1500" dirty="0"/>
          </a:p>
          <a:p>
            <a:endParaRPr lang="en-GB" sz="1500" dirty="0"/>
          </a:p>
          <a:p>
            <a:endParaRPr lang="en-GB" sz="1500" dirty="0"/>
          </a:p>
          <a:p>
            <a:r>
              <a:rPr lang="en-GB" sz="1500" dirty="0" err="1"/>
              <a:t>其他</a:t>
            </a:r>
            <a:endParaRPr lang="en-GB" sz="1500" dirty="0"/>
          </a:p>
          <a:p>
            <a:endParaRPr lang="en-GB" sz="1500" dirty="0"/>
          </a:p>
          <a:p>
            <a:endParaRPr lang="en-GB" sz="1500" dirty="0"/>
          </a:p>
          <a:p>
            <a:endParaRPr lang="en-GB" sz="1500" dirty="0"/>
          </a:p>
          <a:p>
            <a:r>
              <a:rPr lang="en-GB" sz="1500" dirty="0" err="1"/>
              <a:t>市场份额</a:t>
            </a:r>
            <a:endParaRPr lang="en-GB" sz="1500" dirty="0"/>
          </a:p>
        </p:txBody>
      </p:sp>
    </p:spTree>
    <p:extLst>
      <p:ext uri="{BB962C8B-B14F-4D97-AF65-F5344CB8AC3E}">
        <p14:creationId xmlns:p14="http://schemas.microsoft.com/office/powerpoint/2010/main" val="372454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02CC7D-8D08-0195-CD08-F08B3CB87785}"/>
              </a:ext>
            </a:extLst>
          </p:cNvPr>
          <p:cNvSpPr>
            <a:spLocks noGrp="1"/>
          </p:cNvSpPr>
          <p:nvPr>
            <p:ph type="body" sz="quarter" idx="12"/>
          </p:nvPr>
        </p:nvSpPr>
        <p:spPr>
          <a:xfrm>
            <a:off x="318104" y="99826"/>
            <a:ext cx="11089217" cy="579689"/>
          </a:xfrm>
        </p:spPr>
        <p:txBody>
          <a:bodyPr/>
          <a:lstStyle/>
          <a:p>
            <a:r>
              <a:rPr lang="en-GB" sz="2200" dirty="0"/>
              <a:t>Refinery capacity returns to growth following wave of closures</a:t>
            </a:r>
          </a:p>
          <a:p>
            <a:endParaRPr lang="en-GB" sz="2200" dirty="0"/>
          </a:p>
        </p:txBody>
      </p:sp>
      <p:sp>
        <p:nvSpPr>
          <p:cNvPr id="3" name="Text Placeholder 2">
            <a:extLst>
              <a:ext uri="{FF2B5EF4-FFF2-40B4-BE49-F238E27FC236}">
                <a16:creationId xmlns:a16="http://schemas.microsoft.com/office/drawing/2014/main" id="{4714CB7F-0E3A-20CE-DC51-7AFFB913B572}"/>
              </a:ext>
            </a:extLst>
          </p:cNvPr>
          <p:cNvSpPr>
            <a:spLocks noGrp="1"/>
          </p:cNvSpPr>
          <p:nvPr>
            <p:ph type="body" sz="quarter" idx="13"/>
          </p:nvPr>
        </p:nvSpPr>
        <p:spPr>
          <a:xfrm>
            <a:off x="497073" y="5734903"/>
            <a:ext cx="10926577" cy="579689"/>
          </a:xfrm>
        </p:spPr>
        <p:txBody>
          <a:bodyPr/>
          <a:lstStyle/>
          <a:p>
            <a:r>
              <a:rPr lang="en-US" sz="1600" dirty="0"/>
              <a:t>Global refinery capacity set to expand by 4.4 mb/d over six-year period, with 6 mb/d of new builds partly offset by planned closures. East of Suez dominates expansions. </a:t>
            </a:r>
          </a:p>
          <a:p>
            <a:r>
              <a:rPr lang="zh-CN" altLang="en-US" sz="1600" dirty="0"/>
              <a:t>全球炼油厂的产能将在六年内增加</a:t>
            </a:r>
            <a:r>
              <a:rPr lang="en-US" altLang="zh-CN" sz="1600" dirty="0"/>
              <a:t>4.4</a:t>
            </a:r>
            <a:r>
              <a:rPr lang="zh-CN" altLang="en-US" sz="1600" dirty="0"/>
              <a:t>百万桶</a:t>
            </a:r>
            <a:r>
              <a:rPr lang="en-US" altLang="zh-CN" sz="1600" dirty="0"/>
              <a:t>/</a:t>
            </a:r>
            <a:r>
              <a:rPr lang="zh-CN" altLang="en-US" sz="1600" dirty="0"/>
              <a:t>日，其中</a:t>
            </a:r>
            <a:r>
              <a:rPr lang="en-US" altLang="zh-CN" sz="1600" dirty="0"/>
              <a:t>6</a:t>
            </a:r>
            <a:r>
              <a:rPr lang="zh-CN" altLang="en-US" sz="1600" dirty="0"/>
              <a:t>百万桶</a:t>
            </a:r>
            <a:r>
              <a:rPr lang="en-US" altLang="zh-CN" sz="1600" dirty="0"/>
              <a:t>/</a:t>
            </a:r>
            <a:r>
              <a:rPr lang="zh-CN" altLang="en-US" sz="1600" dirty="0"/>
              <a:t>日的新建产能将被计划中的关闭产能部分抵消。苏伊士以东地区的扩张占主导地位。</a:t>
            </a:r>
            <a:r>
              <a:rPr lang="en-US" sz="1600" dirty="0"/>
              <a:t> </a:t>
            </a:r>
            <a:endParaRPr lang="en-GB" sz="1600" dirty="0"/>
          </a:p>
        </p:txBody>
      </p:sp>
      <p:sp>
        <p:nvSpPr>
          <p:cNvPr id="4" name="Text Placeholder 3">
            <a:extLst>
              <a:ext uri="{FF2B5EF4-FFF2-40B4-BE49-F238E27FC236}">
                <a16:creationId xmlns:a16="http://schemas.microsoft.com/office/drawing/2014/main" id="{7E70AB05-3EF0-56FE-8EC5-674DAEBC56FE}"/>
              </a:ext>
            </a:extLst>
          </p:cNvPr>
          <p:cNvSpPr>
            <a:spLocks noGrp="1"/>
          </p:cNvSpPr>
          <p:nvPr>
            <p:ph type="body" sz="quarter" idx="14"/>
          </p:nvPr>
        </p:nvSpPr>
        <p:spPr/>
        <p:txBody>
          <a:bodyPr/>
          <a:lstStyle/>
          <a:p>
            <a:r>
              <a:rPr lang="en-GB" dirty="0">
                <a:latin typeface="Arial" panose="020B0604020202020204" pitchFamily="34" charset="0"/>
                <a:cs typeface="Arial" panose="020B0604020202020204" pitchFamily="34" charset="0"/>
              </a:rPr>
              <a:t>Global refinery capacity changes, </a:t>
            </a:r>
            <a:r>
              <a:rPr lang="zh-CN" altLang="en-US" dirty="0">
                <a:latin typeface="Arial" panose="020B0604020202020204" pitchFamily="34" charset="0"/>
                <a:cs typeface="Arial" panose="020B0604020202020204" pitchFamily="34" charset="0"/>
              </a:rPr>
              <a:t>全球炼油厂产能变化 </a:t>
            </a:r>
            <a:r>
              <a:rPr lang="en-US" altLang="zh-CN" dirty="0">
                <a:latin typeface="Arial" panose="020B0604020202020204" pitchFamily="34" charset="0"/>
                <a:cs typeface="Arial" panose="020B0604020202020204" pitchFamily="34" charset="0"/>
              </a:rPr>
              <a:t>2008-2028</a:t>
            </a:r>
            <a:endParaRPr lang="en-GB" dirty="0"/>
          </a:p>
        </p:txBody>
      </p:sp>
      <p:pic>
        <p:nvPicPr>
          <p:cNvPr id="5" name="Picture 4">
            <a:extLst>
              <a:ext uri="{FF2B5EF4-FFF2-40B4-BE49-F238E27FC236}">
                <a16:creationId xmlns:a16="http://schemas.microsoft.com/office/drawing/2014/main" id="{7945D08D-6B8A-205D-8D6E-F63D677D20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689" y="1498025"/>
            <a:ext cx="9541708" cy="4032000"/>
          </a:xfrm>
          <a:prstGeom prst="rect">
            <a:avLst/>
          </a:prstGeom>
          <a:noFill/>
          <a:ln>
            <a:noFill/>
          </a:ln>
        </p:spPr>
      </p:pic>
      <p:sp>
        <p:nvSpPr>
          <p:cNvPr id="7" name="TextBox 6">
            <a:extLst>
              <a:ext uri="{FF2B5EF4-FFF2-40B4-BE49-F238E27FC236}">
                <a16:creationId xmlns:a16="http://schemas.microsoft.com/office/drawing/2014/main" id="{F2C6755F-3087-FC83-515C-7D21B28159BB}"/>
              </a:ext>
            </a:extLst>
          </p:cNvPr>
          <p:cNvSpPr txBox="1"/>
          <p:nvPr/>
        </p:nvSpPr>
        <p:spPr>
          <a:xfrm>
            <a:off x="240264" y="464071"/>
            <a:ext cx="6097554" cy="430887"/>
          </a:xfrm>
          <a:prstGeom prst="rect">
            <a:avLst/>
          </a:prstGeom>
          <a:noFill/>
        </p:spPr>
        <p:txBody>
          <a:bodyPr wrap="square">
            <a:spAutoFit/>
          </a:bodyPr>
          <a:lstStyle/>
          <a:p>
            <a:r>
              <a:rPr lang="en-GB" sz="2200" dirty="0" err="1"/>
              <a:t>炼油厂产能在关闭潮后恢复增长</a:t>
            </a:r>
            <a:endParaRPr lang="en-GB" sz="2200" dirty="0"/>
          </a:p>
        </p:txBody>
      </p:sp>
      <p:sp>
        <p:nvSpPr>
          <p:cNvPr id="9" name="TextBox 8">
            <a:extLst>
              <a:ext uri="{FF2B5EF4-FFF2-40B4-BE49-F238E27FC236}">
                <a16:creationId xmlns:a16="http://schemas.microsoft.com/office/drawing/2014/main" id="{C3F8B0B0-82B5-57AD-7266-33F798B41137}"/>
              </a:ext>
            </a:extLst>
          </p:cNvPr>
          <p:cNvSpPr txBox="1"/>
          <p:nvPr/>
        </p:nvSpPr>
        <p:spPr>
          <a:xfrm>
            <a:off x="10518671" y="1970418"/>
            <a:ext cx="1327279" cy="3108543"/>
          </a:xfrm>
          <a:prstGeom prst="rect">
            <a:avLst/>
          </a:prstGeom>
          <a:noFill/>
        </p:spPr>
        <p:txBody>
          <a:bodyPr wrap="square">
            <a:spAutoFit/>
          </a:bodyPr>
          <a:lstStyle/>
          <a:p>
            <a:r>
              <a:rPr lang="en-GB" sz="1400" dirty="0" err="1"/>
              <a:t>关闭</a:t>
            </a:r>
            <a:r>
              <a:rPr lang="zh-CN" altLang="en-US" sz="1400" dirty="0"/>
              <a:t>数量</a:t>
            </a:r>
            <a:endParaRPr lang="en-GB" altLang="zh-CN" sz="1400" dirty="0"/>
          </a:p>
          <a:p>
            <a:endParaRPr lang="en-GB" sz="1400" dirty="0"/>
          </a:p>
          <a:p>
            <a:endParaRPr lang="en-GB" sz="1400" dirty="0"/>
          </a:p>
          <a:p>
            <a:endParaRPr lang="en-GB" sz="1400" dirty="0"/>
          </a:p>
          <a:p>
            <a:endParaRPr lang="en-GB" sz="1400" dirty="0"/>
          </a:p>
          <a:p>
            <a:endParaRPr lang="en-GB" sz="1400" dirty="0"/>
          </a:p>
          <a:p>
            <a:r>
              <a:rPr lang="en-GB" sz="1400" dirty="0" err="1"/>
              <a:t>补充</a:t>
            </a:r>
            <a:r>
              <a:rPr lang="zh-CN" altLang="en-US" sz="1400" dirty="0"/>
              <a:t>数量</a:t>
            </a:r>
            <a:endParaRPr lang="en-GB" altLang="zh-CN" sz="1400" dirty="0"/>
          </a:p>
          <a:p>
            <a:endParaRPr lang="en-GB" sz="1400" dirty="0"/>
          </a:p>
          <a:p>
            <a:endParaRPr lang="en-GB" sz="1400" dirty="0"/>
          </a:p>
          <a:p>
            <a:endParaRPr lang="en-GB" sz="1400" dirty="0"/>
          </a:p>
          <a:p>
            <a:endParaRPr lang="en-GB" sz="1400" dirty="0"/>
          </a:p>
          <a:p>
            <a:endParaRPr lang="en-GB" sz="1400" dirty="0"/>
          </a:p>
          <a:p>
            <a:r>
              <a:rPr lang="en-GB" sz="1400" dirty="0" err="1"/>
              <a:t>净值</a:t>
            </a:r>
            <a:endParaRPr lang="en-GB" sz="1400" dirty="0"/>
          </a:p>
          <a:p>
            <a:endParaRPr lang="en-GB" sz="1400" dirty="0"/>
          </a:p>
        </p:txBody>
      </p:sp>
    </p:spTree>
    <p:extLst>
      <p:ext uri="{BB962C8B-B14F-4D97-AF65-F5344CB8AC3E}">
        <p14:creationId xmlns:p14="http://schemas.microsoft.com/office/powerpoint/2010/main" val="15441144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43"/>
</p:tagLst>
</file>

<file path=ppt/tags/tag10.xml><?xml version="1.0" encoding="utf-8"?>
<p:tagLst xmlns:a="http://schemas.openxmlformats.org/drawingml/2006/main" xmlns:r="http://schemas.openxmlformats.org/officeDocument/2006/relationships" xmlns:p="http://schemas.openxmlformats.org/presentationml/2006/main">
  <p:tag name="SHAPE_LOCKS" val="15"/>
</p:tagLst>
</file>

<file path=ppt/tags/tag11.xml><?xml version="1.0" encoding="utf-8"?>
<p:tagLst xmlns:a="http://schemas.openxmlformats.org/drawingml/2006/main" xmlns:r="http://schemas.openxmlformats.org/officeDocument/2006/relationships" xmlns:p="http://schemas.openxmlformats.org/presentationml/2006/main">
  <p:tag name="SHAPE_LOCKS" val="15"/>
</p:tagLst>
</file>

<file path=ppt/tags/tag12.xml><?xml version="1.0" encoding="utf-8"?>
<p:tagLst xmlns:a="http://schemas.openxmlformats.org/drawingml/2006/main" xmlns:r="http://schemas.openxmlformats.org/officeDocument/2006/relationships" xmlns:p="http://schemas.openxmlformats.org/presentationml/2006/main">
  <p:tag name="SHAPE_LOCKS" val="1935"/>
</p:tagLst>
</file>

<file path=ppt/tags/tag13.xml><?xml version="1.0" encoding="utf-8"?>
<p:tagLst xmlns:a="http://schemas.openxmlformats.org/drawingml/2006/main" xmlns:r="http://schemas.openxmlformats.org/officeDocument/2006/relationships" xmlns:p="http://schemas.openxmlformats.org/presentationml/2006/main">
  <p:tag name="SHAPE_LOCKS" val="15"/>
</p:tagLst>
</file>

<file path=ppt/tags/tag2.xml><?xml version="1.0" encoding="utf-8"?>
<p:tagLst xmlns:a="http://schemas.openxmlformats.org/drawingml/2006/main" xmlns:r="http://schemas.openxmlformats.org/officeDocument/2006/relationships" xmlns:p="http://schemas.openxmlformats.org/presentationml/2006/main">
  <p:tag name="SHAPE_LOCKS" val="143"/>
</p:tagLst>
</file>

<file path=ppt/tags/tag3.xml><?xml version="1.0" encoding="utf-8"?>
<p:tagLst xmlns:a="http://schemas.openxmlformats.org/drawingml/2006/main" xmlns:r="http://schemas.openxmlformats.org/officeDocument/2006/relationships" xmlns:p="http://schemas.openxmlformats.org/presentationml/2006/main">
  <p:tag name="SHAPE_LOCKS" val="143"/>
</p:tagLst>
</file>

<file path=ppt/tags/tag4.xml><?xml version="1.0" encoding="utf-8"?>
<p:tagLst xmlns:a="http://schemas.openxmlformats.org/drawingml/2006/main" xmlns:r="http://schemas.openxmlformats.org/officeDocument/2006/relationships" xmlns:p="http://schemas.openxmlformats.org/presentationml/2006/main">
  <p:tag name="SHAPE_LOCKS" val="15"/>
</p:tagLst>
</file>

<file path=ppt/tags/tag5.xml><?xml version="1.0" encoding="utf-8"?>
<p:tagLst xmlns:a="http://schemas.openxmlformats.org/drawingml/2006/main" xmlns:r="http://schemas.openxmlformats.org/officeDocument/2006/relationships" xmlns:p="http://schemas.openxmlformats.org/presentationml/2006/main">
  <p:tag name="SHAPE_LOCKS" val="1935"/>
</p:tagLst>
</file>

<file path=ppt/tags/tag6.xml><?xml version="1.0" encoding="utf-8"?>
<p:tagLst xmlns:a="http://schemas.openxmlformats.org/drawingml/2006/main" xmlns:r="http://schemas.openxmlformats.org/officeDocument/2006/relationships" xmlns:p="http://schemas.openxmlformats.org/presentationml/2006/main">
  <p:tag name="SHAPE_LOCKS" val="15"/>
</p:tagLst>
</file>

<file path=ppt/tags/tag7.xml><?xml version="1.0" encoding="utf-8"?>
<p:tagLst xmlns:a="http://schemas.openxmlformats.org/drawingml/2006/main" xmlns:r="http://schemas.openxmlformats.org/officeDocument/2006/relationships" xmlns:p="http://schemas.openxmlformats.org/presentationml/2006/main">
  <p:tag name="SHAPE_LOCKS" val="15"/>
</p:tagLst>
</file>

<file path=ppt/tags/tag8.xml><?xml version="1.0" encoding="utf-8"?>
<p:tagLst xmlns:a="http://schemas.openxmlformats.org/drawingml/2006/main" xmlns:r="http://schemas.openxmlformats.org/officeDocument/2006/relationships" xmlns:p="http://schemas.openxmlformats.org/presentationml/2006/main">
  <p:tag name="SHAPE_LOCKS" val="15"/>
</p:tagLst>
</file>

<file path=ppt/tags/tag9.xml><?xml version="1.0" encoding="utf-8"?>
<p:tagLst xmlns:a="http://schemas.openxmlformats.org/drawingml/2006/main" xmlns:r="http://schemas.openxmlformats.org/officeDocument/2006/relationships" xmlns:p="http://schemas.openxmlformats.org/presentationml/2006/main">
  <p:tag name="SHAPE_LOCKS" val="15"/>
</p:tagLst>
</file>

<file path=ppt/theme/theme1.xml><?xml version="1.0" encoding="utf-8"?>
<a:theme xmlns:a="http://schemas.openxmlformats.org/drawingml/2006/main" name="IEA_blue_2021">
  <a:themeElements>
    <a:clrScheme name="IEA template">
      <a:dk1>
        <a:srgbClr val="000000"/>
      </a:dk1>
      <a:lt1>
        <a:sysClr val="window" lastClr="FFFFFF"/>
      </a:lt1>
      <a:dk2>
        <a:srgbClr val="5EBB51"/>
      </a:dk2>
      <a:lt2>
        <a:srgbClr val="FFFFFF"/>
      </a:lt2>
      <a:accent1>
        <a:srgbClr val="5EBB51"/>
      </a:accent1>
      <a:accent2>
        <a:srgbClr val="4F81BD"/>
      </a:accent2>
      <a:accent3>
        <a:srgbClr val="F79646"/>
      </a:accent3>
      <a:accent4>
        <a:srgbClr val="002060"/>
      </a:accent4>
      <a:accent5>
        <a:srgbClr val="C00000"/>
      </a:accent5>
      <a:accent6>
        <a:srgbClr val="4BACC6"/>
      </a:accent6>
      <a:hlink>
        <a:srgbClr val="5EBB51"/>
      </a:hlink>
      <a:folHlink>
        <a:srgbClr val="5EBB51"/>
      </a:folHlink>
    </a:clrScheme>
    <a:fontScheme name="IEA template">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5000"/>
          </a:schemeClr>
        </a:solidFill>
        <a:ln>
          <a:noFill/>
        </a:ln>
      </a:spPr>
      <a:bodyPr rtlCol="0" anchor="ctr"/>
      <a:lstStyle>
        <a:defPPr algn="ctr">
          <a:defRPr sz="1200">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EA_blue_2021" id="{987B3A1F-F575-4038-953C-A66FC06774BF}" vid="{052A58DA-5825-4458-8169-3E23A5774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IEA_blue_2021</Template>
  <TotalTime>0</TotalTime>
  <Words>2815</Words>
  <Application>Microsoft Office PowerPoint</Application>
  <PresentationFormat>Widescreen</PresentationFormat>
  <Paragraphs>236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SimHei</vt:lpstr>
      <vt:lpstr>Arial</vt:lpstr>
      <vt:lpstr>Calibri</vt:lpstr>
      <vt:lpstr>Cambria Math</vt:lpstr>
      <vt:lpstr>Century Gothic</vt:lpstr>
      <vt:lpstr>Segoe UI</vt:lpstr>
      <vt:lpstr>IEA_blue_2021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Energy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MESSING Jacob, IEA/EMS/OIM</dc:creator>
  <cp:lastModifiedBy>HAN Yujia, IEA/EXD/GER/APP</cp:lastModifiedBy>
  <cp:revision>289</cp:revision>
  <cp:lastPrinted>2023-06-13T13:14:03Z</cp:lastPrinted>
  <dcterms:created xsi:type="dcterms:W3CDTF">2021-11-26T02:10:12Z</dcterms:created>
  <dcterms:modified xsi:type="dcterms:W3CDTF">2023-06-19T09:40:11Z</dcterms:modified>
</cp:coreProperties>
</file>